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3" r:id="rId8"/>
    <p:sldId id="264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SEoxN90RA9GuPipDAKrHLQRrC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dad2deb5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10dad2deb5c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0dad2deb5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dad2deb5c_2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10dad2deb5c_2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89d82242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2589d8224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eb06ccbf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0eb06ccb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92b021cd9_4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1092b021cd9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348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294f1afbe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28294f1afb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89d822428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g2589d82242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0dad2deb5c_2_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dad2deb5c_2_8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10dad2deb5c_2_8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0" name="Google Shape;50;g10dad2deb5c_2_8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g10dad2deb5c_2_8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10dad2deb5c_2_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0dad2deb5c_2_9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g10dad2deb5c_2_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dad2deb5c_2_9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g10dad2deb5c_2_9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10dad2deb5c_2_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89d822428_0_1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66" name="Google Shape;66;g2589d822428_0_1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67" name="Google Shape;67;g2589d822428_0_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89d822428_0_1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0" name="Google Shape;70;g2589d822428_0_1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89d822428_0_1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2589d822428_0_1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g2589d822428_0_1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89d822428_0_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589d822428_0_1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8" name="Google Shape;78;g2589d822428_0_1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9" name="Google Shape;79;g2589d822428_0_1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89d822428_0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589d822428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89d822428_0_1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g2589d822428_0_13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Google Shape;86;g2589d822428_0_1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89d822428_0_1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89" name="Google Shape;89;g2589d822428_0_1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0dad2deb5c_2_100"/>
          <p:cNvSpPr txBox="1">
            <a:spLocks noGrp="1"/>
          </p:cNvSpPr>
          <p:nvPr>
            <p:ph type="title"/>
          </p:nvPr>
        </p:nvSpPr>
        <p:spPr>
          <a:xfrm>
            <a:off x="785447" y="975793"/>
            <a:ext cx="10515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0dad2deb5c_2_100"/>
          <p:cNvSpPr txBox="1">
            <a:spLocks noGrp="1"/>
          </p:cNvSpPr>
          <p:nvPr>
            <p:ph type="body" idx="1"/>
          </p:nvPr>
        </p:nvSpPr>
        <p:spPr>
          <a:xfrm>
            <a:off x="785447" y="2114950"/>
            <a:ext cx="105156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g10dad2deb5c_2_100"/>
          <p:cNvSpPr txBox="1">
            <a:spLocks noGrp="1"/>
          </p:cNvSpPr>
          <p:nvPr>
            <p:ph type="dt" idx="10"/>
          </p:nvPr>
        </p:nvSpPr>
        <p:spPr>
          <a:xfrm>
            <a:off x="8107574" y="6356350"/>
            <a:ext cx="27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10dad2deb5c_2_100"/>
          <p:cNvSpPr txBox="1">
            <a:spLocks noGrp="1"/>
          </p:cNvSpPr>
          <p:nvPr>
            <p:ph type="ftr" idx="11"/>
          </p:nvPr>
        </p:nvSpPr>
        <p:spPr>
          <a:xfrm>
            <a:off x="6754091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10dad2deb5c_2_100"/>
          <p:cNvSpPr txBox="1">
            <a:spLocks noGrp="1"/>
          </p:cNvSpPr>
          <p:nvPr>
            <p:ph type="sldNum" idx="12"/>
          </p:nvPr>
        </p:nvSpPr>
        <p:spPr>
          <a:xfrm>
            <a:off x="10952018" y="6356350"/>
            <a:ext cx="40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9d822428_0_1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589d822428_0_14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3" name="Google Shape;93;g2589d822428_0_14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g2589d822428_0_14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g2589d822428_0_1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89d822428_0_1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98" name="Google Shape;98;g2589d822428_0_1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89d822428_0_14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1" name="Google Shape;101;g2589d822428_0_14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2589d822428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89d822428_0_1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89d822428_0_1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589d822428_0_1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g2589d822428_0_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9" name="Google Shape;109;g2589d822428_0_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g2589d822428_0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785447" y="975793"/>
            <a:ext cx="10515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785447" y="2114950"/>
            <a:ext cx="105156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0793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554492" lvl="1" indent="-20793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831738" lvl="2" indent="-20793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108984" lvl="3" indent="-20793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386230" lvl="4" indent="-20793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1663476" lvl="5" indent="-20793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1940723" lvl="6" indent="-20793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217969" lvl="7" indent="-20793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2495215" lvl="8" indent="-207935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107574" y="6356350"/>
            <a:ext cx="27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6754091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10952018" y="6356350"/>
            <a:ext cx="40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314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311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37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98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277246" lvl="0" indent="-2310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554492" lvl="1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831738" lvl="2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108984" lvl="3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386230" lvl="4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1663476" lvl="5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1940723" lvl="6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217969" lvl="7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2495215" lvl="8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3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dad2deb5c_2_5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g10dad2deb5c_2_5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4" name="Google Shape;24;g10dad2deb5c_2_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277246" lvl="0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554492" lvl="1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831738" lvl="2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108984" lvl="3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1386230" lvl="4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1663476" lvl="5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1940723" lvl="6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2217969" lvl="7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2495215" lvl="8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277246" lvl="0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554492" lvl="1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831738" lvl="2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108984" lvl="3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1386230" lvl="4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1663476" lvl="5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1940723" lvl="6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2217969" lvl="7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2495215" lvl="8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219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28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277246" lvl="0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554492" lvl="1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831738" lvl="2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108984" lvl="3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1386230" lvl="4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1663476" lvl="5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1940723" lvl="6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2217969" lvl="7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2495215" lvl="8" indent="-20023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5747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173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87" tIns="121887" rIns="121887" bIns="12188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277246" lvl="0" indent="-2310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554492" lvl="1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831738" lvl="2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108984" lvl="3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386230" lvl="4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1663476" lvl="5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1940723" lvl="6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217969" lvl="7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2495215" lvl="8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168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277246" lvl="0" indent="-1386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554492" lvl="1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831738" lvl="2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108984" lvl="3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386230" lvl="4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1663476" lvl="5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1940723" lvl="6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217969" lvl="7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2495215" lvl="8" indent="-21178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10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5999"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277246" lvl="0" indent="-23103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554492" lvl="1" indent="-21178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831738" lvl="2" indent="-21178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108984" lvl="3" indent="-21178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386230" lvl="4" indent="-21178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1663476" lvl="5" indent="-21178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1940723" lvl="6" indent="-21178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217969" lvl="7" indent="-21178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2495215" lvl="8" indent="-21178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734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0dad2deb5c_2_6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g10dad2deb5c_2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0dad2deb5c_2_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0dad2deb5c_2_6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g10dad2deb5c_2_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dad2deb5c_2_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0dad2deb5c_2_7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0dad2deb5c_2_7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g10dad2deb5c_2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dad2deb5c_2_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0dad2deb5c_2_7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0dad2deb5c_2_7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g10dad2deb5c_2_7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g10dad2deb5c_2_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0dad2deb5c_2_8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6" name="Google Shape;46;g10dad2deb5c_2_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dad2deb5c_2_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0dad2deb5c_2_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0dad2deb5c_2_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89d822428_0_1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2589d822428_0_1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g2589d822428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059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eefund.ukraine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hyperlink" Target="http://www.eefund.org.ua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mailto:info@eefund.org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10dad2deb5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0dad2deb5c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450" y="0"/>
            <a:ext cx="4353550" cy="17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0dad2deb5c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6996" y="292515"/>
            <a:ext cx="2069089" cy="34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0dad2deb5c_2_0"/>
          <p:cNvSpPr/>
          <p:nvPr/>
        </p:nvSpPr>
        <p:spPr>
          <a:xfrm>
            <a:off x="-25" y="7422975"/>
            <a:ext cx="12192000" cy="10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0dad2deb5c_2_0"/>
          <p:cNvSpPr txBox="1"/>
          <p:nvPr/>
        </p:nvSpPr>
        <p:spPr>
          <a:xfrm>
            <a:off x="722000" y="2408588"/>
            <a:ext cx="10366800" cy="1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3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Пакет </a:t>
            </a:r>
            <a:r>
              <a:rPr lang="ru-RU" sz="4500" b="1" i="0" u="none" strike="noStrike" cap="none" dirty="0">
                <a:solidFill>
                  <a:schemeClr val="lt1"/>
                </a:solidFill>
              </a:rPr>
              <a:t>«</a:t>
            </a:r>
            <a:r>
              <a:rPr lang="ru-RU" sz="4500" b="1" dirty="0">
                <a:solidFill>
                  <a:schemeClr val="lt1"/>
                </a:solidFill>
              </a:rPr>
              <a:t>А</a:t>
            </a:r>
            <a:r>
              <a:rPr lang="ru-RU" sz="4500" b="1" i="0" u="none" strike="noStrike" cap="none" dirty="0">
                <a:solidFill>
                  <a:schemeClr val="lt1"/>
                </a:solidFill>
              </a:rPr>
              <a:t>»</a:t>
            </a:r>
            <a:r>
              <a:rPr lang="ru-RU" sz="4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(Легкий)</a:t>
            </a:r>
            <a:endParaRPr sz="4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500" dirty="0" err="1">
                <a:solidFill>
                  <a:schemeClr val="lt1"/>
                </a:solidFill>
              </a:rPr>
              <a:t>спрощена</a:t>
            </a:r>
            <a:r>
              <a:rPr lang="ru-RU" sz="4500" dirty="0">
                <a:solidFill>
                  <a:schemeClr val="lt1"/>
                </a:solidFill>
              </a:rPr>
              <a:t> </a:t>
            </a:r>
            <a:r>
              <a:rPr lang="ru-RU" sz="4500" dirty="0" err="1">
                <a:solidFill>
                  <a:schemeClr val="lt1"/>
                </a:solidFill>
              </a:rPr>
              <a:t>версія</a:t>
            </a:r>
            <a:r>
              <a:rPr lang="ru-RU" sz="4500" dirty="0">
                <a:solidFill>
                  <a:schemeClr val="lt1"/>
                </a:solidFill>
              </a:rPr>
              <a:t>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зі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змінами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від</a:t>
            </a:r>
            <a:r>
              <a:rPr lang="ru-RU" sz="2800" dirty="0">
                <a:solidFill>
                  <a:srgbClr val="FF0000"/>
                </a:solidFill>
              </a:rPr>
              <a:t> 21.09.2023</a:t>
            </a:r>
            <a:r>
              <a:rPr lang="ru-RU" sz="2800" dirty="0">
                <a:solidFill>
                  <a:schemeClr val="lt1"/>
                </a:solidFill>
              </a:rPr>
              <a:t>)</a:t>
            </a:r>
            <a:endParaRPr sz="4500" dirty="0">
              <a:solidFill>
                <a:schemeClr val="lt1"/>
              </a:solidFill>
            </a:endParaRPr>
          </a:p>
        </p:txBody>
      </p:sp>
      <p:grpSp>
        <p:nvGrpSpPr>
          <p:cNvPr id="121" name="Google Shape;121;g10dad2deb5c_2_0"/>
          <p:cNvGrpSpPr/>
          <p:nvPr/>
        </p:nvGrpSpPr>
        <p:grpSpPr>
          <a:xfrm>
            <a:off x="4329986" y="5251144"/>
            <a:ext cx="3000000" cy="621900"/>
            <a:chOff x="4405400" y="4798654"/>
            <a:chExt cx="3000000" cy="621900"/>
          </a:xfrm>
        </p:grpSpPr>
        <p:sp>
          <p:nvSpPr>
            <p:cNvPr id="122" name="Google Shape;122;g10dad2deb5c_2_0"/>
            <p:cNvSpPr/>
            <p:nvPr/>
          </p:nvSpPr>
          <p:spPr>
            <a:xfrm flipH="1">
              <a:off x="4715084" y="4798654"/>
              <a:ext cx="2313900" cy="621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0dad2deb5c_2_0"/>
            <p:cNvSpPr txBox="1"/>
            <p:nvPr/>
          </p:nvSpPr>
          <p:spPr>
            <a:xfrm>
              <a:off x="4405400" y="4862096"/>
              <a:ext cx="3000000" cy="50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ru-RU" sz="2300" i="0" u="none" strike="noStrike" cap="none">
                  <a:solidFill>
                    <a:schemeClr val="lt1"/>
                  </a:solidFill>
                </a:rPr>
                <a:t>2023 рік</a:t>
              </a:r>
              <a:endParaRPr sz="1700" i="0" u="none" strike="noStrike" cap="none">
                <a:solidFill>
                  <a:srgbClr val="000000"/>
                </a:solidFill>
              </a:endParaRPr>
            </a:p>
          </p:txBody>
        </p:sp>
      </p:grpSp>
      <p:pic>
        <p:nvPicPr>
          <p:cNvPr id="124" name="Google Shape;124;g10dad2deb5c_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096" y="304800"/>
            <a:ext cx="3118675" cy="7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0dad2deb5c_2_0"/>
          <p:cNvPicPr preferRelativeResize="0"/>
          <p:nvPr/>
        </p:nvPicPr>
        <p:blipFill rotWithShape="1">
          <a:blip r:embed="rId7">
            <a:alphaModFix amt="30000"/>
          </a:blip>
          <a:srcRect/>
          <a:stretch/>
        </p:blipFill>
        <p:spPr>
          <a:xfrm>
            <a:off x="8361318" y="3185956"/>
            <a:ext cx="4113626" cy="411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3E951B-FE10-0933-EB4D-BB5B3FDCC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32" y="5620201"/>
            <a:ext cx="1524132" cy="85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DDB31E-76DD-82F1-FFA6-B02570B64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32" y="5165412"/>
            <a:ext cx="1524132" cy="853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460AD9-30BC-2297-6508-19BFB315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32" y="4625272"/>
            <a:ext cx="1524132" cy="85351"/>
          </a:xfrm>
          <a:prstGeom prst="rect">
            <a:avLst/>
          </a:prstGeom>
        </p:spPr>
      </p:pic>
      <p:cxnSp>
        <p:nvCxnSpPr>
          <p:cNvPr id="6" name="Google Shape;143;g10dad2deb5c_2_326">
            <a:extLst>
              <a:ext uri="{FF2B5EF4-FFF2-40B4-BE49-F238E27FC236}">
                <a16:creationId xmlns:a16="http://schemas.microsoft.com/office/drawing/2014/main" id="{1909E361-4201-EAAD-680D-AA505CD244A8}"/>
              </a:ext>
            </a:extLst>
          </p:cNvPr>
          <p:cNvCxnSpPr/>
          <p:nvPr/>
        </p:nvCxnSpPr>
        <p:spPr>
          <a:xfrm rot="10800000">
            <a:off x="1075390" y="4120198"/>
            <a:ext cx="144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" name="Google Shape;143;g10dad2deb5c_2_326">
            <a:extLst>
              <a:ext uri="{FF2B5EF4-FFF2-40B4-BE49-F238E27FC236}">
                <a16:creationId xmlns:a16="http://schemas.microsoft.com/office/drawing/2014/main" id="{0B7D5A1F-1260-1EB7-4AE3-081D3AC505FB}"/>
              </a:ext>
            </a:extLst>
          </p:cNvPr>
          <p:cNvCxnSpPr/>
          <p:nvPr/>
        </p:nvCxnSpPr>
        <p:spPr>
          <a:xfrm rot="10800000">
            <a:off x="1075390" y="3615124"/>
            <a:ext cx="144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0" name="Google Shape;130;g10dad2deb5c_2_326"/>
          <p:cNvSpPr/>
          <p:nvPr/>
        </p:nvSpPr>
        <p:spPr>
          <a:xfrm>
            <a:off x="168197" y="1163333"/>
            <a:ext cx="784500" cy="784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10dad2deb5c_2_3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9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0dad2deb5c_2_326"/>
          <p:cNvSpPr txBox="1"/>
          <p:nvPr/>
        </p:nvSpPr>
        <p:spPr>
          <a:xfrm>
            <a:off x="3265463" y="292525"/>
            <a:ext cx="5379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2C6"/>
              </a:buClr>
              <a:buSzPts val="2800"/>
              <a:buFont typeface="Arial"/>
              <a:buNone/>
            </a:pPr>
            <a:r>
              <a:rPr lang="ru-RU"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Перелік заходів</a:t>
            </a:r>
            <a:endParaRPr sz="2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2C6"/>
              </a:buClr>
              <a:buSzPts val="28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0dad2deb5c_2_3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6200" y="0"/>
            <a:ext cx="3995801" cy="16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0dad2deb5c_2_3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051" y="268476"/>
            <a:ext cx="1899063" cy="31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0dad2deb5c_2_3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425" y="208714"/>
            <a:ext cx="2232503" cy="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0dad2deb5c_2_326"/>
          <p:cNvSpPr/>
          <p:nvPr/>
        </p:nvSpPr>
        <p:spPr>
          <a:xfrm rot="-5400000" flipH="1">
            <a:off x="2596050" y="442750"/>
            <a:ext cx="505200" cy="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0dad2deb5c_2_326"/>
          <p:cNvSpPr txBox="1"/>
          <p:nvPr/>
        </p:nvSpPr>
        <p:spPr>
          <a:xfrm>
            <a:off x="947175" y="1122088"/>
            <a:ext cx="4906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Пакет</a:t>
            </a:r>
            <a:br>
              <a:rPr lang="ru-RU" sz="2800" b="1" i="0" u="none" strike="noStrike" cap="none">
                <a:solidFill>
                  <a:srgbClr val="4D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200" b="1">
                <a:solidFill>
                  <a:srgbClr val="F1C232"/>
                </a:solidFill>
              </a:rPr>
              <a:t>А</a:t>
            </a:r>
            <a:r>
              <a:rPr lang="ru-RU" sz="3200" b="1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» Легкий</a:t>
            </a:r>
            <a:endParaRPr sz="1800" b="1" i="0" u="none" strike="noStrike" cap="non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0dad2deb5c_2_326"/>
          <p:cNvSpPr txBox="1"/>
          <p:nvPr/>
        </p:nvSpPr>
        <p:spPr>
          <a:xfrm>
            <a:off x="2747062" y="2496074"/>
            <a:ext cx="5440471" cy="60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Встановлення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модернізація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індивідуального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теплового пункту (ІТП)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обов'язково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якщо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не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встановлено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</a:t>
            </a:r>
            <a:r>
              <a:rPr lang="ru-RU" b="1" dirty="0">
                <a:solidFill>
                  <a:schemeClr val="dk1"/>
                </a:solidFill>
              </a:rPr>
              <a:t>квартир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без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централізованого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опалення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0dad2deb5c_2_326"/>
          <p:cNvSpPr txBox="1"/>
          <p:nvPr/>
        </p:nvSpPr>
        <p:spPr>
          <a:xfrm>
            <a:off x="2772356" y="2212442"/>
            <a:ext cx="5661979" cy="37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Встановлення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вузла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комерційного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обліку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тепла 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(за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необхідності</a:t>
            </a:r>
            <a:r>
              <a:rPr lang="ru-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10dad2deb5c_2_3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1413" y="1251863"/>
            <a:ext cx="607438" cy="6074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g10dad2deb5c_2_326"/>
          <p:cNvCxnSpPr/>
          <p:nvPr/>
        </p:nvCxnSpPr>
        <p:spPr>
          <a:xfrm rot="10800000">
            <a:off x="1106064" y="2416265"/>
            <a:ext cx="144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2" name="Google Shape;142;g10dad2deb5c_2_326"/>
          <p:cNvSpPr txBox="1"/>
          <p:nvPr/>
        </p:nvSpPr>
        <p:spPr>
          <a:xfrm>
            <a:off x="2772356" y="1886849"/>
            <a:ext cx="1623300" cy="29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C6"/>
              </a:buClr>
              <a:buSzPts val="12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Заходи: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g10dad2deb5c_2_326"/>
          <p:cNvCxnSpPr/>
          <p:nvPr/>
        </p:nvCxnSpPr>
        <p:spPr>
          <a:xfrm rot="10800000">
            <a:off x="1075390" y="2883292"/>
            <a:ext cx="144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44" name="Google Shape;144;g10dad2deb5c_2_3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3806" y="1861341"/>
            <a:ext cx="2112550" cy="4366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g10dad2deb5c_2_326"/>
          <p:cNvCxnSpPr/>
          <p:nvPr/>
        </p:nvCxnSpPr>
        <p:spPr>
          <a:xfrm>
            <a:off x="8417706" y="1222479"/>
            <a:ext cx="0" cy="5093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6" name="Google Shape;146;g10dad2deb5c_2_326"/>
          <p:cNvSpPr txBox="1"/>
          <p:nvPr/>
        </p:nvSpPr>
        <p:spPr>
          <a:xfrm>
            <a:off x="8417706" y="2515481"/>
            <a:ext cx="34563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Макс.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термін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реалізації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проекту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обмежений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до 6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місяців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можливістю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продовження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ще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до 3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місяців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0dad2deb5c_2_326"/>
          <p:cNvSpPr txBox="1"/>
          <p:nvPr/>
        </p:nvSpPr>
        <p:spPr>
          <a:xfrm>
            <a:off x="8437054" y="1947833"/>
            <a:ext cx="374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реалізації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проектів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0dad2deb5c_2_3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96850" y="4338433"/>
            <a:ext cx="1977446" cy="19774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8;g10dad2deb5c_2_326">
            <a:extLst>
              <a:ext uri="{FF2B5EF4-FFF2-40B4-BE49-F238E27FC236}">
                <a16:creationId xmlns:a16="http://schemas.microsoft.com/office/drawing/2014/main" id="{14ED919E-E3C0-DC54-3A81-3498C8B42069}"/>
              </a:ext>
            </a:extLst>
          </p:cNvPr>
          <p:cNvSpPr txBox="1"/>
          <p:nvPr/>
        </p:nvSpPr>
        <p:spPr>
          <a:xfrm>
            <a:off x="2755725" y="3333694"/>
            <a:ext cx="5548685" cy="56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dirty="0" err="1">
                <a:solidFill>
                  <a:srgbClr val="FF0000"/>
                </a:solidFill>
              </a:rPr>
              <a:t>Теплоізоляція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/та </a:t>
            </a:r>
            <a:r>
              <a:rPr lang="ru-RU" dirty="0" err="1">
                <a:solidFill>
                  <a:srgbClr val="FF0000"/>
                </a:solidFill>
              </a:rPr>
              <a:t>заміна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трубопроводів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внутрішнього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теплопостачання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неопалюваних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приміщеннях</a:t>
            </a:r>
            <a:endParaRPr sz="1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08352-6D2E-C606-7A1C-8C20FD520C70}"/>
              </a:ext>
            </a:extLst>
          </p:cNvPr>
          <p:cNvSpPr txBox="1"/>
          <p:nvPr/>
        </p:nvSpPr>
        <p:spPr>
          <a:xfrm>
            <a:off x="2663095" y="3909672"/>
            <a:ext cx="5548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Теплоізоляція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/та </a:t>
            </a:r>
            <a:r>
              <a:rPr lang="ru-RU" dirty="0" err="1">
                <a:solidFill>
                  <a:srgbClr val="FF0000"/>
                </a:solidFill>
              </a:rPr>
              <a:t>заміна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трубопроводів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гарячого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водопостачання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неопалюваних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приміщеннях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8D267-160E-5FA8-FB11-2AE822BA1DF2}"/>
              </a:ext>
            </a:extLst>
          </p:cNvPr>
          <p:cNvSpPr txBox="1"/>
          <p:nvPr/>
        </p:nvSpPr>
        <p:spPr>
          <a:xfrm>
            <a:off x="2647798" y="4432892"/>
            <a:ext cx="5548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Гідравлічне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балансування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опалення</a:t>
            </a:r>
            <a:r>
              <a:rPr lang="ru-RU" dirty="0">
                <a:solidFill>
                  <a:srgbClr val="FF0000"/>
                </a:solidFill>
              </a:rPr>
              <a:t> шляхом </a:t>
            </a:r>
            <a:r>
              <a:rPr lang="ru-RU" dirty="0" err="1">
                <a:solidFill>
                  <a:srgbClr val="FF0000"/>
                </a:solidFill>
              </a:rPr>
              <a:t>встановлення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автоматичних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балансувальних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клапанів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B9EB0-0434-F71B-FF3E-BF4D40CA621F}"/>
              </a:ext>
            </a:extLst>
          </p:cNvPr>
          <p:cNvSpPr txBox="1"/>
          <p:nvPr/>
        </p:nvSpPr>
        <p:spPr>
          <a:xfrm>
            <a:off x="2637866" y="4946477"/>
            <a:ext cx="5666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Заміна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ремонт </a:t>
            </a:r>
            <a:r>
              <a:rPr lang="ru-RU" dirty="0" err="1">
                <a:solidFill>
                  <a:srgbClr val="FF0000"/>
                </a:solidFill>
              </a:rPr>
              <a:t>блоків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віконних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/та </a:t>
            </a:r>
            <a:r>
              <a:rPr lang="ru-RU" dirty="0" err="1">
                <a:solidFill>
                  <a:srgbClr val="FF0000"/>
                </a:solidFill>
              </a:rPr>
              <a:t>блоків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балконних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дверних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приміщеннях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місцях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загального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користування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будівлі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97AAE-85E3-DA13-F8DA-2C61D42C60D4}"/>
              </a:ext>
            </a:extLst>
          </p:cNvPr>
          <p:cNvSpPr txBox="1"/>
          <p:nvPr/>
        </p:nvSpPr>
        <p:spPr>
          <a:xfrm>
            <a:off x="2637866" y="5518449"/>
            <a:ext cx="5666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Заміна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ремонт </a:t>
            </a:r>
            <a:r>
              <a:rPr lang="ru-RU" dirty="0" err="1">
                <a:solidFill>
                  <a:srgbClr val="FF0000"/>
                </a:solidFill>
              </a:rPr>
              <a:t>зовнішніх</a:t>
            </a:r>
            <a:r>
              <a:rPr lang="ru-RU" dirty="0">
                <a:solidFill>
                  <a:srgbClr val="FF0000"/>
                </a:solidFill>
              </a:rPr>
              <a:t> дверей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/та </a:t>
            </a:r>
            <a:r>
              <a:rPr lang="ru-RU" dirty="0" err="1">
                <a:solidFill>
                  <a:srgbClr val="FF0000"/>
                </a:solidFill>
              </a:rPr>
              <a:t>облаштування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тамбурів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зовнішнього</a:t>
            </a:r>
            <a:r>
              <a:rPr lang="ru-RU" dirty="0">
                <a:solidFill>
                  <a:srgbClr val="FF0000"/>
                </a:solidFill>
              </a:rPr>
              <a:t> входу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589d82242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589d822428_0_0"/>
          <p:cNvSpPr txBox="1"/>
          <p:nvPr/>
        </p:nvSpPr>
        <p:spPr>
          <a:xfrm>
            <a:off x="3265463" y="292525"/>
            <a:ext cx="5379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2C6"/>
              </a:buClr>
              <a:buSzPts val="2800"/>
              <a:buFont typeface="Arial"/>
              <a:buNone/>
            </a:pPr>
            <a:r>
              <a:rPr lang="ru-RU" sz="2500" b="1">
                <a:solidFill>
                  <a:schemeClr val="lt1"/>
                </a:solidFill>
              </a:rPr>
              <a:t>Етапи впровадження </a:t>
            </a:r>
            <a:endParaRPr sz="2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2C6"/>
              </a:buClr>
              <a:buSzPts val="28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589d82242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6200" y="0"/>
            <a:ext cx="3995801" cy="16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589d82242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051" y="268476"/>
            <a:ext cx="1899063" cy="31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589d822428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25" y="208714"/>
            <a:ext cx="2232503" cy="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589d822428_0_0"/>
          <p:cNvSpPr/>
          <p:nvPr/>
        </p:nvSpPr>
        <p:spPr>
          <a:xfrm rot="-5400000" flipH="1">
            <a:off x="2596050" y="442750"/>
            <a:ext cx="505200" cy="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589d822428_0_0"/>
          <p:cNvSpPr txBox="1"/>
          <p:nvPr/>
        </p:nvSpPr>
        <p:spPr>
          <a:xfrm>
            <a:off x="2365072" y="908300"/>
            <a:ext cx="9061800" cy="1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E69138"/>
                </a:solidFill>
              </a:rPr>
              <a:t>1 </a:t>
            </a:r>
            <a:r>
              <a:rPr lang="ru-RU" sz="2400" b="1" dirty="0" err="1">
                <a:solidFill>
                  <a:srgbClr val="E69138"/>
                </a:solidFill>
              </a:rPr>
              <a:t>Етап</a:t>
            </a:r>
            <a:endParaRPr sz="2400" b="1" dirty="0">
              <a:solidFill>
                <a:srgbClr val="E69138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1700" dirty="0" err="1"/>
              <a:t>Витяг</a:t>
            </a:r>
            <a:r>
              <a:rPr lang="ru-RU" sz="1700" dirty="0"/>
              <a:t> з протоколу </a:t>
            </a:r>
            <a:r>
              <a:rPr lang="ru-RU" sz="1700" dirty="0" err="1"/>
              <a:t>загальних</a:t>
            </a:r>
            <a:r>
              <a:rPr lang="ru-RU" sz="1700" dirty="0"/>
              <a:t> </a:t>
            </a:r>
            <a:r>
              <a:rPr lang="ru-RU" sz="1700" dirty="0" err="1"/>
              <a:t>зборів</a:t>
            </a:r>
            <a:r>
              <a:rPr lang="ru-RU" sz="1700" dirty="0"/>
              <a:t> ОСББ;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1700" dirty="0" err="1"/>
              <a:t>Енергетичний</a:t>
            </a:r>
            <a:r>
              <a:rPr lang="ru-RU" sz="1700" dirty="0"/>
              <a:t> </a:t>
            </a:r>
            <a:r>
              <a:rPr lang="ru-RU" sz="1700" dirty="0" err="1"/>
              <a:t>сертифікат</a:t>
            </a:r>
            <a:r>
              <a:rPr lang="ru-RU" sz="1700" dirty="0"/>
              <a:t> </a:t>
            </a:r>
            <a:r>
              <a:rPr lang="ru-RU" sz="1700" dirty="0" err="1"/>
              <a:t>будівлі</a:t>
            </a:r>
            <a:r>
              <a:rPr lang="ru-RU" sz="1700" dirty="0"/>
              <a:t> та </a:t>
            </a:r>
            <a:r>
              <a:rPr lang="ru-RU" sz="1700" dirty="0" err="1"/>
              <a:t>Матеріали</a:t>
            </a:r>
            <a:r>
              <a:rPr lang="ru-RU" sz="1700" dirty="0"/>
              <a:t> </a:t>
            </a:r>
            <a:r>
              <a:rPr lang="ru-RU" sz="1700" dirty="0" err="1"/>
              <a:t>фотофіксації</a:t>
            </a:r>
            <a:r>
              <a:rPr lang="ru-RU" sz="1700" dirty="0"/>
              <a:t> поточного стану;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1700" dirty="0"/>
              <a:t>Заявка №1</a:t>
            </a:r>
            <a:endParaRPr sz="1700" dirty="0"/>
          </a:p>
        </p:txBody>
      </p:sp>
      <p:sp>
        <p:nvSpPr>
          <p:cNvPr id="160" name="Google Shape;160;g2589d822428_0_0"/>
          <p:cNvSpPr txBox="1"/>
          <p:nvPr/>
        </p:nvSpPr>
        <p:spPr>
          <a:xfrm>
            <a:off x="2919536" y="2368298"/>
            <a:ext cx="88899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AA84F"/>
                </a:solidFill>
              </a:rPr>
              <a:t>2 </a:t>
            </a:r>
            <a:r>
              <a:rPr lang="ru-RU" sz="2400" b="1" dirty="0" err="1">
                <a:solidFill>
                  <a:srgbClr val="6AA84F"/>
                </a:solidFill>
              </a:rPr>
              <a:t>Етап</a:t>
            </a:r>
            <a:endParaRPr sz="1700" b="1" dirty="0">
              <a:solidFill>
                <a:srgbClr val="6AA84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Копії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актів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приймання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виконаних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будівельних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робіт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(за формою №КБ-2в) (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підписані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інженером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технічного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нагляду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);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Енергетичний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сертифікат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будівлі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виготовлений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після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впровадження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ЕЕ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заходів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та 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Звіт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за результатами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перевірки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впровадження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Проекту з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фотофіксацією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Копії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паспортів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на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обладнання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конструкції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що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підтверджують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відповідність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технічним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вимогам</a:t>
            </a: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ru-RU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Заявка №2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  <p:grpSp>
        <p:nvGrpSpPr>
          <p:cNvPr id="161" name="Google Shape;161;g2589d822428_0_0"/>
          <p:cNvGrpSpPr/>
          <p:nvPr/>
        </p:nvGrpSpPr>
        <p:grpSpPr>
          <a:xfrm>
            <a:off x="326834" y="845184"/>
            <a:ext cx="2291450" cy="4456725"/>
            <a:chOff x="221949" y="1522800"/>
            <a:chExt cx="2291450" cy="4456725"/>
          </a:xfrm>
        </p:grpSpPr>
        <p:pic>
          <p:nvPicPr>
            <p:cNvPr id="162" name="Google Shape;162;g2589d822428_0_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 flipH="1">
              <a:off x="221949" y="3688075"/>
              <a:ext cx="2291450" cy="229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g2589d822428_0_0"/>
            <p:cNvPicPr preferRelativeResize="0"/>
            <p:nvPr/>
          </p:nvPicPr>
          <p:blipFill rotWithShape="1">
            <a:blip r:embed="rId7">
              <a:alphaModFix/>
            </a:blip>
            <a:srcRect t="45554" r="20867"/>
            <a:stretch/>
          </p:blipFill>
          <p:spPr>
            <a:xfrm rot="10800000" flipH="1">
              <a:off x="221950" y="2440424"/>
              <a:ext cx="1813350" cy="1247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2589d822428_0_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51425" y="1522800"/>
              <a:ext cx="1017050" cy="1017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g2589d822428_0_0"/>
          <p:cNvSpPr/>
          <p:nvPr/>
        </p:nvSpPr>
        <p:spPr>
          <a:xfrm>
            <a:off x="2365072" y="946437"/>
            <a:ext cx="1215000" cy="50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589d822428_0_0"/>
          <p:cNvSpPr/>
          <p:nvPr/>
        </p:nvSpPr>
        <p:spPr>
          <a:xfrm>
            <a:off x="2919536" y="2570243"/>
            <a:ext cx="1215000" cy="50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796E4-518C-A313-51C8-2FB65A85948B}"/>
              </a:ext>
            </a:extLst>
          </p:cNvPr>
          <p:cNvSpPr txBox="1"/>
          <p:nvPr/>
        </p:nvSpPr>
        <p:spPr>
          <a:xfrm>
            <a:off x="2365072" y="5434509"/>
            <a:ext cx="95001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*Звертаємо Вашу увагу, що технічні вимоги до заходів мають бути виконані у відповідності до вимог Додатку 2 до Порядку дій учасників Програми – приведений опір теплопередачі світлопрозорих конструкцій і дверей, виконання монтажного шва, автоматичне балансування 100% зворотних стояків, товщина теплової ізоляції по ДБН В.2.5-67:2013 , автоматичне </a:t>
            </a:r>
            <a:r>
              <a:rPr lang="uk-UA" dirty="0" err="1">
                <a:solidFill>
                  <a:srgbClr val="FF0000"/>
                </a:solidFill>
              </a:rPr>
              <a:t>погодозалежне</a:t>
            </a:r>
            <a:r>
              <a:rPr lang="uk-UA" dirty="0">
                <a:solidFill>
                  <a:srgbClr val="FF0000"/>
                </a:solidFill>
              </a:rPr>
              <a:t> регулювання та клас точності </a:t>
            </a:r>
            <a:r>
              <a:rPr lang="uk-UA" dirty="0" err="1">
                <a:solidFill>
                  <a:srgbClr val="FF0000"/>
                </a:solidFill>
              </a:rPr>
              <a:t>теплолічильника</a:t>
            </a:r>
            <a:r>
              <a:rPr lang="uk-UA" dirty="0">
                <a:solidFill>
                  <a:srgbClr val="FF0000"/>
                </a:solidFill>
              </a:rPr>
              <a:t> (не менше 2)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0eb06ccbf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0eb06ccbfc_0_0"/>
          <p:cNvSpPr txBox="1"/>
          <p:nvPr/>
        </p:nvSpPr>
        <p:spPr>
          <a:xfrm>
            <a:off x="3265463" y="292525"/>
            <a:ext cx="5379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2C6"/>
              </a:buClr>
              <a:buSzPts val="2800"/>
              <a:buFont typeface="Arial"/>
              <a:buNone/>
            </a:pPr>
            <a:r>
              <a:rPr lang="ru-RU"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Умови</a:t>
            </a:r>
            <a:endParaRPr sz="2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2C6"/>
              </a:buClr>
              <a:buSzPts val="28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10eb06ccbf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6200" y="0"/>
            <a:ext cx="3995801" cy="16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0eb06ccbfc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051" y="268476"/>
            <a:ext cx="1899063" cy="31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0eb06ccbf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25" y="208714"/>
            <a:ext cx="2232503" cy="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0eb06ccbfc_0_0"/>
          <p:cNvSpPr/>
          <p:nvPr/>
        </p:nvSpPr>
        <p:spPr>
          <a:xfrm rot="-5400000" flipH="1">
            <a:off x="2596050" y="442750"/>
            <a:ext cx="505200" cy="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0eb06ccbfc_0_0"/>
          <p:cNvSpPr/>
          <p:nvPr/>
        </p:nvSpPr>
        <p:spPr>
          <a:xfrm>
            <a:off x="148944" y="1163333"/>
            <a:ext cx="784500" cy="784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0eb06ccbfc_0_0"/>
          <p:cNvSpPr txBox="1"/>
          <p:nvPr/>
        </p:nvSpPr>
        <p:spPr>
          <a:xfrm>
            <a:off x="947175" y="1122100"/>
            <a:ext cx="3634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Пакет</a:t>
            </a:r>
            <a:br>
              <a:rPr lang="ru-RU" sz="2800" b="1" i="0" u="none" strike="noStrike" cap="none">
                <a:solidFill>
                  <a:srgbClr val="4D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200" b="1">
                <a:solidFill>
                  <a:srgbClr val="F1C232"/>
                </a:solidFill>
              </a:rPr>
              <a:t>А</a:t>
            </a:r>
            <a:r>
              <a:rPr lang="ru-RU" sz="3200" b="1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» Легкий</a:t>
            </a:r>
            <a:endParaRPr sz="1800" b="1" i="0" u="none" strike="noStrike" cap="none">
              <a:solidFill>
                <a:srgbClr val="4D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0eb06ccbfc_0_0"/>
          <p:cNvSpPr txBox="1"/>
          <p:nvPr/>
        </p:nvSpPr>
        <p:spPr>
          <a:xfrm>
            <a:off x="6175825" y="1250100"/>
            <a:ext cx="57813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C6"/>
              </a:buClr>
              <a:buSzPts val="2400"/>
              <a:buFont typeface="Arial"/>
              <a:buNone/>
            </a:pP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Обмеження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сумі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максимальної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виплати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1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2 000 000 грн</a:t>
            </a:r>
            <a:r>
              <a:rPr lang="ru-RU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10eb06ccbfc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413" y="1251863"/>
            <a:ext cx="607438" cy="60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g10eb06ccbfc_0_0"/>
          <p:cNvGrpSpPr/>
          <p:nvPr/>
        </p:nvGrpSpPr>
        <p:grpSpPr>
          <a:xfrm>
            <a:off x="1856364" y="2481278"/>
            <a:ext cx="2182469" cy="2120864"/>
            <a:chOff x="9511452" y="3368575"/>
            <a:chExt cx="2508009" cy="2533888"/>
          </a:xfrm>
        </p:grpSpPr>
        <p:pic>
          <p:nvPicPr>
            <p:cNvPr id="182" name="Google Shape;182;g10eb06ccbfc_0_0"/>
            <p:cNvPicPr preferRelativeResize="0"/>
            <p:nvPr/>
          </p:nvPicPr>
          <p:blipFill rotWithShape="1">
            <a:blip r:embed="rId8">
              <a:alphaModFix amt="31000"/>
            </a:blip>
            <a:srcRect t="3040" b="-3038"/>
            <a:stretch/>
          </p:blipFill>
          <p:spPr>
            <a:xfrm>
              <a:off x="9511452" y="3394794"/>
              <a:ext cx="2508009" cy="2507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g10eb06ccbfc_0_0"/>
            <p:cNvSpPr/>
            <p:nvPr/>
          </p:nvSpPr>
          <p:spPr>
            <a:xfrm>
              <a:off x="9835550" y="3368575"/>
              <a:ext cx="1844100" cy="18441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4" name="Google Shape;184;g10eb06ccbfc_0_0"/>
            <p:cNvPicPr preferRelativeResize="0"/>
            <p:nvPr/>
          </p:nvPicPr>
          <p:blipFill rotWithShape="1">
            <a:blip r:embed="rId9">
              <a:alphaModFix/>
            </a:blip>
            <a:srcRect l="-94024"/>
            <a:stretch/>
          </p:blipFill>
          <p:spPr>
            <a:xfrm>
              <a:off x="9896450" y="3384355"/>
              <a:ext cx="1787075" cy="166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g10eb06ccbfc_0_0"/>
            <p:cNvSpPr/>
            <p:nvPr/>
          </p:nvSpPr>
          <p:spPr>
            <a:xfrm>
              <a:off x="10101763" y="3639474"/>
              <a:ext cx="1286400" cy="128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10eb06ccbfc_0_0"/>
            <p:cNvSpPr txBox="1"/>
            <p:nvPr/>
          </p:nvSpPr>
          <p:spPr>
            <a:xfrm>
              <a:off x="10011151" y="3868055"/>
              <a:ext cx="1467600" cy="64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2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40%*</a:t>
              </a:r>
              <a:endParaRPr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10eb06ccbfc_0_0"/>
          <p:cNvSpPr txBox="1"/>
          <p:nvPr/>
        </p:nvSpPr>
        <p:spPr>
          <a:xfrm>
            <a:off x="4038833" y="2757906"/>
            <a:ext cx="21825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Сума гранту – 40% </a:t>
            </a:r>
            <a:r>
              <a:rPr lang="ru-RU" sz="2000" b="0" i="0" u="none" strike="noStrike" cap="none" dirty="0" err="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вартості</a:t>
            </a:r>
            <a:r>
              <a:rPr lang="ru-RU" sz="20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заходів</a:t>
            </a:r>
            <a:r>
              <a:rPr lang="ru-RU" sz="20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ru-RU" sz="2000" b="0" i="0" u="none" strike="noStrike" cap="none" dirty="0" err="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робіт</a:t>
            </a:r>
            <a:endParaRPr sz="2000" b="0" i="0" u="none" strike="noStrike" cap="none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g10eb06ccbfc_0_0"/>
          <p:cNvGrpSpPr/>
          <p:nvPr/>
        </p:nvGrpSpPr>
        <p:grpSpPr>
          <a:xfrm>
            <a:off x="6013731" y="2532998"/>
            <a:ext cx="2182469" cy="2120864"/>
            <a:chOff x="9511452" y="3368575"/>
            <a:chExt cx="2508009" cy="2533888"/>
          </a:xfrm>
        </p:grpSpPr>
        <p:pic>
          <p:nvPicPr>
            <p:cNvPr id="189" name="Google Shape;189;g10eb06ccbfc_0_0"/>
            <p:cNvPicPr preferRelativeResize="0"/>
            <p:nvPr/>
          </p:nvPicPr>
          <p:blipFill rotWithShape="1">
            <a:blip r:embed="rId8">
              <a:alphaModFix amt="31000"/>
            </a:blip>
            <a:srcRect t="3040" b="-3038"/>
            <a:stretch/>
          </p:blipFill>
          <p:spPr>
            <a:xfrm>
              <a:off x="9511452" y="3394794"/>
              <a:ext cx="2508009" cy="2507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g10eb06ccbfc_0_0"/>
            <p:cNvSpPr/>
            <p:nvPr/>
          </p:nvSpPr>
          <p:spPr>
            <a:xfrm>
              <a:off x="9835550" y="3368575"/>
              <a:ext cx="1844100" cy="18441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1" name="Google Shape;191;g10eb06ccbfc_0_0"/>
            <p:cNvPicPr preferRelativeResize="0"/>
            <p:nvPr/>
          </p:nvPicPr>
          <p:blipFill rotWithShape="1">
            <a:blip r:embed="rId10">
              <a:alphaModFix/>
            </a:blip>
            <a:srcRect l="-94024"/>
            <a:stretch/>
          </p:blipFill>
          <p:spPr>
            <a:xfrm>
              <a:off x="9896450" y="3384355"/>
              <a:ext cx="1787075" cy="166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g10eb06ccbfc_0_0"/>
            <p:cNvSpPr/>
            <p:nvPr/>
          </p:nvSpPr>
          <p:spPr>
            <a:xfrm>
              <a:off x="10101763" y="3639474"/>
              <a:ext cx="1286400" cy="128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10eb06ccbfc_0_0"/>
            <p:cNvSpPr txBox="1"/>
            <p:nvPr/>
          </p:nvSpPr>
          <p:spPr>
            <a:xfrm>
              <a:off x="10011151" y="3868055"/>
              <a:ext cx="14676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2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 тис грн</a:t>
              </a:r>
              <a:endParaRPr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g10eb06ccbfc_0_0"/>
          <p:cNvSpPr txBox="1"/>
          <p:nvPr/>
        </p:nvSpPr>
        <p:spPr>
          <a:xfrm>
            <a:off x="415428" y="2829382"/>
            <a:ext cx="2068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Грант</a:t>
            </a:r>
            <a:endParaRPr sz="3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0eb06ccbfc_0_0"/>
          <p:cNvSpPr txBox="1"/>
          <p:nvPr/>
        </p:nvSpPr>
        <p:spPr>
          <a:xfrm>
            <a:off x="8249195" y="2583105"/>
            <a:ext cx="3050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Окреме обмеження на компенсацію витрат за енергетичні сертифікати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0eb06ccbfc_0_0"/>
          <p:cNvSpPr txBox="1"/>
          <p:nvPr/>
        </p:nvSpPr>
        <p:spPr>
          <a:xfrm>
            <a:off x="214974" y="5055623"/>
            <a:ext cx="1131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34000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Підготовка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проектної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документації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не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покривається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але не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потрібна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для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погодження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заявки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0eb06ccbfc_0_0"/>
          <p:cNvSpPr/>
          <p:nvPr/>
        </p:nvSpPr>
        <p:spPr>
          <a:xfrm>
            <a:off x="6008219" y="1163333"/>
            <a:ext cx="784500" cy="7845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10eb06ccbfc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51733" y="1199050"/>
            <a:ext cx="708000" cy="7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6;g10eb06ccbfc_0_0">
            <a:extLst>
              <a:ext uri="{FF2B5EF4-FFF2-40B4-BE49-F238E27FC236}">
                <a16:creationId xmlns:a16="http://schemas.microsoft.com/office/drawing/2014/main" id="{25BD3E71-AF29-9E23-349D-BBC8927A6B5F}"/>
              </a:ext>
            </a:extLst>
          </p:cNvPr>
          <p:cNvSpPr txBox="1"/>
          <p:nvPr/>
        </p:nvSpPr>
        <p:spPr>
          <a:xfrm>
            <a:off x="243254" y="5763623"/>
            <a:ext cx="11319300" cy="8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34000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Змінами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до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Програми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від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21.09.2023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зменшено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обов’язкову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частку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власного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внеску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ОСББ до 20%.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Тепер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на 40%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вартості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проекту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можна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залучити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іншу</a:t>
            </a:r>
            <a:r>
              <a:rPr lang="ru-RU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допомогу</a:t>
            </a: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1092b021cd9_4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092b021cd9_4_11"/>
          <p:cNvSpPr txBox="1"/>
          <p:nvPr/>
        </p:nvSpPr>
        <p:spPr>
          <a:xfrm>
            <a:off x="2637421" y="72508"/>
            <a:ext cx="6117666" cy="84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chemeClr val="bg1"/>
                </a:solidFill>
              </a:rPr>
              <a:t>Перелік Заходів з енергоефективності та їх граничні питомі вартості, в межах яких здійснюється відшкодування*</a:t>
            </a:r>
            <a:endParaRPr lang="uk-UA" sz="18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205" name="Google Shape;205;g1092b021cd9_4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6200" y="-16184"/>
            <a:ext cx="3995801" cy="16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092b021cd9_4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051" y="268476"/>
            <a:ext cx="1899063" cy="31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092b021cd9_4_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25" y="208714"/>
            <a:ext cx="2232503" cy="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092b021cd9_4_11"/>
          <p:cNvSpPr/>
          <p:nvPr/>
        </p:nvSpPr>
        <p:spPr>
          <a:xfrm rot="-5400000" flipH="1">
            <a:off x="2398090" y="442750"/>
            <a:ext cx="505200" cy="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96;g10eb06ccbfc_0_0">
            <a:extLst>
              <a:ext uri="{FF2B5EF4-FFF2-40B4-BE49-F238E27FC236}">
                <a16:creationId xmlns:a16="http://schemas.microsoft.com/office/drawing/2014/main" id="{4FFBE4EF-8C50-45B6-8CDD-8FDD09A24638}"/>
              </a:ext>
            </a:extLst>
          </p:cNvPr>
          <p:cNvSpPr txBox="1"/>
          <p:nvPr/>
        </p:nvSpPr>
        <p:spPr>
          <a:xfrm>
            <a:off x="251425" y="6122745"/>
            <a:ext cx="11319300" cy="46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34000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*Додаток 1 до Порядку дій учасників (таблиця 1, </a:t>
            </a:r>
            <a:r>
              <a:rPr lang="uk-UA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стор</a:t>
            </a:r>
            <a:r>
              <a:rPr lang="uk-UA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29)</a:t>
            </a:r>
            <a:endParaRPr lang="uk-UA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D81A6FDF-9BA5-29DA-4AC6-8E728D41C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1347"/>
              </p:ext>
            </p:extLst>
          </p:nvPr>
        </p:nvGraphicFramePr>
        <p:xfrm>
          <a:off x="251425" y="975226"/>
          <a:ext cx="11654629" cy="5154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">
                  <a:extLst>
                    <a:ext uri="{9D8B030D-6E8A-4147-A177-3AD203B41FA5}">
                      <a16:colId xmlns:a16="http://schemas.microsoft.com/office/drawing/2014/main" val="3939357687"/>
                    </a:ext>
                  </a:extLst>
                </a:gridCol>
                <a:gridCol w="4990270">
                  <a:extLst>
                    <a:ext uri="{9D8B030D-6E8A-4147-A177-3AD203B41FA5}">
                      <a16:colId xmlns:a16="http://schemas.microsoft.com/office/drawing/2014/main" val="1220424009"/>
                    </a:ext>
                  </a:extLst>
                </a:gridCol>
                <a:gridCol w="6235963">
                  <a:extLst>
                    <a:ext uri="{9D8B030D-6E8A-4147-A177-3AD203B41FA5}">
                      <a16:colId xmlns:a16="http://schemas.microsoft.com/office/drawing/2014/main" val="3292893817"/>
                    </a:ext>
                  </a:extLst>
                </a:gridCol>
              </a:tblGrid>
              <a:tr h="798155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Назва</a:t>
                      </a:r>
                      <a:r>
                        <a:rPr lang="ru-RU" dirty="0"/>
                        <a:t> Заходу з </a:t>
                      </a:r>
                      <a:r>
                        <a:rPr lang="ru-RU" dirty="0" err="1"/>
                        <a:t>енергоефективності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перелік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можливих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Прийнятних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витрат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вартість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яких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підлягає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частковому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відшкодуванню</a:t>
                      </a:r>
                      <a:r>
                        <a:rPr lang="ru-RU" dirty="0"/>
                        <a:t>: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Гранична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питома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вартість</a:t>
                      </a:r>
                      <a:r>
                        <a:rPr lang="ru-RU" dirty="0"/>
                        <a:t> (ГПВ) </a:t>
                      </a:r>
                      <a:r>
                        <a:rPr lang="ru-RU" dirty="0" err="1"/>
                        <a:t>робіт</a:t>
                      </a:r>
                      <a:r>
                        <a:rPr lang="ru-RU" dirty="0"/>
                        <a:t> Заходу з </a:t>
                      </a:r>
                    </a:p>
                    <a:p>
                      <a:r>
                        <a:rPr lang="ru-RU" dirty="0" err="1"/>
                        <a:t>енергоефективності</a:t>
                      </a:r>
                      <a:r>
                        <a:rPr lang="ru-RU" dirty="0"/>
                        <a:t>: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12688"/>
                  </a:ext>
                </a:extLst>
              </a:tr>
              <a:tr h="798155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Встановлення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вузла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комерційного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теплової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енергії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57 600 </a:t>
                      </a:r>
                      <a:r>
                        <a:rPr lang="ru-RU" dirty="0"/>
                        <a:t>грн до 75 квартир/на один </a:t>
                      </a:r>
                      <a:r>
                        <a:rPr lang="ru-RU" dirty="0" err="1"/>
                        <a:t>ввід</a:t>
                      </a:r>
                      <a:r>
                        <a:rPr lang="ru-RU" dirty="0"/>
                        <a:t> </a:t>
                      </a:r>
                    </a:p>
                    <a:p>
                      <a:pPr algn="ctr"/>
                      <a:r>
                        <a:rPr lang="ru-RU" b="1" dirty="0"/>
                        <a:t>76 000 </a:t>
                      </a:r>
                      <a:r>
                        <a:rPr lang="ru-RU" dirty="0"/>
                        <a:t>грн </a:t>
                      </a:r>
                      <a:r>
                        <a:rPr lang="ru-RU" dirty="0" err="1"/>
                        <a:t>від</a:t>
                      </a:r>
                      <a:r>
                        <a:rPr lang="ru-RU" dirty="0"/>
                        <a:t> 76 до 150 квартир/на один </a:t>
                      </a:r>
                      <a:r>
                        <a:rPr lang="ru-RU" dirty="0" err="1"/>
                        <a:t>ввід</a:t>
                      </a:r>
                      <a:r>
                        <a:rPr lang="ru-RU" dirty="0"/>
                        <a:t>; </a:t>
                      </a:r>
                    </a:p>
                    <a:p>
                      <a:pPr algn="ctr"/>
                      <a:r>
                        <a:rPr lang="ru-RU" b="1" dirty="0"/>
                        <a:t>112 950 </a:t>
                      </a:r>
                      <a:r>
                        <a:rPr lang="ru-RU" dirty="0"/>
                        <a:t>грн 151 квартира і </a:t>
                      </a:r>
                      <a:r>
                        <a:rPr lang="ru-RU" dirty="0" err="1"/>
                        <a:t>більше</a:t>
                      </a:r>
                      <a:r>
                        <a:rPr lang="ru-RU" dirty="0"/>
                        <a:t>/на один </a:t>
                      </a:r>
                      <a:r>
                        <a:rPr lang="ru-RU" dirty="0" err="1"/>
                        <a:t>ввід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94880"/>
                  </a:ext>
                </a:extLst>
              </a:tr>
              <a:tr h="1496540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Встановлення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або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модернізація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індивідуального</a:t>
                      </a:r>
                      <a:r>
                        <a:rPr lang="ru-RU" dirty="0"/>
                        <a:t> теплового пункту (ІТП)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632 550</a:t>
                      </a:r>
                      <a:r>
                        <a:rPr lang="ru-RU" dirty="0"/>
                        <a:t>* грн до 75 квартир/на один </a:t>
                      </a:r>
                      <a:r>
                        <a:rPr lang="ru-RU" dirty="0" err="1"/>
                        <a:t>ввід</a:t>
                      </a:r>
                      <a:r>
                        <a:rPr lang="ru-RU" dirty="0"/>
                        <a:t>; </a:t>
                      </a:r>
                    </a:p>
                    <a:p>
                      <a:pPr algn="ctr"/>
                      <a:r>
                        <a:rPr lang="ru-RU" b="1" dirty="0"/>
                        <a:t>974 650</a:t>
                      </a:r>
                      <a:r>
                        <a:rPr lang="ru-RU" dirty="0"/>
                        <a:t>* грн </a:t>
                      </a:r>
                      <a:r>
                        <a:rPr lang="ru-RU" dirty="0" err="1"/>
                        <a:t>від</a:t>
                      </a:r>
                      <a:r>
                        <a:rPr lang="ru-RU" dirty="0"/>
                        <a:t> 76 до 150 квартир/на один </a:t>
                      </a:r>
                      <a:r>
                        <a:rPr lang="ru-RU" dirty="0" err="1"/>
                        <a:t>ввід</a:t>
                      </a:r>
                      <a:r>
                        <a:rPr lang="ru-RU" dirty="0"/>
                        <a:t>; </a:t>
                      </a:r>
                    </a:p>
                    <a:p>
                      <a:pPr algn="ctr"/>
                      <a:r>
                        <a:rPr lang="ru-RU" b="1" dirty="0"/>
                        <a:t>1 097 300</a:t>
                      </a:r>
                      <a:r>
                        <a:rPr lang="ru-RU" dirty="0"/>
                        <a:t>* грн  151 квартира і </a:t>
                      </a:r>
                      <a:r>
                        <a:rPr lang="ru-RU" dirty="0" err="1"/>
                        <a:t>більше</a:t>
                      </a:r>
                      <a:r>
                        <a:rPr lang="ru-RU" dirty="0"/>
                        <a:t>/на один </a:t>
                      </a:r>
                      <a:r>
                        <a:rPr lang="ru-RU" dirty="0" err="1"/>
                        <a:t>ввід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* - для ІТП з незалежною схемою </a:t>
                      </a:r>
                      <a:r>
                        <a:rPr lang="ru-RU" dirty="0" err="1"/>
                        <a:t>приєднання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гранична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вартість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може</a:t>
                      </a:r>
                      <a:r>
                        <a:rPr lang="ru-RU" dirty="0"/>
                        <a:t> бути </a:t>
                      </a:r>
                      <a:r>
                        <a:rPr lang="ru-RU" dirty="0" err="1"/>
                        <a:t>більше</a:t>
                      </a:r>
                      <a:r>
                        <a:rPr lang="ru-RU" dirty="0"/>
                        <a:t> на 20% (але не </a:t>
                      </a:r>
                      <a:r>
                        <a:rPr lang="ru-RU" dirty="0" err="1"/>
                        <a:t>більше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ніж</a:t>
                      </a:r>
                      <a:r>
                        <a:rPr lang="ru-RU" dirty="0"/>
                        <a:t> на 150 тис. грн)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96011"/>
                  </a:ext>
                </a:extLst>
              </a:tr>
              <a:tr h="565359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Гідравлічне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балансування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системи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опалення</a:t>
                      </a:r>
                      <a:r>
                        <a:rPr lang="ru-RU" dirty="0"/>
                        <a:t> шляхом </a:t>
                      </a:r>
                      <a:r>
                        <a:rPr lang="ru-RU" dirty="0" err="1"/>
                        <a:t>встановлення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автоматичних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балансувальних</a:t>
                      </a:r>
                      <a:r>
                        <a:rPr lang="ru-RU" dirty="0"/>
                        <a:t>) </a:t>
                      </a:r>
                      <a:r>
                        <a:rPr lang="ru-RU" dirty="0" err="1"/>
                        <a:t>клапанів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10 350 </a:t>
                      </a:r>
                      <a:r>
                        <a:rPr lang="ru-RU" dirty="0"/>
                        <a:t>грн/стояк </a:t>
                      </a:r>
                      <a:r>
                        <a:rPr lang="ru-RU" dirty="0" err="1"/>
                        <a:t>опалення</a:t>
                      </a:r>
                      <a:r>
                        <a:rPr lang="ru-RU" dirty="0"/>
                        <a:t>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911790"/>
                  </a:ext>
                </a:extLst>
              </a:tr>
              <a:tr h="1496540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Заміна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або</a:t>
                      </a:r>
                      <a:r>
                        <a:rPr lang="ru-RU" dirty="0"/>
                        <a:t> ремонт </a:t>
                      </a:r>
                      <a:r>
                        <a:rPr lang="ru-RU" dirty="0" err="1"/>
                        <a:t>блоків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віконних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або</a:t>
                      </a:r>
                      <a:r>
                        <a:rPr lang="ru-RU" dirty="0"/>
                        <a:t>/та </a:t>
                      </a:r>
                      <a:r>
                        <a:rPr lang="ru-RU" dirty="0" err="1"/>
                        <a:t>блоків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балконних</a:t>
                      </a:r>
                      <a:r>
                        <a:rPr lang="ru-RU" dirty="0"/>
                        <a:t> дверей, </a:t>
                      </a:r>
                      <a:r>
                        <a:rPr lang="ru-RU" dirty="0" err="1"/>
                        <a:t>вхідних</a:t>
                      </a:r>
                      <a:r>
                        <a:rPr lang="ru-RU" dirty="0"/>
                        <a:t> дверей* та </a:t>
                      </a:r>
                      <a:r>
                        <a:rPr lang="ru-RU" dirty="0" err="1"/>
                        <a:t>скління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балконів</a:t>
                      </a:r>
                      <a:r>
                        <a:rPr lang="ru-RU" dirty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8 150 </a:t>
                      </a:r>
                      <a:r>
                        <a:rPr lang="uk-UA" dirty="0"/>
                        <a:t>грн/м</a:t>
                      </a:r>
                      <a:r>
                        <a:rPr lang="uk-UA" baseline="30000" dirty="0"/>
                        <a:t>2</a:t>
                      </a:r>
                      <a:r>
                        <a:rPr lang="uk-UA" dirty="0"/>
                        <a:t> для світлопрозорих конструкцій (опалювальних об’ємів); </a:t>
                      </a:r>
                    </a:p>
                    <a:p>
                      <a:pPr algn="ctr"/>
                      <a:r>
                        <a:rPr lang="uk-UA" b="1" dirty="0"/>
                        <a:t>6 300 </a:t>
                      </a:r>
                      <a:r>
                        <a:rPr lang="uk-UA" dirty="0"/>
                        <a:t>грн/м</a:t>
                      </a:r>
                      <a:r>
                        <a:rPr lang="uk-UA" baseline="30000" dirty="0"/>
                        <a:t>2</a:t>
                      </a:r>
                      <a:r>
                        <a:rPr lang="uk-UA" dirty="0"/>
                        <a:t> для світлопрозорих конструкцій (неопалювальних </a:t>
                      </a:r>
                    </a:p>
                    <a:p>
                      <a:pPr algn="ctr"/>
                      <a:r>
                        <a:rPr lang="uk-UA" dirty="0"/>
                        <a:t>об’ємів – скління балконів/лоджій) </a:t>
                      </a:r>
                    </a:p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dirty="0"/>
                        <a:t>* для зовнішніх металевих утеплених вхідних дверей ГПВ не застосовується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2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36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8294f1afbe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" y="241"/>
            <a:ext cx="12191144" cy="90824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8294f1afbe_1_6"/>
          <p:cNvSpPr txBox="1"/>
          <p:nvPr/>
        </p:nvSpPr>
        <p:spPr>
          <a:xfrm>
            <a:off x="3265662" y="292746"/>
            <a:ext cx="5379200" cy="41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2" rIns="91415" bIns="45692" anchor="t" anchorCtr="0">
            <a:noAutofit/>
          </a:bodyPr>
          <a:lstStyle/>
          <a:p>
            <a:pPr algn="ctr" defTabSz="554492">
              <a:lnSpc>
                <a:spcPct val="90000"/>
              </a:lnSpc>
            </a:pPr>
            <a:r>
              <a:rPr lang="uk-UA" sz="2486" b="1">
                <a:solidFill>
                  <a:srgbClr val="FFFFFF"/>
                </a:solidFill>
              </a:rPr>
              <a:t>Зміни у Програмі «Енергодім»</a:t>
            </a:r>
            <a:endParaRPr sz="2486" b="1">
              <a:solidFill>
                <a:srgbClr val="FFFFFF"/>
              </a:solidFill>
            </a:endParaRPr>
          </a:p>
        </p:txBody>
      </p:sp>
      <p:pic>
        <p:nvPicPr>
          <p:cNvPr id="318" name="Google Shape;318;g28294f1afbe_1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6053" y="-15942"/>
            <a:ext cx="3995520" cy="160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8294f1afbe_1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774" y="268698"/>
            <a:ext cx="1898929" cy="31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8294f1afbe_1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836" y="208940"/>
            <a:ext cx="2232345" cy="50516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8294f1afbe_1_6"/>
          <p:cNvSpPr/>
          <p:nvPr/>
        </p:nvSpPr>
        <p:spPr>
          <a:xfrm rot="-5400000" flipH="1">
            <a:off x="2596252" y="443003"/>
            <a:ext cx="505193" cy="227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15" tIns="91415" rIns="91415" bIns="91415" anchor="ctr" anchorCtr="0">
            <a:noAutofit/>
          </a:bodyPr>
          <a:lstStyle/>
          <a:p>
            <a:pPr defTabSz="554492"/>
            <a:endParaRPr/>
          </a:p>
        </p:txBody>
      </p:sp>
      <p:sp>
        <p:nvSpPr>
          <p:cNvPr id="322" name="Google Shape;322;g28294f1afbe_1_6"/>
          <p:cNvSpPr txBox="1"/>
          <p:nvPr/>
        </p:nvSpPr>
        <p:spPr>
          <a:xfrm>
            <a:off x="5194271" y="1024481"/>
            <a:ext cx="6261696" cy="38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2" rIns="91415" bIns="45692" anchor="t" anchorCtr="0">
            <a:spAutoFit/>
          </a:bodyPr>
          <a:lstStyle/>
          <a:p>
            <a:pPr defTabSz="554492"/>
            <a:r>
              <a:rPr lang="uk-UA" sz="1900" b="1"/>
              <a:t>Що нового з 23 вересня</a:t>
            </a:r>
            <a:endParaRPr sz="1900"/>
          </a:p>
        </p:txBody>
      </p:sp>
      <p:sp>
        <p:nvSpPr>
          <p:cNvPr id="323" name="Google Shape;323;g28294f1afbe_1_6"/>
          <p:cNvSpPr txBox="1"/>
          <p:nvPr/>
        </p:nvSpPr>
        <p:spPr>
          <a:xfrm>
            <a:off x="5341683" y="1525250"/>
            <a:ext cx="6614985" cy="528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>
            <a:spAutoFit/>
          </a:bodyPr>
          <a:lstStyle/>
          <a:p>
            <a:pPr marL="277246" indent="-240202" defTabSz="554492">
              <a:lnSpc>
                <a:spcPct val="115000"/>
              </a:lnSpc>
              <a:buClr>
                <a:srgbClr val="151515"/>
              </a:buClr>
              <a:buSzPts val="2638"/>
              <a:buFont typeface="Arial"/>
              <a:buChar char="➢"/>
            </a:pPr>
            <a:r>
              <a:rPr lang="uk-UA" sz="1600">
                <a:solidFill>
                  <a:srgbClr val="151515"/>
                </a:solidFill>
              </a:rPr>
              <a:t>Введено можливість отримання часткового авансування будівельних робіт на рівні </a:t>
            </a:r>
            <a:r>
              <a:rPr lang="uk-UA" sz="1600" b="1">
                <a:solidFill>
                  <a:srgbClr val="151515"/>
                </a:solidFill>
              </a:rPr>
              <a:t>30%</a:t>
            </a:r>
            <a:r>
              <a:rPr lang="uk-UA" sz="1600">
                <a:solidFill>
                  <a:srgbClr val="151515"/>
                </a:solidFill>
              </a:rPr>
              <a:t> від вартості проєкту, але не більше 6,5 млн грн.</a:t>
            </a:r>
            <a:endParaRPr sz="1600">
              <a:solidFill>
                <a:srgbClr val="151515"/>
              </a:solidFill>
            </a:endParaRPr>
          </a:p>
          <a:p>
            <a:pPr marL="277246" indent="-240202" defTabSz="554492">
              <a:lnSpc>
                <a:spcPct val="115000"/>
              </a:lnSpc>
              <a:buClr>
                <a:srgbClr val="151515"/>
              </a:buClr>
              <a:buSzPts val="2638"/>
              <a:buFont typeface="Arial"/>
              <a:buChar char="➢"/>
            </a:pPr>
            <a:r>
              <a:rPr lang="uk-UA" sz="1600" b="1">
                <a:solidFill>
                  <a:srgbClr val="151515"/>
                </a:solidFill>
              </a:rPr>
              <a:t>Вдвічі </a:t>
            </a:r>
            <a:r>
              <a:rPr lang="uk-UA" sz="1600">
                <a:solidFill>
                  <a:srgbClr val="151515"/>
                </a:solidFill>
              </a:rPr>
              <a:t>зменшено розмір внеску бенефіціара. Власний внесок ОСББ для Пакету заходів «А» становить </a:t>
            </a:r>
            <a:r>
              <a:rPr lang="uk-UA" sz="1600" b="1">
                <a:solidFill>
                  <a:srgbClr val="151515"/>
                </a:solidFill>
              </a:rPr>
              <a:t>20%</a:t>
            </a:r>
            <a:r>
              <a:rPr lang="uk-UA" sz="1600">
                <a:solidFill>
                  <a:srgbClr val="151515"/>
                </a:solidFill>
              </a:rPr>
              <a:t> вартості прийнятних витрат, для Пакету заходів «Б» — </a:t>
            </a:r>
            <a:r>
              <a:rPr lang="uk-UA" sz="1600" b="1">
                <a:solidFill>
                  <a:srgbClr val="151515"/>
                </a:solidFill>
              </a:rPr>
              <a:t>10%</a:t>
            </a:r>
            <a:r>
              <a:rPr lang="uk-UA" sz="1600">
                <a:solidFill>
                  <a:srgbClr val="151515"/>
                </a:solidFill>
              </a:rPr>
              <a:t>.</a:t>
            </a:r>
            <a:endParaRPr sz="1600">
              <a:solidFill>
                <a:srgbClr val="151515"/>
              </a:solidFill>
            </a:endParaRPr>
          </a:p>
          <a:p>
            <a:pPr marL="277246" indent="-240202" defTabSz="554492">
              <a:lnSpc>
                <a:spcPct val="115000"/>
              </a:lnSpc>
              <a:buClr>
                <a:srgbClr val="151515"/>
              </a:buClr>
              <a:buSzPts val="2638"/>
              <a:buFont typeface="Arial"/>
              <a:buChar char="➢"/>
            </a:pPr>
            <a:r>
              <a:rPr lang="uk-UA" sz="1600">
                <a:solidFill>
                  <a:srgbClr val="151515"/>
                </a:solidFill>
              </a:rPr>
              <a:t>Розширений перелік заходів Пакету «А» і збільшений граничний розмір гранту до</a:t>
            </a:r>
            <a:r>
              <a:rPr lang="uk-UA" sz="1600" b="1">
                <a:solidFill>
                  <a:srgbClr val="151515"/>
                </a:solidFill>
              </a:rPr>
              <a:t> 2 млн грн</a:t>
            </a:r>
            <a:r>
              <a:rPr lang="uk-UA" sz="1600">
                <a:solidFill>
                  <a:srgbClr val="151515"/>
                </a:solidFill>
              </a:rPr>
              <a:t>.</a:t>
            </a:r>
            <a:endParaRPr sz="1600">
              <a:solidFill>
                <a:srgbClr val="151515"/>
              </a:solidFill>
            </a:endParaRPr>
          </a:p>
          <a:p>
            <a:pPr marL="277246" indent="-240202" defTabSz="554492">
              <a:lnSpc>
                <a:spcPct val="115000"/>
              </a:lnSpc>
              <a:buClr>
                <a:srgbClr val="151515"/>
              </a:buClr>
              <a:buSzPts val="2638"/>
              <a:buFont typeface="Arial"/>
              <a:buChar char="➢"/>
            </a:pPr>
            <a:r>
              <a:rPr lang="uk-UA" sz="1600">
                <a:solidFill>
                  <a:srgbClr val="151515"/>
                </a:solidFill>
              </a:rPr>
              <a:t>Спрощено умови участі у Програмі — немає необхідності подавати копії довідки № КБ-3, у разі відмови від реалізації раніше затвердженого співвласниками заходу, витяг з протоколу загальних зборів не подається.</a:t>
            </a:r>
            <a:endParaRPr sz="1600">
              <a:solidFill>
                <a:srgbClr val="151515"/>
              </a:solidFill>
            </a:endParaRPr>
          </a:p>
          <a:p>
            <a:pPr marL="277246" indent="-240202" defTabSz="554492">
              <a:lnSpc>
                <a:spcPct val="115000"/>
              </a:lnSpc>
              <a:buClr>
                <a:srgbClr val="151515"/>
              </a:buClr>
              <a:buSzPts val="2638"/>
              <a:buFont typeface="Arial"/>
              <a:buChar char="➢"/>
            </a:pPr>
            <a:r>
              <a:rPr lang="uk-UA" sz="1600">
                <a:solidFill>
                  <a:srgbClr val="151515"/>
                </a:solidFill>
              </a:rPr>
              <a:t>Встановлені нові граничні питомі вартості для будівельних робіт щодо горищ (технічних поверхів), дахів і перекриття підвалу.</a:t>
            </a:r>
            <a:endParaRPr sz="1600">
              <a:solidFill>
                <a:srgbClr val="151515"/>
              </a:solidFill>
            </a:endParaRPr>
          </a:p>
          <a:p>
            <a:pPr marL="277246" indent="-240202" defTabSz="554492">
              <a:lnSpc>
                <a:spcPct val="115000"/>
              </a:lnSpc>
              <a:buClr>
                <a:srgbClr val="151515"/>
              </a:buClr>
              <a:buSzPts val="2638"/>
              <a:buFont typeface="Arial"/>
              <a:buChar char="➢"/>
            </a:pPr>
            <a:r>
              <a:rPr lang="uk-UA" sz="1600">
                <a:solidFill>
                  <a:srgbClr val="151515"/>
                </a:solidFill>
              </a:rPr>
              <a:t>Уточнений порядок застосування граничних питомих вартостей — не застосовуються на етапі оцінки Заявки № 2 і Заявки № 3.</a:t>
            </a:r>
            <a:endParaRPr sz="1600">
              <a:solidFill>
                <a:srgbClr val="151515"/>
              </a:solidFill>
            </a:endParaRPr>
          </a:p>
          <a:p>
            <a:pPr marL="277246" indent="-240202" defTabSz="554492">
              <a:lnSpc>
                <a:spcPct val="115000"/>
              </a:lnSpc>
              <a:buClr>
                <a:srgbClr val="151515"/>
              </a:buClr>
              <a:buSzPts val="2638"/>
              <a:buFont typeface="Arial"/>
              <a:buChar char="➢"/>
            </a:pPr>
            <a:r>
              <a:rPr lang="uk-UA" sz="1600">
                <a:solidFill>
                  <a:srgbClr val="151515"/>
                </a:solidFill>
              </a:rPr>
              <a:t>Внесено зміни в умови розірвання грантового договору</a:t>
            </a:r>
            <a:endParaRPr sz="1600">
              <a:solidFill>
                <a:srgbClr val="151515"/>
              </a:solidFill>
            </a:endParaRPr>
          </a:p>
        </p:txBody>
      </p:sp>
      <p:pic>
        <p:nvPicPr>
          <p:cNvPr id="324" name="Google Shape;324;g28294f1afbe_1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346" y="1690918"/>
            <a:ext cx="4594715" cy="4541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g2589d822428_0_95"/>
          <p:cNvGrpSpPr/>
          <p:nvPr/>
        </p:nvGrpSpPr>
        <p:grpSpPr>
          <a:xfrm>
            <a:off x="-1" y="0"/>
            <a:ext cx="12192001" cy="1775534"/>
            <a:chOff x="-1" y="0"/>
            <a:chExt cx="12192001" cy="1775534"/>
          </a:xfrm>
        </p:grpSpPr>
        <p:pic>
          <p:nvPicPr>
            <p:cNvPr id="223" name="Google Shape;223;g2589d822428_0_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12192000" cy="910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g2589d822428_0_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7625" y="169500"/>
              <a:ext cx="2323501" cy="535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g2589d822428_0_9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78532" y="0"/>
              <a:ext cx="4413468" cy="1775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g2589d822428_0_9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750257" y="293325"/>
              <a:ext cx="2161767" cy="3602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g2589d822428_0_95"/>
          <p:cNvSpPr txBox="1"/>
          <p:nvPr/>
        </p:nvSpPr>
        <p:spPr>
          <a:xfrm>
            <a:off x="2625323" y="1891446"/>
            <a:ext cx="63264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ru-RU" sz="4400" b="1" i="0" u="none" strike="noStrike" cap="none">
                <a:solidFill>
                  <a:srgbClr val="4D66FF"/>
                </a:solidFill>
              </a:rPr>
              <a:t>Дякую за увагу!</a:t>
            </a:r>
            <a:endParaRPr sz="4400" b="1" i="0" u="none" strike="noStrike" cap="none">
              <a:solidFill>
                <a:srgbClr val="4D66FF"/>
              </a:solidFill>
            </a:endParaRPr>
          </a:p>
        </p:txBody>
      </p:sp>
      <p:sp>
        <p:nvSpPr>
          <p:cNvPr id="228" name="Google Shape;228;g2589d822428_0_95"/>
          <p:cNvSpPr txBox="1"/>
          <p:nvPr/>
        </p:nvSpPr>
        <p:spPr>
          <a:xfrm>
            <a:off x="4126265" y="3218500"/>
            <a:ext cx="4309200" cy="1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0" i="0" u="sng" strike="noStrike" cap="none">
                <a:solidFill>
                  <a:srgbClr val="4D66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www.eefund.org.ua</a:t>
            </a:r>
            <a:endParaRPr sz="1900" b="0" i="0" u="none" strike="noStrike" cap="none">
              <a:solidFill>
                <a:srgbClr val="4D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0" i="0" u="sng" strike="noStrike" cap="none">
                <a:solidFill>
                  <a:srgbClr val="4D66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www.facebook.com/eefund.ukraine</a:t>
            </a:r>
            <a:endParaRPr sz="1900" b="0" i="0" u="none" strike="noStrike" cap="none">
              <a:solidFill>
                <a:srgbClr val="4D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0" i="0" u="sng" strike="noStrike" cap="none">
                <a:solidFill>
                  <a:srgbClr val="4D66F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info@eefund.org.ua</a:t>
            </a:r>
            <a:endParaRPr sz="1900" b="0" i="0" u="none" strike="noStrike" cap="none">
              <a:solidFill>
                <a:srgbClr val="4D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2589d822428_0_9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69753" y="4368863"/>
            <a:ext cx="483475" cy="46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589d822428_0_9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69760" y="3808900"/>
            <a:ext cx="483475" cy="46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589d822428_0_9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69753" y="3248923"/>
            <a:ext cx="483475" cy="467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g2589d822428_0_95"/>
          <p:cNvCxnSpPr/>
          <p:nvPr/>
        </p:nvCxnSpPr>
        <p:spPr>
          <a:xfrm>
            <a:off x="621374" y="5793283"/>
            <a:ext cx="10681500" cy="0"/>
          </a:xfrm>
          <a:prstGeom prst="straightConnector1">
            <a:avLst/>
          </a:prstGeom>
          <a:noFill/>
          <a:ln w="9525" cap="flat" cmpd="sng">
            <a:solidFill>
              <a:srgbClr val="4D66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3" name="Google Shape;233;g2589d822428_0_9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85230" y="5992496"/>
            <a:ext cx="10104000" cy="72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811</Words>
  <Application>Microsoft Office PowerPoint</Application>
  <PresentationFormat>Широкоэкранный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Roboto</vt:lpstr>
      <vt:lpstr>Arial</vt:lpstr>
      <vt:lpstr>Simple Light</vt:lpstr>
      <vt:lpstr>Simple Light</vt:lpstr>
      <vt:lpstr>1_Simple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d15-Savechko</cp:lastModifiedBy>
  <cp:revision>17</cp:revision>
  <dcterms:created xsi:type="dcterms:W3CDTF">2020-02-17T19:29:23Z</dcterms:created>
  <dcterms:modified xsi:type="dcterms:W3CDTF">2023-10-05T11:30:30Z</dcterms:modified>
</cp:coreProperties>
</file>