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6"/>
  </p:notesMasterIdLst>
  <p:sldIdLst>
    <p:sldId id="256" r:id="rId2"/>
    <p:sldId id="284" r:id="rId3"/>
    <p:sldId id="278" r:id="rId4"/>
    <p:sldId id="279" r:id="rId5"/>
    <p:sldId id="282" r:id="rId6"/>
    <p:sldId id="287" r:id="rId7"/>
    <p:sldId id="275" r:id="rId8"/>
    <p:sldId id="260" r:id="rId9"/>
    <p:sldId id="283" r:id="rId10"/>
    <p:sldId id="286" r:id="rId11"/>
    <p:sldId id="285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89" r:id="rId20"/>
    <p:sldId id="291" r:id="rId21"/>
    <p:sldId id="290" r:id="rId22"/>
    <p:sldId id="295" r:id="rId23"/>
    <p:sldId id="292" r:id="rId24"/>
    <p:sldId id="262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BE9749-D374-418D-B745-6AB398782B41}">
          <p14:sldIdLst>
            <p14:sldId id="256"/>
          </p14:sldIdLst>
        </p14:section>
        <p14:section name="Раздел без заголовка" id="{89AA42A8-221A-4DD0-A194-DB36A4142F3A}">
          <p14:sldIdLst>
            <p14:sldId id="284"/>
            <p14:sldId id="278"/>
            <p14:sldId id="279"/>
            <p14:sldId id="282"/>
            <p14:sldId id="287"/>
            <p14:sldId id="275"/>
            <p14:sldId id="260"/>
            <p14:sldId id="283"/>
            <p14:sldId id="286"/>
            <p14:sldId id="285"/>
            <p14:sldId id="265"/>
            <p14:sldId id="267"/>
            <p14:sldId id="268"/>
            <p14:sldId id="269"/>
            <p14:sldId id="270"/>
            <p14:sldId id="271"/>
            <p14:sldId id="272"/>
            <p14:sldId id="289"/>
            <p14:sldId id="291"/>
            <p14:sldId id="290"/>
            <p14:sldId id="295"/>
            <p14:sldId id="292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&#1044;&#1110;&#1072;&#1075;&#1088;&#1072;&#1084;&#1080;-2019\&#1041;&#1070;&#1044;&#1046;&#1045;&#1058;-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err="1"/>
              <a:t>Всього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- 2545,8 млн. грн.</a:t>
            </a:r>
          </a:p>
        </c:rich>
      </c:tx>
      <c:layout>
        <c:manualLayout>
          <c:xMode val="edge"/>
          <c:yMode val="edge"/>
          <c:x val="0.14635949540960094"/>
          <c:y val="6.33120536464609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607897102342197E-2"/>
          <c:y val="0.15075515113705323"/>
          <c:w val="0.59400849400571665"/>
          <c:h val="0.8226265457684188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Лист1!$C$125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Лист1!$B$126:$B$128</c:f>
              <c:strCache>
                <c:ptCount val="3"/>
                <c:pt idx="0">
                  <c:v>Кошти від продажу землі</c:v>
                </c:pt>
                <c:pt idx="1">
                  <c:v>Кошти від продажу майна </c:v>
                </c:pt>
                <c:pt idx="2">
                  <c:v>Кошти пайової участі</c:v>
                </c:pt>
              </c:strCache>
            </c:strRef>
          </c:cat>
          <c:val>
            <c:numRef>
              <c:f>Лист1!$C$126:$C$128</c:f>
              <c:numCache>
                <c:formatCode>0.0</c:formatCode>
                <c:ptCount val="3"/>
                <c:pt idx="0">
                  <c:v>4.5</c:v>
                </c:pt>
                <c:pt idx="1">
                  <c:v>19.3</c:v>
                </c:pt>
                <c:pt idx="2">
                  <c:v>50.7</c:v>
                </c:pt>
              </c:numCache>
            </c:numRef>
          </c:val>
        </c:ser>
        <c:ser>
          <c:idx val="1"/>
          <c:order val="1"/>
          <c:tx>
            <c:strRef>
              <c:f>Лист1!$D$125</c:f>
              <c:strCache>
                <c:ptCount val="1"/>
                <c:pt idx="0">
                  <c:v>2022 р. -очік.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777777777777779E-3"/>
                  <c:y val="-9.64504619956775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1.05219901308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Лист1!$B$126:$B$128</c:f>
              <c:strCache>
                <c:ptCount val="3"/>
                <c:pt idx="0">
                  <c:v>Кошти від продажу землі</c:v>
                </c:pt>
                <c:pt idx="1">
                  <c:v>Кошти від продажу майна </c:v>
                </c:pt>
                <c:pt idx="2">
                  <c:v>Кошти пайової участі</c:v>
                </c:pt>
              </c:strCache>
            </c:strRef>
          </c:cat>
          <c:val>
            <c:numRef>
              <c:f>Лист1!$D$126:$D$128</c:f>
              <c:numCache>
                <c:formatCode>0.0</c:formatCode>
                <c:ptCount val="3"/>
                <c:pt idx="0">
                  <c:v>5.2</c:v>
                </c:pt>
                <c:pt idx="1">
                  <c:v>1.9</c:v>
                </c:pt>
                <c:pt idx="2">
                  <c:v>10.6</c:v>
                </c:pt>
              </c:numCache>
            </c:numRef>
          </c:val>
        </c:ser>
        <c:ser>
          <c:idx val="2"/>
          <c:order val="2"/>
          <c:tx>
            <c:strRef>
              <c:f>Лист1!$E$125</c:f>
              <c:strCache>
                <c:ptCount val="1"/>
                <c:pt idx="0">
                  <c:v>2023 р. - прогноз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45E-2"/>
                  <c:y val="-7.8914925981527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55E-2"/>
                  <c:y val="-7.891492598152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Лист1!$B$126:$B$128</c:f>
              <c:strCache>
                <c:ptCount val="3"/>
                <c:pt idx="0">
                  <c:v>Кошти від продажу землі</c:v>
                </c:pt>
                <c:pt idx="1">
                  <c:v>Кошти від продажу майна </c:v>
                </c:pt>
                <c:pt idx="2">
                  <c:v>Кошти пайової участі</c:v>
                </c:pt>
              </c:strCache>
            </c:strRef>
          </c:cat>
          <c:val>
            <c:numRef>
              <c:f>Лист1!$E$126:$E$128</c:f>
              <c:numCache>
                <c:formatCode>0.0</c:formatCode>
                <c:ptCount val="3"/>
                <c:pt idx="0">
                  <c:v>3.5</c:v>
                </c:pt>
                <c:pt idx="1">
                  <c:v>3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690752"/>
        <c:axId val="227726464"/>
        <c:axId val="0"/>
      </c:bar3DChart>
      <c:catAx>
        <c:axId val="2276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27726464"/>
        <c:crosses val="autoZero"/>
        <c:auto val="1"/>
        <c:lblAlgn val="ctr"/>
        <c:lblOffset val="100"/>
        <c:noMultiLvlLbl val="0"/>
      </c:catAx>
      <c:valAx>
        <c:axId val="2277264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7690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6102580927384076E-2"/>
          <c:y val="0.93664995575793131"/>
          <c:w val="0.8966837270341208"/>
          <c:h val="4.7567059045763201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51645055311313E-2"/>
          <c:y val="3.3988256573279925E-2"/>
          <c:w val="0.8875978065929182"/>
          <c:h val="0.7922839071693851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096808687923564"/>
                  <c:y val="-0.16397991039626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084518386845913E-2"/>
                  <c:y val="-4.86022655856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43745932991571E-2"/>
                  <c:y val="-2.2457583893560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144343088863144E-2"/>
                  <c:y val="-1.4439802000313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Лист1!$B$191:$B$194</c:f>
              <c:strCache>
                <c:ptCount val="4"/>
                <c:pt idx="0">
                  <c:v>Власні надходження - 78,4%</c:v>
                </c:pt>
                <c:pt idx="1">
                  <c:v>Бюджет розвитку - 13,2%</c:v>
                </c:pt>
                <c:pt idx="2">
                  <c:v>Цільові фонди - 7,3%</c:v>
                </c:pt>
                <c:pt idx="3">
                  <c:v>Інші - 1,1%</c:v>
                </c:pt>
              </c:strCache>
            </c:strRef>
          </c:cat>
          <c:val>
            <c:numRef>
              <c:f>Лист1!$C$191:$C$194</c:f>
              <c:numCache>
                <c:formatCode>0.0</c:formatCode>
                <c:ptCount val="4"/>
                <c:pt idx="0">
                  <c:v>67</c:v>
                </c:pt>
                <c:pt idx="1">
                  <c:v>11.3</c:v>
                </c:pt>
                <c:pt idx="2">
                  <c:v>6.2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26508364150015E-2"/>
          <c:y val="0.73854977560731272"/>
          <c:w val="0.96108368911390796"/>
          <c:h val="0.231698733463910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20964435613348E-2"/>
          <c:y val="4.1708243256406742E-2"/>
          <c:w val="0.66806134126689953"/>
          <c:h val="0.9139845502893239"/>
        </c:manualLayout>
      </c:layout>
      <c:pie3DChart>
        <c:varyColors val="1"/>
        <c:ser>
          <c:idx val="0"/>
          <c:order val="0"/>
          <c:tx>
            <c:strRef>
              <c:f>ВИДАТКИ!$C$5</c:f>
              <c:strCache>
                <c:ptCount val="1"/>
                <c:pt idx="0">
                  <c:v>Видатки бюджету Тернопільської міської  територіальної громади на 2023 р, всього - 2853,6 млн.грн.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8.3308203495839773E-3"/>
                  <c:y val="6.7576188393117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D1-4E2D-9E5D-E8A4044FBBB0}"/>
                </c:ext>
              </c:extLst>
            </c:dLbl>
            <c:dLbl>
              <c:idx val="1"/>
              <c:layout>
                <c:manualLayout>
                  <c:x val="0.12193055555555567"/>
                  <c:y val="-6.93460192475941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D1-4E2D-9E5D-E8A4044FB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ВИДАТКИ!$B$6:$B$7</c:f>
              <c:strCache>
                <c:ptCount val="2"/>
                <c:pt idx="0">
                  <c:v>Загальний фонд </c:v>
                </c:pt>
                <c:pt idx="1">
                  <c:v>Спеціальний фонд</c:v>
                </c:pt>
              </c:strCache>
            </c:strRef>
          </c:cat>
          <c:val>
            <c:numRef>
              <c:f>ВИДАТКИ!$C$6:$C$7</c:f>
              <c:numCache>
                <c:formatCode>0.0</c:formatCode>
                <c:ptCount val="2"/>
                <c:pt idx="0">
                  <c:v>2358.8000000000002</c:v>
                </c:pt>
                <c:pt idx="1">
                  <c:v>586.70000000000005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D1-4E2D-9E5D-E8A4044FB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ru-RU" sz="18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400">
                <a:latin typeface="Arial Black" pitchFamily="34" charset="0"/>
              </a:defRPr>
            </a:pPr>
            <a:r>
              <a:rPr lang="uk-UA" sz="2400" dirty="0">
                <a:latin typeface="Arial Black" pitchFamily="34" charset="0"/>
              </a:rPr>
              <a:t>Видатки загального фонду в розрізі галузей  на 2023 р. - </a:t>
            </a:r>
            <a:r>
              <a:rPr lang="uk-UA" sz="2400" dirty="0" smtClean="0">
                <a:latin typeface="Arial Black" pitchFamily="34" charset="0"/>
              </a:rPr>
              <a:t>2358,8 </a:t>
            </a:r>
            <a:r>
              <a:rPr lang="uk-UA" sz="2400" dirty="0" err="1">
                <a:latin typeface="Arial Black" pitchFamily="34" charset="0"/>
              </a:rPr>
              <a:t>млн.грн</a:t>
            </a:r>
            <a:r>
              <a:rPr lang="uk-UA" sz="2400" dirty="0">
                <a:latin typeface="Arial Black" pitchFamily="34" charset="0"/>
              </a:rPr>
              <a:t>. </a:t>
            </a:r>
          </a:p>
          <a:p>
            <a:pPr>
              <a:defRPr lang="ru-RU" sz="2400">
                <a:latin typeface="Arial Black" pitchFamily="34" charset="0"/>
              </a:defRPr>
            </a:pPr>
            <a:endParaRPr lang="uk-UA" sz="2400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094149849640059"/>
          <c:y val="1.2081990889901122E-2"/>
        </c:manualLayout>
      </c:layout>
      <c:overlay val="0"/>
    </c:title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ВИДАТКИ!$C$36</c:f>
              <c:strCache>
                <c:ptCount val="1"/>
                <c:pt idx="0">
                  <c:v>Видатки загального фонду в розрізі галузей  на 2019 р. (млн.грн)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7"/>
          <c:dLbls>
            <c:dLbl>
              <c:idx val="2"/>
              <c:layout>
                <c:manualLayout>
                  <c:x val="8.1076208104937492E-4"/>
                  <c:y val="-4.76566860710255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545592862563297E-3"/>
                  <c:y val="-3.76475906960806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AA-4288-A2BD-A223B62FF7AB}"/>
                </c:ext>
              </c:extLst>
            </c:dLbl>
            <c:dLbl>
              <c:idx val="4"/>
              <c:layout>
                <c:manualLayout>
                  <c:x val="-5.5459939479417545E-3"/>
                  <c:y val="-8.90782884900339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AA-4288-A2BD-A223B62FF7AB}"/>
                </c:ext>
              </c:extLst>
            </c:dLbl>
            <c:dLbl>
              <c:idx val="5"/>
              <c:layout>
                <c:manualLayout>
                  <c:x val="3.9611535629751123E-2"/>
                  <c:y val="-8.50921182786919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AA-4288-A2BD-A223B62FF7AB}"/>
                </c:ext>
              </c:extLst>
            </c:dLbl>
            <c:dLbl>
              <c:idx val="6"/>
              <c:layout>
                <c:manualLayout>
                  <c:x val="5.3542544237081005E-2"/>
                  <c:y val="-6.73410785682447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ВИДАТКИ!$B$37:$B$44</c:f>
              <c:strCache>
                <c:ptCount val="8"/>
                <c:pt idx="0">
                  <c:v>Освіта</c:v>
                </c:pt>
                <c:pt idx="1">
                  <c:v>УЖКГ </c:v>
                </c:pt>
                <c:pt idx="2">
                  <c:v>Соціальний захист </c:v>
                </c:pt>
                <c:pt idx="3">
                  <c:v>Охорона здоров'я</c:v>
                </c:pt>
                <c:pt idx="4">
                  <c:v>Культура</c:v>
                </c:pt>
                <c:pt idx="5">
                  <c:v>Спорт </c:v>
                </c:pt>
                <c:pt idx="6">
                  <c:v>Транспорт</c:v>
                </c:pt>
                <c:pt idx="7">
                  <c:v>Інші</c:v>
                </c:pt>
              </c:strCache>
            </c:strRef>
          </c:cat>
          <c:val>
            <c:numRef>
              <c:f>ВИДАТКИ!$C$37:$C$44</c:f>
              <c:numCache>
                <c:formatCode>0.0</c:formatCode>
                <c:ptCount val="8"/>
                <c:pt idx="0">
                  <c:v>939.8</c:v>
                </c:pt>
                <c:pt idx="1">
                  <c:v>339.3</c:v>
                </c:pt>
                <c:pt idx="2">
                  <c:v>213</c:v>
                </c:pt>
                <c:pt idx="3">
                  <c:v>129.30000000000001</c:v>
                </c:pt>
                <c:pt idx="4">
                  <c:v>92.1</c:v>
                </c:pt>
                <c:pt idx="5">
                  <c:v>90.9</c:v>
                </c:pt>
                <c:pt idx="6">
                  <c:v>159.80000000000001</c:v>
                </c:pt>
                <c:pt idx="7">
                  <c:v>394.6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AA-4288-A2BD-A223B62FF7A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856669182351388E-2"/>
          <c:y val="1.9328145298951809E-2"/>
          <c:w val="0.81073439158101213"/>
          <c:h val="0.98067185470104823"/>
        </c:manualLayout>
      </c:layout>
      <c:pie3DChart>
        <c:varyColors val="1"/>
        <c:ser>
          <c:idx val="0"/>
          <c:order val="0"/>
          <c:tx>
            <c:strRef>
              <c:f>ВИДАТКИ!$C$51</c:f>
              <c:strCache>
                <c:ptCount val="1"/>
                <c:pt idx="0">
                  <c:v>Видатки спеціального фонду в розрізі галузей на 2019 р. (млн.грн)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48"/>
          <c:dPt>
            <c:idx val="1"/>
            <c:bubble3D val="0"/>
            <c:explosion val="71"/>
          </c:dPt>
          <c:dLbls>
            <c:dLbl>
              <c:idx val="0"/>
              <c:layout>
                <c:manualLayout>
                  <c:x val="8.23570489294293E-2"/>
                  <c:y val="1.21637953781001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764649952687249E-2"/>
                  <c:y val="0.135488586406796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305490481900482E-2"/>
                  <c:y val="-1.25435097286583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0741900325251211E-2"/>
                  <c:y val="-8.87532832640519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1268934677756112E-3"/>
                  <c:y val="-0.141794013335278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70948007692632"/>
                  <c:y val="-0.1271740596505372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ВИДАТКИ!$B$52:$B$58</c:f>
              <c:strCache>
                <c:ptCount val="7"/>
                <c:pt idx="0">
                  <c:v>Освіта</c:v>
                </c:pt>
                <c:pt idx="1">
                  <c:v>УЖКГ </c:v>
                </c:pt>
                <c:pt idx="2">
                  <c:v>Охорона здоров'я</c:v>
                </c:pt>
                <c:pt idx="3">
                  <c:v>Культура</c:v>
                </c:pt>
                <c:pt idx="4">
                  <c:v>Спорт</c:v>
                </c:pt>
                <c:pt idx="5">
                  <c:v>Транспорт</c:v>
                </c:pt>
                <c:pt idx="6">
                  <c:v>Інші</c:v>
                </c:pt>
              </c:strCache>
            </c:strRef>
          </c:cat>
          <c:val>
            <c:numRef>
              <c:f>ВИДАТКИ!$C$52:$C$58</c:f>
              <c:numCache>
                <c:formatCode>0.0</c:formatCode>
                <c:ptCount val="7"/>
                <c:pt idx="0">
                  <c:v>75.3</c:v>
                </c:pt>
                <c:pt idx="1">
                  <c:v>353.5</c:v>
                </c:pt>
                <c:pt idx="2">
                  <c:v>5</c:v>
                </c:pt>
                <c:pt idx="3">
                  <c:v>6.3</c:v>
                </c:pt>
                <c:pt idx="4">
                  <c:v>15.3</c:v>
                </c:pt>
                <c:pt idx="5">
                  <c:v>18.600000000000001</c:v>
                </c:pt>
                <c:pt idx="6">
                  <c:v>112.7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B2-4BDC-8E93-BEDD487D1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ВИДАТКИ!$C$66</c:f>
              <c:strCache>
                <c:ptCount val="1"/>
                <c:pt idx="0">
                  <c:v>Видатки загального фонду в розрізі видів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ВИДАТКИ!$B$67:$B$69</c:f>
              <c:strCache>
                <c:ptCount val="3"/>
                <c:pt idx="0">
                  <c:v>З/п + нарах. на з/п</c:v>
                </c:pt>
                <c:pt idx="1">
                  <c:v>Енергоносії</c:v>
                </c:pt>
                <c:pt idx="2">
                  <c:v>Інші видатки</c:v>
                </c:pt>
              </c:strCache>
            </c:strRef>
          </c:cat>
          <c:val>
            <c:numRef>
              <c:f>ВИДАТКИ!$C$67:$C$69</c:f>
              <c:numCache>
                <c:formatCode>0.0</c:formatCode>
                <c:ptCount val="3"/>
                <c:pt idx="0">
                  <c:v>982.5</c:v>
                </c:pt>
                <c:pt idx="1">
                  <c:v>323.60000000000002</c:v>
                </c:pt>
                <c:pt idx="2">
                  <c:v>1639.4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83-4A49-B0DD-AA664F3AB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092601313718335"/>
          <c:y val="0.30000099195327501"/>
          <c:w val="0.20970924567870039"/>
          <c:h val="0.34204790737537094"/>
        </c:manualLayout>
      </c:layout>
      <c:overlay val="0"/>
      <c:txPr>
        <a:bodyPr/>
        <a:lstStyle/>
        <a:p>
          <a:pPr>
            <a:defRPr lang="ru-RU" sz="14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9.7142801126672201E-2"/>
                  <c:y val="-2.415190582688879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ВИДАТКИ!$B$95:$B$98</c:f>
              <c:strCache>
                <c:ptCount val="4"/>
                <c:pt idx="0">
                  <c:v>Заробітна плата</c:v>
                </c:pt>
                <c:pt idx="1">
                  <c:v>Енергоносії</c:v>
                </c:pt>
                <c:pt idx="2">
                  <c:v>Капітальні видатки</c:v>
                </c:pt>
                <c:pt idx="3">
                  <c:v>Інші видатки</c:v>
                </c:pt>
              </c:strCache>
            </c:strRef>
          </c:cat>
          <c:val>
            <c:numRef>
              <c:f>ВИДАТКИ!$C$95:$C$98</c:f>
              <c:numCache>
                <c:formatCode>0.0</c:formatCode>
                <c:ptCount val="4"/>
                <c:pt idx="0">
                  <c:v>590.70000000000005</c:v>
                </c:pt>
                <c:pt idx="1">
                  <c:v>219.1</c:v>
                </c:pt>
                <c:pt idx="2">
                  <c:v>16.7</c:v>
                </c:pt>
                <c:pt idx="3">
                  <c:v>188.6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ВИДАТКИ!$B$111:$B$115</c:f>
              <c:strCache>
                <c:ptCount val="5"/>
                <c:pt idx="0">
                  <c:v>Заробітна плата</c:v>
                </c:pt>
                <c:pt idx="1">
                  <c:v>Енергоносії</c:v>
                </c:pt>
                <c:pt idx="2">
                  <c:v>Капітальні видатки</c:v>
                </c:pt>
                <c:pt idx="3">
                  <c:v>Програма "Здоров"я громади"</c:v>
                </c:pt>
                <c:pt idx="4">
                  <c:v>Інші видатки</c:v>
                </c:pt>
              </c:strCache>
            </c:strRef>
          </c:cat>
          <c:val>
            <c:numRef>
              <c:f>ВИДАТКИ!$C$111:$C$115</c:f>
              <c:numCache>
                <c:formatCode>0.0</c:formatCode>
                <c:ptCount val="5"/>
                <c:pt idx="0">
                  <c:v>7.9</c:v>
                </c:pt>
                <c:pt idx="1">
                  <c:v>68.2</c:v>
                </c:pt>
                <c:pt idx="2">
                  <c:v>5</c:v>
                </c:pt>
                <c:pt idx="3">
                  <c:v>43.1</c:v>
                </c:pt>
                <c:pt idx="4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ВИДАТКИ!$B$166:$B$170</c:f>
              <c:strCache>
                <c:ptCount val="5"/>
                <c:pt idx="0">
                  <c:v>Заробітна плата</c:v>
                </c:pt>
                <c:pt idx="1">
                  <c:v>Енергоносії</c:v>
                </c:pt>
                <c:pt idx="2">
                  <c:v>Пільгове перевезення</c:v>
                </c:pt>
                <c:pt idx="3">
                  <c:v>Програма "Турбота"</c:v>
                </c:pt>
                <c:pt idx="4">
                  <c:v>Інші видатки</c:v>
                </c:pt>
              </c:strCache>
            </c:strRef>
          </c:cat>
          <c:val>
            <c:numRef>
              <c:f>ВИДАТКИ!$C$166:$C$170</c:f>
              <c:numCache>
                <c:formatCode>0.0</c:formatCode>
                <c:ptCount val="5"/>
                <c:pt idx="0">
                  <c:v>66.3</c:v>
                </c:pt>
                <c:pt idx="1">
                  <c:v>2.1</c:v>
                </c:pt>
                <c:pt idx="2">
                  <c:v>116.9</c:v>
                </c:pt>
                <c:pt idx="3">
                  <c:v>25.1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-8.5610684657885461E-2"/>
                  <c:y val="3.21445765285338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589363122258032E-2"/>
                  <c:y val="-1.54304513669173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8829857689151535E-2"/>
                  <c:y val="-3.263868426857563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ВИДАТКИ!$B$156:$B$161</c:f>
              <c:strCache>
                <c:ptCount val="6"/>
                <c:pt idx="0">
                  <c:v>Благоустрій міста</c:v>
                </c:pt>
                <c:pt idx="1">
                  <c:v>Будівництво і регіональний розвиток</c:v>
                </c:pt>
                <c:pt idx="2">
                  <c:v>Заходи з енергозбереження</c:v>
                </c:pt>
                <c:pt idx="3">
                  <c:v>Житловий фонд</c:v>
                </c:pt>
                <c:pt idx="4">
                  <c:v>Інші видатки</c:v>
                </c:pt>
                <c:pt idx="5">
                  <c:v>Парки</c:v>
                </c:pt>
              </c:strCache>
            </c:strRef>
          </c:cat>
          <c:val>
            <c:numRef>
              <c:f>ВИДАТКИ!$C$156:$C$161</c:f>
              <c:numCache>
                <c:formatCode>0.0</c:formatCode>
                <c:ptCount val="6"/>
                <c:pt idx="0">
                  <c:v>295.60000000000002</c:v>
                </c:pt>
                <c:pt idx="1">
                  <c:v>10</c:v>
                </c:pt>
                <c:pt idx="2">
                  <c:v>311</c:v>
                </c:pt>
                <c:pt idx="3">
                  <c:v>25</c:v>
                </c:pt>
                <c:pt idx="4">
                  <c:v>19.600000000000001</c:v>
                </c:pt>
                <c:pt idx="5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 Black" pitchFamily="34" charset="0"/>
              </a:defRPr>
            </a:pPr>
            <a:r>
              <a:rPr lang="ru-RU" sz="2400">
                <a:latin typeface="Arial Black" pitchFamily="34" charset="0"/>
              </a:rPr>
              <a:t>Власні доходи бюджету громади (млн.грн.)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Дохідна частина бюджету громади (млн.грн.)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Лист1!$C$4:$D$4</c:f>
              <c:strCache>
                <c:ptCount val="2"/>
                <c:pt idx="0">
                  <c:v>Очікуване 2022</c:v>
                </c:pt>
                <c:pt idx="1">
                  <c:v>Прогноз 2023</c:v>
                </c:pt>
              </c:strCache>
            </c:strRef>
          </c:cat>
          <c:val>
            <c:numRef>
              <c:f>Лист1!$C$5:$D$5</c:f>
              <c:numCache>
                <c:formatCode>General</c:formatCode>
                <c:ptCount val="2"/>
                <c:pt idx="0">
                  <c:v>2557.5</c:v>
                </c:pt>
                <c:pt idx="1">
                  <c:v>2677.6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93824"/>
        <c:axId val="192507904"/>
        <c:axId val="0"/>
      </c:bar3DChart>
      <c:catAx>
        <c:axId val="19249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2507904"/>
        <c:crosses val="autoZero"/>
        <c:auto val="1"/>
        <c:lblAlgn val="ctr"/>
        <c:lblOffset val="100"/>
        <c:noMultiLvlLbl val="0"/>
      </c:catAx>
      <c:valAx>
        <c:axId val="19250790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2493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89996215109819E-2"/>
          <c:y val="0.11597481338134952"/>
          <c:w val="0.92150401367832957"/>
          <c:h val="0.8725564161030424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0"/>
          </c:dPt>
          <c:dLbls>
            <c:dLbl>
              <c:idx val="0"/>
              <c:layout>
                <c:manualLayout>
                  <c:x val="-0.13327603430127349"/>
                  <c:y val="-0.3158828111342789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602909011373579E-2"/>
                  <c:y val="-1.021361913094196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063402559790908E-2"/>
                  <c:y val="-1.41361131499189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8097654874505468"/>
                  <c:y val="-3.8273456609119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ВИДАТКИ!$B$142:$B$145</c:f>
              <c:strCache>
                <c:ptCount val="4"/>
                <c:pt idx="0">
                  <c:v>Заробітна плата</c:v>
                </c:pt>
                <c:pt idx="1">
                  <c:v>Енергоносії</c:v>
                </c:pt>
                <c:pt idx="2">
                  <c:v>Капітальні видатки</c:v>
                </c:pt>
                <c:pt idx="3">
                  <c:v>Інші видатки</c:v>
                </c:pt>
              </c:strCache>
            </c:strRef>
          </c:cat>
          <c:val>
            <c:numRef>
              <c:f>ВИДАТКИ!$C$142:$C$145</c:f>
              <c:numCache>
                <c:formatCode>0.0</c:formatCode>
                <c:ptCount val="4"/>
                <c:pt idx="0">
                  <c:v>80.599999999999994</c:v>
                </c:pt>
                <c:pt idx="1">
                  <c:v>9.8000000000000007</c:v>
                </c:pt>
                <c:pt idx="2">
                  <c:v>1.4</c:v>
                </c:pt>
                <c:pt idx="3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ВИДАТКИ!$B$128:$B$131</c:f>
              <c:strCache>
                <c:ptCount val="4"/>
                <c:pt idx="0">
                  <c:v>Заробітна плата</c:v>
                </c:pt>
                <c:pt idx="1">
                  <c:v>Енергоносії</c:v>
                </c:pt>
                <c:pt idx="2">
                  <c:v>Капітальні видатки</c:v>
                </c:pt>
                <c:pt idx="3">
                  <c:v>Інші видатки</c:v>
                </c:pt>
              </c:strCache>
            </c:strRef>
          </c:cat>
          <c:val>
            <c:numRef>
              <c:f>ВИДАТКИ!$C$128:$C$131</c:f>
              <c:numCache>
                <c:formatCode>0.0</c:formatCode>
                <c:ptCount val="4"/>
                <c:pt idx="0">
                  <c:v>58.6</c:v>
                </c:pt>
                <c:pt idx="1">
                  <c:v>17.7</c:v>
                </c:pt>
                <c:pt idx="2">
                  <c:v>11.2</c:v>
                </c:pt>
                <c:pt idx="3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latin typeface="Arial Black" pitchFamily="34" charset="0"/>
            </a:defRPr>
          </a:pPr>
          <a:endParaRPr lang="ru-RU"/>
        </a:p>
      </c:txPr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8773526588212E-2"/>
          <c:y val="0.35181823231762127"/>
          <c:w val="0.93228245294682366"/>
          <c:h val="0.63984273212067355"/>
        </c:manualLayout>
      </c:layout>
      <c:pie3DChart>
        <c:varyColors val="1"/>
        <c:ser>
          <c:idx val="0"/>
          <c:order val="0"/>
          <c:tx>
            <c:strRef>
              <c:f>ВИДАТКИ!$C$203</c:f>
              <c:strCache>
                <c:ptCount val="1"/>
                <c:pt idx="0">
                  <c:v>Видатки на утримання транспортних мереж та зв'язок Тернопільської міської територіальної громади на 2023 рік - 178.4 млн.грн.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4309661224726218E-2"/>
                  <c:y val="-3.23878154952480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2416573846970471E-3"/>
                  <c:y val="-3.14221715263960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3666121618015853E-2"/>
                  <c:y val="-0.30397695710577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881687409850898E-2"/>
                  <c:y val="-2.4022583349324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ВИДАТКИ!$B$204:$B$207</c:f>
              <c:strCache>
                <c:ptCount val="4"/>
                <c:pt idx="0">
                  <c:v>Капітальні видатки</c:v>
                </c:pt>
                <c:pt idx="1">
                  <c:v>Заходи у сфері зв'язку</c:v>
                </c:pt>
                <c:pt idx="2">
                  <c:v>Покілометрова оплата</c:v>
                </c:pt>
                <c:pt idx="3">
                  <c:v>Інші видатки</c:v>
                </c:pt>
              </c:strCache>
            </c:strRef>
          </c:cat>
          <c:val>
            <c:numRef>
              <c:f>ВИДАТКИ!$C$204:$C$207</c:f>
              <c:numCache>
                <c:formatCode>0.0</c:formatCode>
                <c:ptCount val="4"/>
                <c:pt idx="0">
                  <c:v>18.600000000000001</c:v>
                </c:pt>
                <c:pt idx="1">
                  <c:v>2.5</c:v>
                </c:pt>
                <c:pt idx="2">
                  <c:v>153.69999999999999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latin typeface="Arial Black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Власні доходи загального фонду бюджету громади (млн.грн.)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Лист1!$C$16:$D$16</c:f>
              <c:strCache>
                <c:ptCount val="2"/>
                <c:pt idx="0">
                  <c:v>Очікуване 2022 р.</c:v>
                </c:pt>
                <c:pt idx="1">
                  <c:v>2023 р.- прогноз </c:v>
                </c:pt>
              </c:strCache>
            </c:strRef>
          </c:cat>
          <c:val>
            <c:numRef>
              <c:f>Лист1!$C$17:$D$17</c:f>
              <c:numCache>
                <c:formatCode>0.0</c:formatCode>
                <c:ptCount val="2"/>
                <c:pt idx="0" formatCode="General">
                  <c:v>2458.6</c:v>
                </c:pt>
                <c:pt idx="1">
                  <c:v>2592.1999999999998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83712"/>
        <c:axId val="50085248"/>
        <c:axId val="0"/>
      </c:bar3DChart>
      <c:catAx>
        <c:axId val="500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0085248"/>
        <c:crosses val="autoZero"/>
        <c:auto val="1"/>
        <c:lblAlgn val="ctr"/>
        <c:lblOffset val="100"/>
        <c:noMultiLvlLbl val="0"/>
      </c:catAx>
      <c:valAx>
        <c:axId val="5008524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008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58787192328862E-2"/>
          <c:y val="9.4529896357305257E-3"/>
          <c:w val="0.62738010599812188"/>
          <c:h val="0.9794926599635562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2"/>
              <c:layout>
                <c:manualLayout>
                  <c:x val="-8.7182230470757877E-2"/>
                  <c:y val="4.16808836395450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734153031564295"/>
                  <c:y val="-6.29968649752114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2605202945818949E-2"/>
                  <c:y val="-8.2755176436278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116063265055472"/>
                  <c:y val="-2.83570282881306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Лист1!$B$21:$B$27</c:f>
              <c:strCache>
                <c:ptCount val="7"/>
                <c:pt idx="0">
                  <c:v>ПДФО</c:v>
                </c:pt>
                <c:pt idx="1">
                  <c:v>Місцеві податки і збори</c:v>
                </c:pt>
                <c:pt idx="2">
                  <c:v>Акцизний податок з реалізації виробниками та імпортерами тютюнових виробів</c:v>
                </c:pt>
                <c:pt idx="3">
                  <c:v>Акцизний податок з роздрібного продажу підакц. товарів</c:v>
                </c:pt>
                <c:pt idx="4">
                  <c:v>Плата за надання адмінпослуг</c:v>
                </c:pt>
                <c:pt idx="5">
                  <c:v>Орендна плата за користування ком. майном</c:v>
                </c:pt>
                <c:pt idx="6">
                  <c:v>Інші</c:v>
                </c:pt>
              </c:strCache>
            </c:strRef>
          </c:cat>
          <c:val>
            <c:numRef>
              <c:f>Лист1!$C$21:$C$27</c:f>
              <c:numCache>
                <c:formatCode>0.0</c:formatCode>
                <c:ptCount val="7"/>
                <c:pt idx="0">
                  <c:v>1754.6</c:v>
                </c:pt>
                <c:pt idx="1">
                  <c:v>545.20000000000005</c:v>
                </c:pt>
                <c:pt idx="2">
                  <c:v>90</c:v>
                </c:pt>
                <c:pt idx="3">
                  <c:v>70</c:v>
                </c:pt>
                <c:pt idx="4">
                  <c:v>25</c:v>
                </c:pt>
                <c:pt idx="5">
                  <c:v>9</c:v>
                </c:pt>
                <c:pt idx="6">
                  <c:v>98.4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21667145466314"/>
          <c:y val="7.9583116517366707E-3"/>
          <c:w val="0.30282608698210639"/>
          <c:h val="0.9793458778855174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Лист1!$C$140:$C$145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очікуване 2022</c:v>
                </c:pt>
                <c:pt idx="5">
                  <c:v>прогноз 2023</c:v>
                </c:pt>
              </c:strCache>
            </c:strRef>
          </c:cat>
          <c:val>
            <c:numRef>
              <c:f>Лист1!$D$140:$D$145</c:f>
              <c:numCache>
                <c:formatCode>0.0</c:formatCode>
                <c:ptCount val="6"/>
                <c:pt idx="0" formatCode="General">
                  <c:v>751.9</c:v>
                </c:pt>
                <c:pt idx="1">
                  <c:v>922.1</c:v>
                </c:pt>
                <c:pt idx="2">
                  <c:v>1039</c:v>
                </c:pt>
                <c:pt idx="3" formatCode="General">
                  <c:v>1308.9000000000001</c:v>
                </c:pt>
                <c:pt idx="4" formatCode="General">
                  <c:v>1704.2</c:v>
                </c:pt>
                <c:pt idx="5">
                  <c:v>1754.6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85536"/>
        <c:axId val="137203712"/>
        <c:axId val="0"/>
      </c:bar3DChart>
      <c:catAx>
        <c:axId val="1371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7203712"/>
        <c:crosses val="autoZero"/>
        <c:auto val="1"/>
        <c:lblAlgn val="ctr"/>
        <c:lblOffset val="100"/>
        <c:noMultiLvlLbl val="0"/>
      </c:catAx>
      <c:valAx>
        <c:axId val="13720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7185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Лист1!$C$169</c:f>
              <c:strCache>
                <c:ptCount val="1"/>
                <c:pt idx="0">
                  <c:v>Місцеві податки і збори на 2021 рік - 492,8 млн.грн.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Лист1!$B$170:$B$173</c:f>
              <c:strCache>
                <c:ptCount val="4"/>
                <c:pt idx="0">
                  <c:v>Податок на майно - 170,8 млн.грн.</c:v>
                </c:pt>
                <c:pt idx="1">
                  <c:v>Єдиний податок - 370,0 млн.грн.</c:v>
                </c:pt>
                <c:pt idx="2">
                  <c:v>Збір за місця для паркування автотранспортних засобів - 4,0 млн.грн.</c:v>
                </c:pt>
                <c:pt idx="3">
                  <c:v>Туристичний збір - 0,4 млн.грн.</c:v>
                </c:pt>
              </c:strCache>
            </c:strRef>
          </c:cat>
          <c:val>
            <c:numRef>
              <c:f>Лист1!$C$170:$C$173</c:f>
              <c:numCache>
                <c:formatCode>0.0</c:formatCode>
                <c:ptCount val="4"/>
                <c:pt idx="0">
                  <c:v>170.8</c:v>
                </c:pt>
                <c:pt idx="1">
                  <c:v>370</c:v>
                </c:pt>
                <c:pt idx="2">
                  <c:v>4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571606889617306"/>
          <c:y val="4.0837947261040938E-2"/>
          <c:w val="0.33761724887710887"/>
          <c:h val="0.9459913027407197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Лист1!$B$165</c:f>
              <c:strCache>
                <c:ptCount val="1"/>
                <c:pt idx="0">
                  <c:v>Акцизний податок з роздрібного продажу алкогольних та тютюнових виробів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Лист1!$C$164:$I$164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Очікуване 2022</c:v>
                </c:pt>
                <c:pt idx="6">
                  <c:v>Прогноз 2023</c:v>
                </c:pt>
              </c:strCache>
            </c:strRef>
          </c:cat>
          <c:val>
            <c:numRef>
              <c:f>Лист1!$C$165:$I$165</c:f>
              <c:numCache>
                <c:formatCode>General</c:formatCode>
                <c:ptCount val="7"/>
                <c:pt idx="0">
                  <c:v>121.6</c:v>
                </c:pt>
                <c:pt idx="1">
                  <c:v>128.69999999999999</c:v>
                </c:pt>
                <c:pt idx="2">
                  <c:v>123.2</c:v>
                </c:pt>
                <c:pt idx="3">
                  <c:v>132.30000000000001</c:v>
                </c:pt>
                <c:pt idx="4">
                  <c:v>159.5</c:v>
                </c:pt>
                <c:pt idx="5">
                  <c:v>139.9</c:v>
                </c:pt>
                <c:pt idx="6" formatCode="0.0">
                  <c:v>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80384"/>
        <c:axId val="137681920"/>
        <c:axId val="0"/>
      </c:bar3DChart>
      <c:catAx>
        <c:axId val="13768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7681920"/>
        <c:crosses val="autoZero"/>
        <c:auto val="1"/>
        <c:lblAlgn val="ctr"/>
        <c:lblOffset val="100"/>
        <c:noMultiLvlLbl val="0"/>
      </c:catAx>
      <c:valAx>
        <c:axId val="13768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768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Лист1!$B$79</c:f>
              <c:strCache>
                <c:ptCount val="1"/>
                <c:pt idx="0">
                  <c:v>Плата за надання інших адміністративних послуг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Лист1!$C$78:$G$78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Очікуване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Лист1!$C$79:$G$79</c:f>
              <c:numCache>
                <c:formatCode>0.0</c:formatCode>
                <c:ptCount val="5"/>
                <c:pt idx="0">
                  <c:v>20.2</c:v>
                </c:pt>
                <c:pt idx="1">
                  <c:v>10.5</c:v>
                </c:pt>
                <c:pt idx="2">
                  <c:v>13.4</c:v>
                </c:pt>
                <c:pt idx="3">
                  <c:v>22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81184"/>
        <c:axId val="136828032"/>
        <c:axId val="0"/>
      </c:bar3DChart>
      <c:catAx>
        <c:axId val="1367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6828032"/>
        <c:crosses val="autoZero"/>
        <c:auto val="1"/>
        <c:lblAlgn val="ctr"/>
        <c:lblOffset val="100"/>
        <c:noMultiLvlLbl val="0"/>
      </c:catAx>
      <c:valAx>
        <c:axId val="13682803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678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748705226606028"/>
          <c:y val="1.5793782548381961E-2"/>
          <c:w val="0.44721981245582643"/>
          <c:h val="0.881679460329995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Лист1!$B$152:$B$158</c:f>
              <c:strCache>
                <c:ptCount val="7"/>
                <c:pt idx="0">
                  <c:v>Адмін.збір за прописку та виписку</c:v>
                </c:pt>
                <c:pt idx="1">
                  <c:v>Держпродспожив служба</c:v>
                </c:pt>
                <c:pt idx="2">
                  <c:v>Державна міграційна служба</c:v>
                </c:pt>
                <c:pt idx="3">
                  <c:v>Державне агенство земельних ресурсів</c:v>
                </c:pt>
                <c:pt idx="4">
                  <c:v>МВС</c:v>
                </c:pt>
                <c:pt idx="5">
                  <c:v>Національна поліція України</c:v>
                </c:pt>
                <c:pt idx="6">
                  <c:v>Держархбудконтроль</c:v>
                </c:pt>
              </c:strCache>
            </c:strRef>
          </c:cat>
          <c:val>
            <c:numRef>
              <c:f>Лист1!$C$152:$C$158</c:f>
              <c:numCache>
                <c:formatCode>General</c:formatCode>
                <c:ptCount val="7"/>
                <c:pt idx="0">
                  <c:v>0.4</c:v>
                </c:pt>
                <c:pt idx="1">
                  <c:v>0.8</c:v>
                </c:pt>
                <c:pt idx="2" formatCode="0.0">
                  <c:v>22</c:v>
                </c:pt>
                <c:pt idx="3">
                  <c:v>0.5</c:v>
                </c:pt>
                <c:pt idx="4">
                  <c:v>0.1</c:v>
                </c:pt>
                <c:pt idx="5">
                  <c:v>0.8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33952"/>
        <c:axId val="137936256"/>
      </c:barChart>
      <c:catAx>
        <c:axId val="137933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7936256"/>
        <c:crosses val="autoZero"/>
        <c:auto val="1"/>
        <c:lblAlgn val="ctr"/>
        <c:lblOffset val="100"/>
        <c:noMultiLvlLbl val="0"/>
      </c:catAx>
      <c:valAx>
        <c:axId val="137936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793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466" cy="501419"/>
          </a:xfrm>
          <a:prstGeom prst="rect">
            <a:avLst/>
          </a:prstGeom>
        </p:spPr>
        <p:txBody>
          <a:bodyPr vert="horz" lIns="93109" tIns="46555" rIns="93109" bIns="465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074" y="1"/>
            <a:ext cx="2985465" cy="501419"/>
          </a:xfrm>
          <a:prstGeom prst="rect">
            <a:avLst/>
          </a:prstGeom>
        </p:spPr>
        <p:txBody>
          <a:bodyPr vert="horz" lIns="93109" tIns="46555" rIns="93109" bIns="46555" rtlCol="0"/>
          <a:lstStyle>
            <a:lvl1pPr algn="r">
              <a:defRPr sz="1200"/>
            </a:lvl1pPr>
          </a:lstStyle>
          <a:p>
            <a:fld id="{FD855D23-0685-4EA8-8A6F-C839DAD960A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9" tIns="46555" rIns="93109" bIns="465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31" y="4759441"/>
            <a:ext cx="5511505" cy="4509538"/>
          </a:xfrm>
          <a:prstGeom prst="rect">
            <a:avLst/>
          </a:prstGeom>
        </p:spPr>
        <p:txBody>
          <a:bodyPr vert="horz" lIns="93109" tIns="46555" rIns="93109" bIns="4655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269"/>
            <a:ext cx="2985466" cy="501418"/>
          </a:xfrm>
          <a:prstGeom prst="rect">
            <a:avLst/>
          </a:prstGeom>
        </p:spPr>
        <p:txBody>
          <a:bodyPr vert="horz" lIns="93109" tIns="46555" rIns="93109" bIns="465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074" y="9517269"/>
            <a:ext cx="2985465" cy="501418"/>
          </a:xfrm>
          <a:prstGeom prst="rect">
            <a:avLst/>
          </a:prstGeom>
        </p:spPr>
        <p:txBody>
          <a:bodyPr vert="horz" lIns="93109" tIns="46555" rIns="93109" bIns="46555" rtlCol="0" anchor="b"/>
          <a:lstStyle>
            <a:lvl1pPr algn="r">
              <a:defRPr sz="1200"/>
            </a:lvl1pPr>
          </a:lstStyle>
          <a:p>
            <a:fld id="{7CACACB6-A3DF-4FFE-ABDA-6490D2F8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1B2FA3-4717-40E7-AE56-B11DA8EEE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FC5010-C930-45BD-8480-FB58A0053AA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3">
                <a:lumMod val="40000"/>
                <a:lumOff val="60000"/>
              </a:schemeClr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252028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БЮДЖЕТ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</a:rPr>
              <a:t>Тернопільської міської територіальної громади на 2023 </a:t>
            </a:r>
            <a:r>
              <a:rPr lang="uk-UA" sz="4800" b="1" dirty="0">
                <a:solidFill>
                  <a:srgbClr val="0070C0"/>
                </a:solidFill>
              </a:rPr>
              <a:t>рік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183880" cy="1512168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7355"/>
            <a:ext cx="5400600" cy="366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Доходи </a:t>
            </a:r>
            <a:r>
              <a:rPr lang="ru-RU" sz="2400" b="1" dirty="0" err="1" smtClean="0">
                <a:latin typeface="Arial Black" pitchFamily="34" charset="0"/>
              </a:rPr>
              <a:t>спеціального</a:t>
            </a:r>
            <a:r>
              <a:rPr lang="ru-RU" sz="2400" b="1" dirty="0" smtClean="0">
                <a:latin typeface="Arial Black" pitchFamily="34" charset="0"/>
              </a:rPr>
              <a:t> фонду бюджету </a:t>
            </a:r>
            <a:r>
              <a:rPr lang="ru-RU" sz="2400" b="1" dirty="0" err="1" smtClean="0">
                <a:latin typeface="Arial Black" pitchFamily="34" charset="0"/>
              </a:rPr>
              <a:t>громади</a:t>
            </a:r>
            <a:r>
              <a:rPr lang="ru-RU" sz="2400" b="1" dirty="0" smtClean="0">
                <a:latin typeface="Arial Black" pitchFamily="34" charset="0"/>
              </a:rPr>
              <a:t> – 85,4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.,   в </a:t>
            </a:r>
            <a:r>
              <a:rPr lang="ru-RU" sz="2400" b="1" dirty="0" err="1" smtClean="0">
                <a:latin typeface="Arial Black" pitchFamily="34" charset="0"/>
              </a:rPr>
              <a:t>т.ч</a:t>
            </a:r>
            <a:r>
              <a:rPr lang="ru-RU" sz="2400" b="1" dirty="0" smtClean="0">
                <a:latin typeface="Arial Black" pitchFamily="34" charset="0"/>
              </a:rPr>
              <a:t>. бюджет </a:t>
            </a:r>
            <a:r>
              <a:rPr lang="ru-RU" sz="2400" b="1" dirty="0" err="1" smtClean="0">
                <a:latin typeface="Arial Black" pitchFamily="34" charset="0"/>
              </a:rPr>
              <a:t>розвитку</a:t>
            </a:r>
            <a:r>
              <a:rPr lang="ru-RU" sz="2400" b="1" dirty="0" smtClean="0">
                <a:latin typeface="Arial Black" pitchFamily="34" charset="0"/>
              </a:rPr>
              <a:t> –           11,3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>
                <a:latin typeface="Arial Black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27674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8</a:t>
            </a:r>
            <a:endParaRPr lang="ru-RU" sz="1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905334"/>
              </p:ext>
            </p:extLst>
          </p:nvPr>
        </p:nvGraphicFramePr>
        <p:xfrm>
          <a:off x="4067944" y="1844824"/>
          <a:ext cx="4572000" cy="48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69758"/>
              </p:ext>
            </p:extLst>
          </p:nvPr>
        </p:nvGraphicFramePr>
        <p:xfrm>
          <a:off x="179512" y="1757772"/>
          <a:ext cx="4032448" cy="46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7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772816"/>
            <a:ext cx="8280920" cy="208823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0070C0"/>
                </a:solidFill>
                <a:latin typeface="Arial Black" pitchFamily="34" charset="0"/>
              </a:rPr>
              <a:t>ВИДАТКИ БЮДЖЕТУ громади</a:t>
            </a:r>
            <a:br>
              <a:rPr lang="uk-UA" sz="6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Одесский горсовет утвердил бюджет на 2023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5616624" cy="36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264" y="1886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</a:t>
            </a:r>
            <a:r>
              <a:rPr lang="uk-UA" sz="1400" b="1" dirty="0"/>
              <a:t>9</a:t>
            </a:r>
            <a:endParaRPr lang="uk-UA" sz="1400" b="1" dirty="0" smtClean="0"/>
          </a:p>
          <a:p>
            <a:pPr algn="r"/>
            <a:r>
              <a:rPr lang="uk-UA" sz="1400" b="1" dirty="0" smtClean="0"/>
              <a:t> 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8246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бюджету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міської</a:t>
            </a:r>
            <a:r>
              <a:rPr lang="ru-RU" sz="2400" b="1" dirty="0">
                <a:latin typeface="Arial Black" pitchFamily="34" charset="0"/>
              </a:rPr>
              <a:t> 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smtClean="0">
                <a:latin typeface="Arial Black" pitchFamily="34" charset="0"/>
              </a:rPr>
              <a:t>2023 </a:t>
            </a:r>
            <a:r>
              <a:rPr lang="ru-RU" sz="2400" b="1" dirty="0">
                <a:latin typeface="Arial Black" pitchFamily="34" charset="0"/>
              </a:rPr>
              <a:t>р, </a:t>
            </a:r>
            <a:endParaRPr lang="ru-RU" sz="2400" b="1" dirty="0" smtClean="0">
              <a:latin typeface="Arial Black" pitchFamily="34" charset="0"/>
            </a:endParaRPr>
          </a:p>
          <a:p>
            <a:pPr algn="ctr"/>
            <a:r>
              <a:rPr lang="ru-RU" sz="2400" b="1" dirty="0" err="1" smtClean="0">
                <a:latin typeface="Arial Black" pitchFamily="34" charset="0"/>
              </a:rPr>
              <a:t>всього</a:t>
            </a:r>
            <a:r>
              <a:rPr lang="ru-RU" sz="2400" b="1" dirty="0" smtClean="0">
                <a:latin typeface="Arial Black" pitchFamily="34" charset="0"/>
              </a:rPr>
              <a:t> – 2945,5 </a:t>
            </a:r>
            <a:r>
              <a:rPr lang="ru-RU" sz="2400" b="1" dirty="0" err="1">
                <a:latin typeface="Arial Black" pitchFamily="34" charset="0"/>
              </a:rPr>
              <a:t>млн.грн</a:t>
            </a:r>
            <a:r>
              <a:rPr lang="ru-RU" sz="2400" b="1" dirty="0">
                <a:latin typeface="Arial Black" pitchFamily="34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250001"/>
              </p:ext>
            </p:extLst>
          </p:nvPr>
        </p:nvGraphicFramePr>
        <p:xfrm>
          <a:off x="395536" y="1782796"/>
          <a:ext cx="8136904" cy="488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8264" y="5479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10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93092"/>
              </p:ext>
            </p:extLst>
          </p:nvPr>
        </p:nvGraphicFramePr>
        <p:xfrm>
          <a:off x="179512" y="476672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>
                <a:latin typeface="Arial Black" pitchFamily="34" charset="0"/>
              </a:rPr>
              <a:t>Видатки спеціального фонду в розрізі галузей </a:t>
            </a:r>
            <a:r>
              <a:rPr lang="uk-UA" sz="2400" dirty="0" smtClean="0">
                <a:latin typeface="Arial Black" pitchFamily="34" charset="0"/>
              </a:rPr>
              <a:t>                       на 2023 </a:t>
            </a:r>
            <a:r>
              <a:rPr lang="uk-UA" sz="2400" dirty="0">
                <a:latin typeface="Arial Black" pitchFamily="34" charset="0"/>
              </a:rPr>
              <a:t>р. </a:t>
            </a:r>
            <a:r>
              <a:rPr lang="uk-UA" sz="2400" dirty="0" smtClean="0">
                <a:latin typeface="Arial Black" pitchFamily="34" charset="0"/>
              </a:rPr>
              <a:t>– 586,7 </a:t>
            </a:r>
            <a:r>
              <a:rPr lang="uk-UA" sz="2400" dirty="0" err="1" smtClean="0">
                <a:latin typeface="Arial Black" pitchFamily="34" charset="0"/>
              </a:rPr>
              <a:t>млн.грн</a:t>
            </a:r>
            <a:r>
              <a:rPr lang="uk-UA" sz="2400" dirty="0">
                <a:latin typeface="Arial Black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4999" y="14305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11 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471122"/>
              </p:ext>
            </p:extLst>
          </p:nvPr>
        </p:nvGraphicFramePr>
        <p:xfrm>
          <a:off x="395536" y="1340768"/>
          <a:ext cx="8352928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3063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err="1">
                <a:latin typeface="Arial Black" pitchFamily="34" charset="0"/>
              </a:rPr>
              <a:t>Видатки</a:t>
            </a:r>
            <a:r>
              <a:rPr lang="ru-RU" sz="2400" dirty="0">
                <a:latin typeface="Arial Black" pitchFamily="34" charset="0"/>
              </a:rPr>
              <a:t> бюджету </a:t>
            </a:r>
            <a:r>
              <a:rPr lang="ru-RU" sz="2400" dirty="0" err="1">
                <a:latin typeface="Arial Black" pitchFamily="34" charset="0"/>
              </a:rPr>
              <a:t>громади</a:t>
            </a:r>
            <a:r>
              <a:rPr lang="ru-RU" sz="2400" dirty="0">
                <a:latin typeface="Arial Black" pitchFamily="34" charset="0"/>
              </a:rPr>
              <a:t> в </a:t>
            </a:r>
            <a:r>
              <a:rPr lang="ru-RU" sz="2400" dirty="0" err="1">
                <a:latin typeface="Arial Black" pitchFamily="34" charset="0"/>
              </a:rPr>
              <a:t>розрізі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видів</a:t>
            </a:r>
            <a:r>
              <a:rPr lang="ru-RU" sz="2400" dirty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pPr algn="ctr">
              <a:defRPr lang="ru-RU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Arial Black" pitchFamily="34" charset="0"/>
              </a:rPr>
              <a:t>на 2023 </a:t>
            </a:r>
            <a:r>
              <a:rPr lang="ru-RU" sz="2400" dirty="0">
                <a:latin typeface="Arial Black" pitchFamily="34" charset="0"/>
              </a:rPr>
              <a:t>р</a:t>
            </a:r>
            <a:r>
              <a:rPr lang="ru-RU" sz="2400" dirty="0" smtClean="0">
                <a:latin typeface="Arial Black" pitchFamily="34" charset="0"/>
              </a:rPr>
              <a:t>. – 2945,5 </a:t>
            </a:r>
            <a:r>
              <a:rPr lang="ru-RU" sz="2400" dirty="0" err="1" smtClean="0">
                <a:latin typeface="Arial Black" pitchFamily="34" charset="0"/>
              </a:rPr>
              <a:t>млн.грн</a:t>
            </a:r>
            <a:r>
              <a:rPr lang="ru-RU" sz="2400" dirty="0" smtClean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12285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12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080811"/>
              </p:ext>
            </p:extLst>
          </p:nvPr>
        </p:nvGraphicFramePr>
        <p:xfrm>
          <a:off x="395536" y="1412776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145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err="1">
                <a:latin typeface="Arial Black" pitchFamily="34" charset="0"/>
              </a:rPr>
              <a:t>утримання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установ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освіти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</a:t>
            </a:r>
            <a:endParaRPr lang="ru-RU" sz="2400" b="1" dirty="0" smtClean="0"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на 2023 </a:t>
            </a:r>
            <a:r>
              <a:rPr lang="ru-RU" sz="2400" b="1" dirty="0" err="1" smtClean="0">
                <a:latin typeface="Arial Black" pitchFamily="34" charset="0"/>
              </a:rPr>
              <a:t>рік</a:t>
            </a:r>
            <a:r>
              <a:rPr lang="ru-RU" sz="2400" b="1" dirty="0" smtClean="0">
                <a:latin typeface="Arial Black" pitchFamily="34" charset="0"/>
              </a:rPr>
              <a:t> – 1015,1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10675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13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0413"/>
              </p:ext>
            </p:extLst>
          </p:nvPr>
        </p:nvGraphicFramePr>
        <p:xfrm>
          <a:off x="251520" y="1700808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145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err="1">
                <a:latin typeface="Arial Black" pitchFamily="34" charset="0"/>
              </a:rPr>
              <a:t>утримання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закладів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охорони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здоров"я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smtClean="0">
                <a:latin typeface="Arial Black" pitchFamily="34" charset="0"/>
              </a:rPr>
              <a:t>2023 </a:t>
            </a:r>
            <a:r>
              <a:rPr lang="ru-RU" sz="2400" b="1" dirty="0" err="1">
                <a:latin typeface="Arial Black" pitchFamily="34" charset="0"/>
              </a:rPr>
              <a:t>рік</a:t>
            </a:r>
            <a:r>
              <a:rPr lang="ru-RU" sz="2400" b="1" dirty="0" smtClean="0">
                <a:latin typeface="Arial Black" pitchFamily="34" charset="0"/>
              </a:rPr>
              <a:t>. – 134,3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0675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14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269296"/>
              </p:ext>
            </p:extLst>
          </p:nvPr>
        </p:nvGraphicFramePr>
        <p:xfrm>
          <a:off x="323528" y="1700808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2240" y="10675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15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145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err="1">
                <a:latin typeface="Arial Black" pitchFamily="34" charset="0"/>
              </a:rPr>
              <a:t>утримання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установ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соціального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захисту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smtClean="0">
                <a:latin typeface="Arial Black" pitchFamily="34" charset="0"/>
              </a:rPr>
              <a:t>2023 </a:t>
            </a:r>
            <a:r>
              <a:rPr lang="ru-RU" sz="2400" b="1" dirty="0" err="1" smtClean="0">
                <a:latin typeface="Arial Black" pitchFamily="34" charset="0"/>
              </a:rPr>
              <a:t>рік</a:t>
            </a:r>
            <a:r>
              <a:rPr lang="ru-RU" sz="2400" b="1" dirty="0" smtClean="0">
                <a:latin typeface="Arial Black" pitchFamily="34" charset="0"/>
              </a:rPr>
              <a:t> – 213,0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46537"/>
              </p:ext>
            </p:extLst>
          </p:nvPr>
        </p:nvGraphicFramePr>
        <p:xfrm>
          <a:off x="251520" y="170080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248" y="43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16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582" y="260647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err="1">
                <a:latin typeface="Arial Black" pitchFamily="34" charset="0"/>
              </a:rPr>
              <a:t>утримання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житлово-комунального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господарства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на 2023 </a:t>
            </a:r>
            <a:r>
              <a:rPr lang="ru-RU" sz="2400" b="1" dirty="0" err="1" smtClean="0">
                <a:latin typeface="Arial Black" pitchFamily="34" charset="0"/>
              </a:rPr>
              <a:t>рік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– 692,8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675910"/>
              </p:ext>
            </p:extLst>
          </p:nvPr>
        </p:nvGraphicFramePr>
        <p:xfrm>
          <a:off x="259582" y="1556792"/>
          <a:ext cx="848888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9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696" y="119675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uk-UA" sz="7300" dirty="0" smtClean="0">
                <a:solidFill>
                  <a:srgbClr val="0070C0"/>
                </a:solidFill>
                <a:latin typeface="Arial Black" pitchFamily="34" charset="0"/>
              </a:rPr>
              <a:t>ДОХОДИ</a:t>
            </a:r>
            <a:r>
              <a:rPr lang="uk-UA" sz="7200" dirty="0" smtClean="0">
                <a:solidFill>
                  <a:srgbClr val="0070C0"/>
                </a:solidFill>
                <a:latin typeface="Arial Black" pitchFamily="34" charset="0"/>
              </a:rPr>
              <a:t> БЮДЖЕТУ ГРОМАДИ</a:t>
            </a:r>
            <a:endParaRPr lang="ru-RU" sz="7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 descr="По-честному или по справедливости? Как поделят федеральный бюджет-2019 |  Экономика | Деньги | Аргументы и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727334" cy="31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6326" y="10675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17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145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err="1">
                <a:latin typeface="Arial Black" pitchFamily="34" charset="0"/>
              </a:rPr>
              <a:t>утримання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закладів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культури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</a:t>
            </a:r>
            <a:endParaRPr lang="ru-RU" sz="2400" b="1" dirty="0" smtClean="0"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на 2023 </a:t>
            </a:r>
            <a:r>
              <a:rPr lang="ru-RU" sz="2400" b="1" dirty="0" err="1" smtClean="0">
                <a:latin typeface="Arial Black" pitchFamily="34" charset="0"/>
              </a:rPr>
              <a:t>рік</a:t>
            </a:r>
            <a:r>
              <a:rPr lang="ru-RU" sz="2400" b="1" dirty="0" smtClean="0">
                <a:latin typeface="Arial Black" pitchFamily="34" charset="0"/>
              </a:rPr>
              <a:t> – 98,4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78299"/>
              </p:ext>
            </p:extLst>
          </p:nvPr>
        </p:nvGraphicFramePr>
        <p:xfrm>
          <a:off x="251520" y="1614865"/>
          <a:ext cx="8496944" cy="498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34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2240" y="10675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18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145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 Black" pitchFamily="34" charset="0"/>
              </a:rPr>
              <a:t>Видатки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err="1">
                <a:latin typeface="Arial Black" pitchFamily="34" charset="0"/>
              </a:rPr>
              <a:t>утримання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установ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фізичної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культури</a:t>
            </a:r>
            <a:r>
              <a:rPr lang="ru-RU" sz="2400" b="1" dirty="0">
                <a:latin typeface="Arial Black" pitchFamily="34" charset="0"/>
              </a:rPr>
              <a:t> і спорту </a:t>
            </a:r>
            <a:r>
              <a:rPr lang="ru-RU" sz="2400" b="1" dirty="0" err="1">
                <a:latin typeface="Arial Black" pitchFamily="34" charset="0"/>
              </a:rPr>
              <a:t>Тернопільської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територіальної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громади</a:t>
            </a:r>
            <a:r>
              <a:rPr lang="ru-RU" sz="2400" b="1" dirty="0">
                <a:latin typeface="Arial Black" pitchFamily="34" charset="0"/>
              </a:rPr>
              <a:t> на </a:t>
            </a:r>
            <a:r>
              <a:rPr lang="ru-RU" sz="2400" b="1" dirty="0" smtClean="0">
                <a:latin typeface="Arial Black" pitchFamily="34" charset="0"/>
              </a:rPr>
              <a:t>2023 </a:t>
            </a:r>
            <a:r>
              <a:rPr lang="ru-RU" sz="2400" b="1" dirty="0" err="1" smtClean="0">
                <a:latin typeface="Arial Black" pitchFamily="34" charset="0"/>
              </a:rPr>
              <a:t>рік</a:t>
            </a:r>
            <a:r>
              <a:rPr lang="ru-RU" sz="2400" b="1" dirty="0" smtClean="0">
                <a:latin typeface="Arial Black" pitchFamily="34" charset="0"/>
              </a:rPr>
              <a:t> – 106,2 </a:t>
            </a:r>
            <a:r>
              <a:rPr lang="ru-RU" sz="2400" b="1" dirty="0" err="1" smtClean="0">
                <a:latin typeface="Arial Black" pitchFamily="34" charset="0"/>
              </a:rPr>
              <a:t>млн.грн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1599"/>
              </p:ext>
            </p:extLst>
          </p:nvPr>
        </p:nvGraphicFramePr>
        <p:xfrm>
          <a:off x="179512" y="1700808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4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218414"/>
              </p:ext>
            </p:extLst>
          </p:nvPr>
        </p:nvGraphicFramePr>
        <p:xfrm>
          <a:off x="323528" y="188640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2240" y="10675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 19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2495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183880" cy="25202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</a:rPr>
              <a:t>БЮДЖЕТ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</a:rPr>
              <a:t>Тернопільської міської територіальної громади на 2023 </a:t>
            </a:r>
            <a:r>
              <a:rPr lang="uk-UA" sz="4800" b="1" dirty="0">
                <a:solidFill>
                  <a:schemeClr val="bg2">
                    <a:lumMod val="25000"/>
                  </a:schemeClr>
                </a:solidFill>
              </a:rPr>
              <a:t>рік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183880" cy="1512168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3714752"/>
            <a:ext cx="3743908" cy="24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504359">
            <a:off x="471150" y="3018070"/>
            <a:ext cx="8252397" cy="151216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2060"/>
                </a:solidFill>
                <a:latin typeface="Arial Black" pitchFamily="34" charset="0"/>
              </a:rPr>
              <a:t>ДЯКУЄМО ЗА УВАГУ!</a:t>
            </a:r>
            <a:br>
              <a:rPr lang="uk-UA" sz="66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6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71379"/>
              </p:ext>
            </p:extLst>
          </p:nvPr>
        </p:nvGraphicFramePr>
        <p:xfrm>
          <a:off x="683568" y="692696"/>
          <a:ext cx="79208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20272" y="25548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1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38585"/>
              </p:ext>
            </p:extLst>
          </p:nvPr>
        </p:nvGraphicFramePr>
        <p:xfrm>
          <a:off x="395536" y="764704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5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8264" y="27674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2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683151"/>
              </p:ext>
            </p:extLst>
          </p:nvPr>
        </p:nvGraphicFramePr>
        <p:xfrm>
          <a:off x="323528" y="692696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0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 Black" pitchFamily="34" charset="0"/>
              </a:rPr>
              <a:t>Структура власних доходів загального фонду бюджету громади на 2023 р. – 2592,2 </a:t>
            </a:r>
            <a:r>
              <a:rPr lang="uk-UA" sz="2400" b="1" dirty="0" err="1" smtClean="0">
                <a:latin typeface="Arial Black" pitchFamily="34" charset="0"/>
              </a:rPr>
              <a:t>млн.грн</a:t>
            </a:r>
            <a:r>
              <a:rPr lang="uk-UA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27674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3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105860"/>
              </p:ext>
            </p:extLst>
          </p:nvPr>
        </p:nvGraphicFramePr>
        <p:xfrm>
          <a:off x="251520" y="1307670"/>
          <a:ext cx="8496943" cy="536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Динаміка надходжень ПДФО (</a:t>
            </a:r>
            <a:r>
              <a:rPr lang="uk-UA" sz="2400" b="1" dirty="0" err="1" smtClean="0">
                <a:latin typeface="Arial Black" pitchFamily="34" charset="0"/>
              </a:rPr>
              <a:t>млн.грн</a:t>
            </a:r>
            <a:r>
              <a:rPr lang="uk-UA" sz="2400" b="1" dirty="0" smtClean="0">
                <a:latin typeface="Arial Black" pitchFamily="34" charset="0"/>
              </a:rPr>
              <a:t>.)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27674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4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942962"/>
              </p:ext>
            </p:extLst>
          </p:nvPr>
        </p:nvGraphicFramePr>
        <p:xfrm>
          <a:off x="251520" y="1052737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9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0837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 Black" pitchFamily="34" charset="0"/>
              </a:rPr>
              <a:t>Місцеві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податки</a:t>
            </a:r>
            <a:r>
              <a:rPr lang="ru-RU" sz="2400" dirty="0">
                <a:latin typeface="Arial Black" pitchFamily="34" charset="0"/>
              </a:rPr>
              <a:t> і </a:t>
            </a:r>
            <a:r>
              <a:rPr lang="ru-RU" sz="2400" dirty="0" err="1">
                <a:latin typeface="Arial Black" pitchFamily="34" charset="0"/>
              </a:rPr>
              <a:t>збори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на 2023 </a:t>
            </a:r>
            <a:r>
              <a:rPr lang="ru-RU" sz="2400" dirty="0" err="1" smtClean="0">
                <a:latin typeface="Arial Black" pitchFamily="34" charset="0"/>
              </a:rPr>
              <a:t>рік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545,2 </a:t>
            </a:r>
            <a:r>
              <a:rPr lang="ru-RU" sz="2400" dirty="0" err="1" smtClean="0">
                <a:latin typeface="Arial Black" pitchFamily="34" charset="0"/>
              </a:rPr>
              <a:t>млн.грн</a:t>
            </a:r>
            <a:r>
              <a:rPr lang="ru-RU" sz="2400" dirty="0" smtClean="0">
                <a:latin typeface="Arial Black" pitchFamily="34" charset="0"/>
              </a:rPr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15448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5</a:t>
            </a:r>
            <a:endParaRPr lang="ru-RU" sz="14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56295"/>
              </p:ext>
            </p:extLst>
          </p:nvPr>
        </p:nvGraphicFramePr>
        <p:xfrm>
          <a:off x="179512" y="1139375"/>
          <a:ext cx="8568952" cy="552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80561"/>
              </p:ext>
            </p:extLst>
          </p:nvPr>
        </p:nvGraphicFramePr>
        <p:xfrm>
          <a:off x="5832140" y="2060848"/>
          <a:ext cx="2808312" cy="792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3993"/>
                <a:gridCol w="614319"/>
              </a:tblGrid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землю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9525" marR="9525" marT="9525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Податок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нерухоме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Транспортний податок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4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048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 Black" pitchFamily="34" charset="0"/>
              </a:rPr>
              <a:t>Динаміка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надходжень</a:t>
            </a:r>
            <a:r>
              <a:rPr lang="ru-RU" sz="2400" dirty="0" smtClean="0">
                <a:latin typeface="Arial Black" pitchFamily="34" charset="0"/>
              </a:rPr>
              <a:t> акцизного </a:t>
            </a:r>
            <a:r>
              <a:rPr lang="ru-RU" sz="2400" dirty="0" err="1" smtClean="0">
                <a:latin typeface="Arial Black" pitchFamily="34" charset="0"/>
              </a:rPr>
              <a:t>податку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в </a:t>
            </a:r>
            <a:r>
              <a:rPr lang="ru-RU" sz="2400" smtClean="0">
                <a:latin typeface="Arial Black" pitchFamily="34" charset="0"/>
              </a:rPr>
              <a:t>цілому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uk-UA" sz="2400" b="1" dirty="0" smtClean="0">
                <a:latin typeface="Arial Black" pitchFamily="34" charset="0"/>
              </a:rPr>
              <a:t>(</a:t>
            </a:r>
            <a:r>
              <a:rPr lang="uk-UA" sz="2400" b="1" dirty="0" err="1" smtClean="0">
                <a:latin typeface="Arial Black" pitchFamily="34" charset="0"/>
              </a:rPr>
              <a:t>млн.грн</a:t>
            </a:r>
            <a:r>
              <a:rPr lang="uk-UA" sz="2400" b="1" dirty="0" smtClean="0">
                <a:latin typeface="Arial Black" pitchFamily="34" charset="0"/>
              </a:rPr>
              <a:t>.)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4768" y="27674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6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852802"/>
              </p:ext>
            </p:extLst>
          </p:nvPr>
        </p:nvGraphicFramePr>
        <p:xfrm>
          <a:off x="323528" y="1412776"/>
          <a:ext cx="828092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0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617" y="56397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Плата за </a:t>
            </a:r>
            <a:r>
              <a:rPr lang="ru-RU" sz="2400" dirty="0" err="1">
                <a:latin typeface="Arial Black" pitchFamily="34" charset="0"/>
              </a:rPr>
              <a:t>надання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інших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адміністративних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послуг</a:t>
            </a:r>
            <a:r>
              <a:rPr lang="ru-RU" sz="2400" dirty="0">
                <a:latin typeface="Arial Black" pitchFamily="34" charset="0"/>
              </a:rPr>
              <a:t> (</a:t>
            </a:r>
            <a:r>
              <a:rPr lang="ru-RU" sz="2400" dirty="0" err="1">
                <a:latin typeface="Arial Black" pitchFamily="34" charset="0"/>
              </a:rPr>
              <a:t>млн.грн</a:t>
            </a:r>
            <a:r>
              <a:rPr lang="ru-RU" sz="2400" dirty="0">
                <a:latin typeface="Arial Black" pitchFamily="34" charset="0"/>
              </a:rPr>
              <a:t>.)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7674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Діаграма 7</a:t>
            </a:r>
          </a:p>
          <a:p>
            <a:pPr algn="r"/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3" y="11004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Arial Black" pitchFamily="34" charset="0"/>
              </a:rPr>
              <a:t>з</a:t>
            </a:r>
            <a:r>
              <a:rPr lang="uk-UA" sz="1400" dirty="0" smtClean="0">
                <a:latin typeface="Arial Black" pitchFamily="34" charset="0"/>
              </a:rPr>
              <a:t> них: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5400000">
            <a:off x="6817638" y="76822"/>
            <a:ext cx="693299" cy="331236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384982"/>
              </p:ext>
            </p:extLst>
          </p:nvPr>
        </p:nvGraphicFramePr>
        <p:xfrm>
          <a:off x="251520" y="1474798"/>
          <a:ext cx="4572000" cy="512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44465"/>
              </p:ext>
            </p:extLst>
          </p:nvPr>
        </p:nvGraphicFramePr>
        <p:xfrm>
          <a:off x="5436096" y="2079656"/>
          <a:ext cx="3384376" cy="386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6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1756</TotalTime>
  <Words>533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Составная</vt:lpstr>
      <vt:lpstr> </vt:lpstr>
      <vt:lpstr>ДОХОДИ БЮДЖЕТУ ГРОМАДИ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ВИДАТКИ БЮДЖЕТУ громади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ДЯКУЄМО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237</cp:revision>
  <cp:lastPrinted>2022-12-15T13:15:07Z</cp:lastPrinted>
  <dcterms:created xsi:type="dcterms:W3CDTF">2018-12-03T17:24:16Z</dcterms:created>
  <dcterms:modified xsi:type="dcterms:W3CDTF">2022-12-15T14:12:12Z</dcterms:modified>
</cp:coreProperties>
</file>