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20"/>
  </p:notesMasterIdLst>
  <p:sldIdLst>
    <p:sldId id="256" r:id="rId2"/>
    <p:sldId id="282" r:id="rId3"/>
    <p:sldId id="257" r:id="rId4"/>
    <p:sldId id="258" r:id="rId5"/>
    <p:sldId id="278" r:id="rId6"/>
    <p:sldId id="291" r:id="rId7"/>
    <p:sldId id="279" r:id="rId8"/>
    <p:sldId id="292" r:id="rId9"/>
    <p:sldId id="280" r:id="rId10"/>
    <p:sldId id="284" r:id="rId11"/>
    <p:sldId id="276" r:id="rId12"/>
    <p:sldId id="285" r:id="rId13"/>
    <p:sldId id="269" r:id="rId14"/>
    <p:sldId id="287" r:id="rId15"/>
    <p:sldId id="286" r:id="rId16"/>
    <p:sldId id="288" r:id="rId17"/>
    <p:sldId id="289" r:id="rId18"/>
    <p:sldId id="290" r:id="rId19"/>
  </p:sldIdLst>
  <p:sldSz cx="18288000" cy="10287000"/>
  <p:notesSz cx="6858000" cy="9144000"/>
  <p:embeddedFontLst>
    <p:embeddedFont>
      <p:font typeface="Aileron Heavy" panose="020B0604020202020204" charset="0"/>
      <p:regular r:id="rId21"/>
    </p:embeddedFont>
    <p:embeddedFont>
      <p:font typeface="Roboto" panose="02000000000000000000" pitchFamily="2" charset="0"/>
      <p:regular r:id="rId22"/>
      <p:bold r:id="rId23"/>
      <p:italic r:id="rId24"/>
      <p:boldItalic r:id="rId2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2255FF"/>
    <a:srgbClr val="F7F4FA"/>
    <a:srgbClr val="9AB4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49" d="100"/>
          <a:sy n="49" d="100"/>
        </p:scale>
        <p:origin x="36"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1.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4E99D8-BAF5-4C71-A0EC-CC5D59A2A7D5}"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uk-UA"/>
        </a:p>
      </dgm:t>
    </dgm:pt>
    <dgm:pt modelId="{21DFA912-677C-4EB9-BF00-D936555456BA}">
      <dgm:prSet phldrT="[Текст]"/>
      <dgm:spPr/>
      <dgm:t>
        <a:bodyPr/>
        <a:lstStyle/>
        <a:p>
          <a:r>
            <a:rPr lang="uk-UA" dirty="0"/>
            <a:t>Де ми зараз?</a:t>
          </a:r>
        </a:p>
      </dgm:t>
    </dgm:pt>
    <dgm:pt modelId="{AD505C6D-4FE3-4538-B42D-5C59E8BFF8B6}" type="parTrans" cxnId="{1440A786-62A3-485F-AB5E-ACC25DBED629}">
      <dgm:prSet/>
      <dgm:spPr/>
      <dgm:t>
        <a:bodyPr/>
        <a:lstStyle/>
        <a:p>
          <a:endParaRPr lang="uk-UA"/>
        </a:p>
      </dgm:t>
    </dgm:pt>
    <dgm:pt modelId="{1EB0D38E-61F5-459C-A3B1-62F853BAE929}" type="sibTrans" cxnId="{1440A786-62A3-485F-AB5E-ACC25DBED629}">
      <dgm:prSet/>
      <dgm:spPr/>
      <dgm:t>
        <a:bodyPr/>
        <a:lstStyle/>
        <a:p>
          <a:endParaRPr lang="uk-UA"/>
        </a:p>
      </dgm:t>
    </dgm:pt>
    <dgm:pt modelId="{C61902D6-5246-4E1C-BDB2-A55F55B42D92}">
      <dgm:prSet phldrT="[Текст]"/>
      <dgm:spPr/>
      <dgm:t>
        <a:bodyPr/>
        <a:lstStyle/>
        <a:p>
          <a:r>
            <a:rPr lang="uk-UA" dirty="0"/>
            <a:t>Аналіз поточного соціально-економічного стану громади</a:t>
          </a:r>
        </a:p>
      </dgm:t>
    </dgm:pt>
    <dgm:pt modelId="{6CF0FECC-E03A-4F0E-AD03-3E38C1F9B9CF}" type="parTrans" cxnId="{46026903-EBDD-4915-8DA8-DC17B532FDB9}">
      <dgm:prSet/>
      <dgm:spPr/>
      <dgm:t>
        <a:bodyPr/>
        <a:lstStyle/>
        <a:p>
          <a:endParaRPr lang="uk-UA"/>
        </a:p>
      </dgm:t>
    </dgm:pt>
    <dgm:pt modelId="{D4BB6826-13B9-41EE-89EC-DC864C0A2285}" type="sibTrans" cxnId="{46026903-EBDD-4915-8DA8-DC17B532FDB9}">
      <dgm:prSet/>
      <dgm:spPr/>
      <dgm:t>
        <a:bodyPr/>
        <a:lstStyle/>
        <a:p>
          <a:endParaRPr lang="uk-UA"/>
        </a:p>
      </dgm:t>
    </dgm:pt>
    <dgm:pt modelId="{B0AF5D63-6DA4-4D60-A560-246664090692}">
      <dgm:prSet phldrT="[Текст]"/>
      <dgm:spPr/>
      <dgm:t>
        <a:bodyPr/>
        <a:lstStyle/>
        <a:p>
          <a:r>
            <a:rPr lang="uk-UA" dirty="0"/>
            <a:t>Де б ми хотіли бути? </a:t>
          </a:r>
        </a:p>
      </dgm:t>
    </dgm:pt>
    <dgm:pt modelId="{19E02029-1C68-4AA5-99E7-71EC18DECD49}" type="parTrans" cxnId="{18B3EEC0-5599-4EFE-8A95-0EE5109CCAB4}">
      <dgm:prSet/>
      <dgm:spPr/>
      <dgm:t>
        <a:bodyPr/>
        <a:lstStyle/>
        <a:p>
          <a:endParaRPr lang="uk-UA"/>
        </a:p>
      </dgm:t>
    </dgm:pt>
    <dgm:pt modelId="{E4CE68F6-7E4F-4C00-BBAE-C1CF829FCFE1}" type="sibTrans" cxnId="{18B3EEC0-5599-4EFE-8A95-0EE5109CCAB4}">
      <dgm:prSet/>
      <dgm:spPr/>
      <dgm:t>
        <a:bodyPr/>
        <a:lstStyle/>
        <a:p>
          <a:endParaRPr lang="uk-UA"/>
        </a:p>
      </dgm:t>
    </dgm:pt>
    <dgm:pt modelId="{269D2919-18EC-45E4-BDB5-F3C34B8242A4}">
      <dgm:prSet phldrT="[Текст]"/>
      <dgm:spPr/>
      <dgm:t>
        <a:bodyPr/>
        <a:lstStyle/>
        <a:p>
          <a:r>
            <a:rPr lang="uk-UA" dirty="0"/>
            <a:t>Формування стратегічного бачення розвитку</a:t>
          </a:r>
        </a:p>
      </dgm:t>
    </dgm:pt>
    <dgm:pt modelId="{DACF3019-143F-4070-BAEE-4763A6AEED94}" type="parTrans" cxnId="{7C8EC121-E3CF-475B-B605-30C062136632}">
      <dgm:prSet/>
      <dgm:spPr/>
      <dgm:t>
        <a:bodyPr/>
        <a:lstStyle/>
        <a:p>
          <a:endParaRPr lang="uk-UA"/>
        </a:p>
      </dgm:t>
    </dgm:pt>
    <dgm:pt modelId="{30DF0063-A6E1-4AA5-A149-839D7726A86E}" type="sibTrans" cxnId="{7C8EC121-E3CF-475B-B605-30C062136632}">
      <dgm:prSet/>
      <dgm:spPr/>
      <dgm:t>
        <a:bodyPr/>
        <a:lstStyle/>
        <a:p>
          <a:endParaRPr lang="uk-UA"/>
        </a:p>
      </dgm:t>
    </dgm:pt>
    <dgm:pt modelId="{18A3E2E7-F4F6-4E29-BC6B-A45D8EC22E03}">
      <dgm:prSet phldrT="[Текст]"/>
      <dgm:spPr/>
      <dgm:t>
        <a:bodyPr/>
        <a:lstStyle/>
        <a:p>
          <a:r>
            <a:rPr lang="uk-UA" dirty="0"/>
            <a:t>Формулювання цілей та завдань</a:t>
          </a:r>
        </a:p>
      </dgm:t>
    </dgm:pt>
    <dgm:pt modelId="{A4D0AAAA-E51E-47C4-97DD-8C1ABDACF324}" type="parTrans" cxnId="{23A29650-54FA-4447-A8F7-7051F4F8B058}">
      <dgm:prSet/>
      <dgm:spPr/>
      <dgm:t>
        <a:bodyPr/>
        <a:lstStyle/>
        <a:p>
          <a:endParaRPr lang="uk-UA"/>
        </a:p>
      </dgm:t>
    </dgm:pt>
    <dgm:pt modelId="{EF0B611E-389E-430C-B218-A2E4FDA89FB1}" type="sibTrans" cxnId="{23A29650-54FA-4447-A8F7-7051F4F8B058}">
      <dgm:prSet/>
      <dgm:spPr/>
      <dgm:t>
        <a:bodyPr/>
        <a:lstStyle/>
        <a:p>
          <a:endParaRPr lang="uk-UA"/>
        </a:p>
      </dgm:t>
    </dgm:pt>
    <dgm:pt modelId="{24B2EBB5-4380-4444-8B9D-D471F9528BDF}">
      <dgm:prSet phldrT="[Текст]"/>
      <dgm:spPr/>
      <dgm:t>
        <a:bodyPr/>
        <a:lstStyle/>
        <a:p>
          <a:r>
            <a:rPr lang="uk-UA" dirty="0"/>
            <a:t>Як цього досягнути?</a:t>
          </a:r>
        </a:p>
      </dgm:t>
    </dgm:pt>
    <dgm:pt modelId="{ACD84422-EA63-477E-BE11-B9A92E549E92}" type="parTrans" cxnId="{B11D7F7E-0336-4C42-91AE-D0169819A7F3}">
      <dgm:prSet/>
      <dgm:spPr/>
      <dgm:t>
        <a:bodyPr/>
        <a:lstStyle/>
        <a:p>
          <a:endParaRPr lang="uk-UA"/>
        </a:p>
      </dgm:t>
    </dgm:pt>
    <dgm:pt modelId="{919147B2-587E-4B3E-B97D-04CE5AA1251D}" type="sibTrans" cxnId="{B11D7F7E-0336-4C42-91AE-D0169819A7F3}">
      <dgm:prSet/>
      <dgm:spPr/>
      <dgm:t>
        <a:bodyPr/>
        <a:lstStyle/>
        <a:p>
          <a:endParaRPr lang="uk-UA"/>
        </a:p>
      </dgm:t>
    </dgm:pt>
    <dgm:pt modelId="{9BDD6858-D442-4C81-A4AE-414379C5230D}">
      <dgm:prSet phldrT="[Текст]"/>
      <dgm:spPr/>
      <dgm:t>
        <a:bodyPr/>
        <a:lstStyle/>
        <a:p>
          <a:r>
            <a:rPr lang="uk-UA" dirty="0"/>
            <a:t>Розроблення механізму реалізації</a:t>
          </a:r>
        </a:p>
      </dgm:t>
    </dgm:pt>
    <dgm:pt modelId="{E9A9AFAC-75A1-44C1-BD86-87DC0CE3FD37}" type="parTrans" cxnId="{D1C6DF09-2DC5-4CA3-B3EB-C796A5518888}">
      <dgm:prSet/>
      <dgm:spPr/>
      <dgm:t>
        <a:bodyPr/>
        <a:lstStyle/>
        <a:p>
          <a:endParaRPr lang="uk-UA"/>
        </a:p>
      </dgm:t>
    </dgm:pt>
    <dgm:pt modelId="{42D8F8FF-BAB1-4563-A524-B3FACFB82DB1}" type="sibTrans" cxnId="{D1C6DF09-2DC5-4CA3-B3EB-C796A5518888}">
      <dgm:prSet/>
      <dgm:spPr/>
      <dgm:t>
        <a:bodyPr/>
        <a:lstStyle/>
        <a:p>
          <a:endParaRPr lang="uk-UA"/>
        </a:p>
      </dgm:t>
    </dgm:pt>
    <dgm:pt modelId="{9B9DF18D-2955-4BC7-BB6A-20195FAA5E8B}">
      <dgm:prSet phldrT="[Текст]"/>
      <dgm:spPr/>
      <dgm:t>
        <a:bodyPr/>
        <a:lstStyle/>
        <a:p>
          <a:r>
            <a:rPr lang="uk-UA" dirty="0"/>
            <a:t>Формування моніторингових показників</a:t>
          </a:r>
        </a:p>
      </dgm:t>
    </dgm:pt>
    <dgm:pt modelId="{008B6114-6AC7-49AA-83FE-5E4DFF4F5E90}" type="parTrans" cxnId="{8E00480D-3EAA-4F25-B282-BB0526FAB3C1}">
      <dgm:prSet/>
      <dgm:spPr/>
      <dgm:t>
        <a:bodyPr/>
        <a:lstStyle/>
        <a:p>
          <a:endParaRPr lang="uk-UA"/>
        </a:p>
      </dgm:t>
    </dgm:pt>
    <dgm:pt modelId="{3955F445-0AFE-456F-BCBA-7D4086F38539}" type="sibTrans" cxnId="{8E00480D-3EAA-4F25-B282-BB0526FAB3C1}">
      <dgm:prSet/>
      <dgm:spPr/>
      <dgm:t>
        <a:bodyPr/>
        <a:lstStyle/>
        <a:p>
          <a:endParaRPr lang="uk-UA"/>
        </a:p>
      </dgm:t>
    </dgm:pt>
    <dgm:pt modelId="{B4868BA2-49FB-426C-8D83-C6E7ADC57914}" type="pres">
      <dgm:prSet presAssocID="{114E99D8-BAF5-4C71-A0EC-CC5D59A2A7D5}" presName="Name0" presStyleCnt="0">
        <dgm:presLayoutVars>
          <dgm:dir/>
          <dgm:animLvl val="lvl"/>
          <dgm:resizeHandles val="exact"/>
        </dgm:presLayoutVars>
      </dgm:prSet>
      <dgm:spPr/>
    </dgm:pt>
    <dgm:pt modelId="{A8A2961E-9CFC-4BD7-A9F6-55CA38B1B4B6}" type="pres">
      <dgm:prSet presAssocID="{114E99D8-BAF5-4C71-A0EC-CC5D59A2A7D5}" presName="tSp" presStyleCnt="0"/>
      <dgm:spPr/>
    </dgm:pt>
    <dgm:pt modelId="{00A5C619-86BA-4F8D-BEEE-8F2B8BE5C087}" type="pres">
      <dgm:prSet presAssocID="{114E99D8-BAF5-4C71-A0EC-CC5D59A2A7D5}" presName="bSp" presStyleCnt="0"/>
      <dgm:spPr/>
    </dgm:pt>
    <dgm:pt modelId="{E1C55113-BC33-4E3F-B23F-F121BF67C2AD}" type="pres">
      <dgm:prSet presAssocID="{114E99D8-BAF5-4C71-A0EC-CC5D59A2A7D5}" presName="process" presStyleCnt="0"/>
      <dgm:spPr/>
    </dgm:pt>
    <dgm:pt modelId="{B7C9FA1B-A073-403F-93EB-82802F2B0E5B}" type="pres">
      <dgm:prSet presAssocID="{21DFA912-677C-4EB9-BF00-D936555456BA}" presName="composite1" presStyleCnt="0"/>
      <dgm:spPr/>
    </dgm:pt>
    <dgm:pt modelId="{1F56309D-7014-4BFE-B6C7-4F83FC80C6B6}" type="pres">
      <dgm:prSet presAssocID="{21DFA912-677C-4EB9-BF00-D936555456BA}" presName="dummyNode1" presStyleLbl="node1" presStyleIdx="0" presStyleCnt="3"/>
      <dgm:spPr/>
    </dgm:pt>
    <dgm:pt modelId="{8DF9D2BB-8FC0-42AB-BB11-447C021F0E5B}" type="pres">
      <dgm:prSet presAssocID="{21DFA912-677C-4EB9-BF00-D936555456BA}" presName="childNode1" presStyleLbl="bgAcc1" presStyleIdx="0" presStyleCnt="3" custScaleY="80910">
        <dgm:presLayoutVars>
          <dgm:bulletEnabled val="1"/>
        </dgm:presLayoutVars>
      </dgm:prSet>
      <dgm:spPr/>
    </dgm:pt>
    <dgm:pt modelId="{A0114783-1899-4538-94DF-2C5D98A33A02}" type="pres">
      <dgm:prSet presAssocID="{21DFA912-677C-4EB9-BF00-D936555456BA}" presName="childNode1tx" presStyleLbl="bgAcc1" presStyleIdx="0" presStyleCnt="3">
        <dgm:presLayoutVars>
          <dgm:bulletEnabled val="1"/>
        </dgm:presLayoutVars>
      </dgm:prSet>
      <dgm:spPr/>
    </dgm:pt>
    <dgm:pt modelId="{73E29575-1957-4FAF-B388-D2B831123353}" type="pres">
      <dgm:prSet presAssocID="{21DFA912-677C-4EB9-BF00-D936555456BA}" presName="parentNode1" presStyleLbl="node1" presStyleIdx="0" presStyleCnt="3">
        <dgm:presLayoutVars>
          <dgm:chMax val="1"/>
          <dgm:bulletEnabled val="1"/>
        </dgm:presLayoutVars>
      </dgm:prSet>
      <dgm:spPr/>
    </dgm:pt>
    <dgm:pt modelId="{34BACA50-8BA9-4E63-AB73-31B9770B0957}" type="pres">
      <dgm:prSet presAssocID="{21DFA912-677C-4EB9-BF00-D936555456BA}" presName="connSite1" presStyleCnt="0"/>
      <dgm:spPr/>
    </dgm:pt>
    <dgm:pt modelId="{6019BEB7-70FB-41F5-8DA0-5EE7A86A7FEB}" type="pres">
      <dgm:prSet presAssocID="{1EB0D38E-61F5-459C-A3B1-62F853BAE929}" presName="Name9" presStyleLbl="sibTrans2D1" presStyleIdx="0" presStyleCnt="2"/>
      <dgm:spPr/>
    </dgm:pt>
    <dgm:pt modelId="{1D18590F-74B8-46D0-8933-D0A309DEA6EA}" type="pres">
      <dgm:prSet presAssocID="{B0AF5D63-6DA4-4D60-A560-246664090692}" presName="composite2" presStyleCnt="0"/>
      <dgm:spPr/>
    </dgm:pt>
    <dgm:pt modelId="{DBE78F72-84DA-4C95-8B18-3E496F246BAD}" type="pres">
      <dgm:prSet presAssocID="{B0AF5D63-6DA4-4D60-A560-246664090692}" presName="dummyNode2" presStyleLbl="node1" presStyleIdx="0" presStyleCnt="3"/>
      <dgm:spPr/>
    </dgm:pt>
    <dgm:pt modelId="{B0223F45-7776-45EF-AD14-E9980B75DF8D}" type="pres">
      <dgm:prSet presAssocID="{B0AF5D63-6DA4-4D60-A560-246664090692}" presName="childNode2" presStyleLbl="bgAcc1" presStyleIdx="1" presStyleCnt="3" custScaleY="122191" custLinFactNeighborX="-624" custLinFactNeighborY="8335">
        <dgm:presLayoutVars>
          <dgm:bulletEnabled val="1"/>
        </dgm:presLayoutVars>
      </dgm:prSet>
      <dgm:spPr/>
    </dgm:pt>
    <dgm:pt modelId="{A9E754F8-AA37-40DD-AA10-FE3CCF23C0DF}" type="pres">
      <dgm:prSet presAssocID="{B0AF5D63-6DA4-4D60-A560-246664090692}" presName="childNode2tx" presStyleLbl="bgAcc1" presStyleIdx="1" presStyleCnt="3">
        <dgm:presLayoutVars>
          <dgm:bulletEnabled val="1"/>
        </dgm:presLayoutVars>
      </dgm:prSet>
      <dgm:spPr/>
    </dgm:pt>
    <dgm:pt modelId="{F83880A0-17B9-452E-856E-192813268000}" type="pres">
      <dgm:prSet presAssocID="{B0AF5D63-6DA4-4D60-A560-246664090692}" presName="parentNode2" presStyleLbl="node1" presStyleIdx="1" presStyleCnt="3">
        <dgm:presLayoutVars>
          <dgm:chMax val="0"/>
          <dgm:bulletEnabled val="1"/>
        </dgm:presLayoutVars>
      </dgm:prSet>
      <dgm:spPr/>
    </dgm:pt>
    <dgm:pt modelId="{01C0F361-031B-4C53-B3EC-42F8B91BD08D}" type="pres">
      <dgm:prSet presAssocID="{B0AF5D63-6DA4-4D60-A560-246664090692}" presName="connSite2" presStyleCnt="0"/>
      <dgm:spPr/>
    </dgm:pt>
    <dgm:pt modelId="{47898E91-3662-47F1-80AB-FB2094EBDCBE}" type="pres">
      <dgm:prSet presAssocID="{E4CE68F6-7E4F-4C00-BBAE-C1CF829FCFE1}" presName="Name18" presStyleLbl="sibTrans2D1" presStyleIdx="1" presStyleCnt="2"/>
      <dgm:spPr/>
    </dgm:pt>
    <dgm:pt modelId="{CAB6883E-692B-4B5A-9CDE-5854179C5F3C}" type="pres">
      <dgm:prSet presAssocID="{24B2EBB5-4380-4444-8B9D-D471F9528BDF}" presName="composite1" presStyleCnt="0"/>
      <dgm:spPr/>
    </dgm:pt>
    <dgm:pt modelId="{F5543FB2-F95E-49F1-BE90-68FECB8C5D59}" type="pres">
      <dgm:prSet presAssocID="{24B2EBB5-4380-4444-8B9D-D471F9528BDF}" presName="dummyNode1" presStyleLbl="node1" presStyleIdx="1" presStyleCnt="3"/>
      <dgm:spPr/>
    </dgm:pt>
    <dgm:pt modelId="{4A7C2539-713D-4B54-AF1E-8E2F3FE8E57A}" type="pres">
      <dgm:prSet presAssocID="{24B2EBB5-4380-4444-8B9D-D471F9528BDF}" presName="childNode1" presStyleLbl="bgAcc1" presStyleIdx="2" presStyleCnt="3">
        <dgm:presLayoutVars>
          <dgm:bulletEnabled val="1"/>
        </dgm:presLayoutVars>
      </dgm:prSet>
      <dgm:spPr/>
    </dgm:pt>
    <dgm:pt modelId="{25A256DC-CBB4-4E3B-9279-8090B9AB58B8}" type="pres">
      <dgm:prSet presAssocID="{24B2EBB5-4380-4444-8B9D-D471F9528BDF}" presName="childNode1tx" presStyleLbl="bgAcc1" presStyleIdx="2" presStyleCnt="3">
        <dgm:presLayoutVars>
          <dgm:bulletEnabled val="1"/>
        </dgm:presLayoutVars>
      </dgm:prSet>
      <dgm:spPr/>
    </dgm:pt>
    <dgm:pt modelId="{C8E369DF-212B-45C4-BA7F-2D2967465A98}" type="pres">
      <dgm:prSet presAssocID="{24B2EBB5-4380-4444-8B9D-D471F9528BDF}" presName="parentNode1" presStyleLbl="node1" presStyleIdx="2" presStyleCnt="3">
        <dgm:presLayoutVars>
          <dgm:chMax val="1"/>
          <dgm:bulletEnabled val="1"/>
        </dgm:presLayoutVars>
      </dgm:prSet>
      <dgm:spPr/>
    </dgm:pt>
    <dgm:pt modelId="{0D37319B-9C33-4B7A-8AE6-875EB5848371}" type="pres">
      <dgm:prSet presAssocID="{24B2EBB5-4380-4444-8B9D-D471F9528BDF}" presName="connSite1" presStyleCnt="0"/>
      <dgm:spPr/>
    </dgm:pt>
  </dgm:ptLst>
  <dgm:cxnLst>
    <dgm:cxn modelId="{46026903-EBDD-4915-8DA8-DC17B532FDB9}" srcId="{21DFA912-677C-4EB9-BF00-D936555456BA}" destId="{C61902D6-5246-4E1C-BDB2-A55F55B42D92}" srcOrd="0" destOrd="0" parTransId="{6CF0FECC-E03A-4F0E-AD03-3E38C1F9B9CF}" sibTransId="{D4BB6826-13B9-41EE-89EC-DC864C0A2285}"/>
    <dgm:cxn modelId="{D1C6DF09-2DC5-4CA3-B3EB-C796A5518888}" srcId="{24B2EBB5-4380-4444-8B9D-D471F9528BDF}" destId="{9BDD6858-D442-4C81-A4AE-414379C5230D}" srcOrd="0" destOrd="0" parTransId="{E9A9AFAC-75A1-44C1-BD86-87DC0CE3FD37}" sibTransId="{42D8F8FF-BAB1-4563-A524-B3FACFB82DB1}"/>
    <dgm:cxn modelId="{8E00480D-3EAA-4F25-B282-BB0526FAB3C1}" srcId="{24B2EBB5-4380-4444-8B9D-D471F9528BDF}" destId="{9B9DF18D-2955-4BC7-BB6A-20195FAA5E8B}" srcOrd="1" destOrd="0" parTransId="{008B6114-6AC7-49AA-83FE-5E4DFF4F5E90}" sibTransId="{3955F445-0AFE-456F-BCBA-7D4086F38539}"/>
    <dgm:cxn modelId="{8013AA10-C088-4E3B-9E85-F8193B7323C2}" type="presOf" srcId="{269D2919-18EC-45E4-BDB5-F3C34B8242A4}" destId="{B0223F45-7776-45EF-AD14-E9980B75DF8D}" srcOrd="0" destOrd="0" presId="urn:microsoft.com/office/officeart/2005/8/layout/hProcess4"/>
    <dgm:cxn modelId="{7C8EC121-E3CF-475B-B605-30C062136632}" srcId="{B0AF5D63-6DA4-4D60-A560-246664090692}" destId="{269D2919-18EC-45E4-BDB5-F3C34B8242A4}" srcOrd="0" destOrd="0" parTransId="{DACF3019-143F-4070-BAEE-4763A6AEED94}" sibTransId="{30DF0063-A6E1-4AA5-A149-839D7726A86E}"/>
    <dgm:cxn modelId="{21D4FD35-1DB9-401A-864D-12116E836A08}" type="presOf" srcId="{E4CE68F6-7E4F-4C00-BBAE-C1CF829FCFE1}" destId="{47898E91-3662-47F1-80AB-FB2094EBDCBE}" srcOrd="0" destOrd="0" presId="urn:microsoft.com/office/officeart/2005/8/layout/hProcess4"/>
    <dgm:cxn modelId="{5442B73A-8A39-4EA1-A3ED-C1EC1CA30695}" type="presOf" srcId="{C61902D6-5246-4E1C-BDB2-A55F55B42D92}" destId="{8DF9D2BB-8FC0-42AB-BB11-447C021F0E5B}" srcOrd="0" destOrd="0" presId="urn:microsoft.com/office/officeart/2005/8/layout/hProcess4"/>
    <dgm:cxn modelId="{BEA5DB3E-7463-4519-BF81-124AAD42223C}" type="presOf" srcId="{18A3E2E7-F4F6-4E29-BC6B-A45D8EC22E03}" destId="{A9E754F8-AA37-40DD-AA10-FE3CCF23C0DF}" srcOrd="1" destOrd="1" presId="urn:microsoft.com/office/officeart/2005/8/layout/hProcess4"/>
    <dgm:cxn modelId="{865EC65F-607D-4619-AAB5-CD25A28EE540}" type="presOf" srcId="{B0AF5D63-6DA4-4D60-A560-246664090692}" destId="{F83880A0-17B9-452E-856E-192813268000}" srcOrd="0" destOrd="0" presId="urn:microsoft.com/office/officeart/2005/8/layout/hProcess4"/>
    <dgm:cxn modelId="{ED001F63-DCC7-4271-B4C1-83C2F93FAA2F}" type="presOf" srcId="{18A3E2E7-F4F6-4E29-BC6B-A45D8EC22E03}" destId="{B0223F45-7776-45EF-AD14-E9980B75DF8D}" srcOrd="0" destOrd="1" presId="urn:microsoft.com/office/officeart/2005/8/layout/hProcess4"/>
    <dgm:cxn modelId="{F2F6AB68-FB8C-4CB8-B206-773F476C52AF}" type="presOf" srcId="{1EB0D38E-61F5-459C-A3B1-62F853BAE929}" destId="{6019BEB7-70FB-41F5-8DA0-5EE7A86A7FEB}" srcOrd="0" destOrd="0" presId="urn:microsoft.com/office/officeart/2005/8/layout/hProcess4"/>
    <dgm:cxn modelId="{23A29650-54FA-4447-A8F7-7051F4F8B058}" srcId="{B0AF5D63-6DA4-4D60-A560-246664090692}" destId="{18A3E2E7-F4F6-4E29-BC6B-A45D8EC22E03}" srcOrd="1" destOrd="0" parTransId="{A4D0AAAA-E51E-47C4-97DD-8C1ABDACF324}" sibTransId="{EF0B611E-389E-430C-B218-A2E4FDA89FB1}"/>
    <dgm:cxn modelId="{F30ED770-C3BF-4081-A8D5-AD4D6AE3F221}" type="presOf" srcId="{9B9DF18D-2955-4BC7-BB6A-20195FAA5E8B}" destId="{4A7C2539-713D-4B54-AF1E-8E2F3FE8E57A}" srcOrd="0" destOrd="1" presId="urn:microsoft.com/office/officeart/2005/8/layout/hProcess4"/>
    <dgm:cxn modelId="{B11D7F7E-0336-4C42-91AE-D0169819A7F3}" srcId="{114E99D8-BAF5-4C71-A0EC-CC5D59A2A7D5}" destId="{24B2EBB5-4380-4444-8B9D-D471F9528BDF}" srcOrd="2" destOrd="0" parTransId="{ACD84422-EA63-477E-BE11-B9A92E549E92}" sibTransId="{919147B2-587E-4B3E-B97D-04CE5AA1251D}"/>
    <dgm:cxn modelId="{1440A786-62A3-485F-AB5E-ACC25DBED629}" srcId="{114E99D8-BAF5-4C71-A0EC-CC5D59A2A7D5}" destId="{21DFA912-677C-4EB9-BF00-D936555456BA}" srcOrd="0" destOrd="0" parTransId="{AD505C6D-4FE3-4538-B42D-5C59E8BFF8B6}" sibTransId="{1EB0D38E-61F5-459C-A3B1-62F853BAE929}"/>
    <dgm:cxn modelId="{1B54F48D-232E-485D-9209-1065396FC013}" type="presOf" srcId="{24B2EBB5-4380-4444-8B9D-D471F9528BDF}" destId="{C8E369DF-212B-45C4-BA7F-2D2967465A98}" srcOrd="0" destOrd="0" presId="urn:microsoft.com/office/officeart/2005/8/layout/hProcess4"/>
    <dgm:cxn modelId="{A3644690-B1D2-41A0-BE15-290ECAF49B6A}" type="presOf" srcId="{9BDD6858-D442-4C81-A4AE-414379C5230D}" destId="{25A256DC-CBB4-4E3B-9279-8090B9AB58B8}" srcOrd="1" destOrd="0" presId="urn:microsoft.com/office/officeart/2005/8/layout/hProcess4"/>
    <dgm:cxn modelId="{CC5DED91-B6C7-45BB-A5C1-DF74EE5250AB}" type="presOf" srcId="{114E99D8-BAF5-4C71-A0EC-CC5D59A2A7D5}" destId="{B4868BA2-49FB-426C-8D83-C6E7ADC57914}" srcOrd="0" destOrd="0" presId="urn:microsoft.com/office/officeart/2005/8/layout/hProcess4"/>
    <dgm:cxn modelId="{0706C79C-F463-4D3B-8F92-7E3065AA7787}" type="presOf" srcId="{21DFA912-677C-4EB9-BF00-D936555456BA}" destId="{73E29575-1957-4FAF-B388-D2B831123353}" srcOrd="0" destOrd="0" presId="urn:microsoft.com/office/officeart/2005/8/layout/hProcess4"/>
    <dgm:cxn modelId="{DCC39FA4-1A04-40D7-BC4B-33B2313C1F92}" type="presOf" srcId="{9BDD6858-D442-4C81-A4AE-414379C5230D}" destId="{4A7C2539-713D-4B54-AF1E-8E2F3FE8E57A}" srcOrd="0" destOrd="0" presId="urn:microsoft.com/office/officeart/2005/8/layout/hProcess4"/>
    <dgm:cxn modelId="{18B3EEC0-5599-4EFE-8A95-0EE5109CCAB4}" srcId="{114E99D8-BAF5-4C71-A0EC-CC5D59A2A7D5}" destId="{B0AF5D63-6DA4-4D60-A560-246664090692}" srcOrd="1" destOrd="0" parTransId="{19E02029-1C68-4AA5-99E7-71EC18DECD49}" sibTransId="{E4CE68F6-7E4F-4C00-BBAE-C1CF829FCFE1}"/>
    <dgm:cxn modelId="{23AFA9C7-8F40-4337-8F44-C5D79D8DCA8F}" type="presOf" srcId="{269D2919-18EC-45E4-BDB5-F3C34B8242A4}" destId="{A9E754F8-AA37-40DD-AA10-FE3CCF23C0DF}" srcOrd="1" destOrd="0" presId="urn:microsoft.com/office/officeart/2005/8/layout/hProcess4"/>
    <dgm:cxn modelId="{3FC34CCC-D95E-4AB4-9DFE-01210C85667F}" type="presOf" srcId="{9B9DF18D-2955-4BC7-BB6A-20195FAA5E8B}" destId="{25A256DC-CBB4-4E3B-9279-8090B9AB58B8}" srcOrd="1" destOrd="1" presId="urn:microsoft.com/office/officeart/2005/8/layout/hProcess4"/>
    <dgm:cxn modelId="{20BAD2ED-3E87-491B-A631-386DA548ECFD}" type="presOf" srcId="{C61902D6-5246-4E1C-BDB2-A55F55B42D92}" destId="{A0114783-1899-4538-94DF-2C5D98A33A02}" srcOrd="1" destOrd="0" presId="urn:microsoft.com/office/officeart/2005/8/layout/hProcess4"/>
    <dgm:cxn modelId="{A8532166-0AA2-4E0D-A38A-E9ECA8E21B3F}" type="presParOf" srcId="{B4868BA2-49FB-426C-8D83-C6E7ADC57914}" destId="{A8A2961E-9CFC-4BD7-A9F6-55CA38B1B4B6}" srcOrd="0" destOrd="0" presId="urn:microsoft.com/office/officeart/2005/8/layout/hProcess4"/>
    <dgm:cxn modelId="{95955AD9-B877-42F8-9C93-50C18AC7336B}" type="presParOf" srcId="{B4868BA2-49FB-426C-8D83-C6E7ADC57914}" destId="{00A5C619-86BA-4F8D-BEEE-8F2B8BE5C087}" srcOrd="1" destOrd="0" presId="urn:microsoft.com/office/officeart/2005/8/layout/hProcess4"/>
    <dgm:cxn modelId="{D625D2FC-8C2E-4819-B94D-6961C165304E}" type="presParOf" srcId="{B4868BA2-49FB-426C-8D83-C6E7ADC57914}" destId="{E1C55113-BC33-4E3F-B23F-F121BF67C2AD}" srcOrd="2" destOrd="0" presId="urn:microsoft.com/office/officeart/2005/8/layout/hProcess4"/>
    <dgm:cxn modelId="{99ABB95D-6DC0-4C56-8AEF-4B1A5B98C281}" type="presParOf" srcId="{E1C55113-BC33-4E3F-B23F-F121BF67C2AD}" destId="{B7C9FA1B-A073-403F-93EB-82802F2B0E5B}" srcOrd="0" destOrd="0" presId="urn:microsoft.com/office/officeart/2005/8/layout/hProcess4"/>
    <dgm:cxn modelId="{D23F2333-342A-46CB-AD12-D4126EC8F359}" type="presParOf" srcId="{B7C9FA1B-A073-403F-93EB-82802F2B0E5B}" destId="{1F56309D-7014-4BFE-B6C7-4F83FC80C6B6}" srcOrd="0" destOrd="0" presId="urn:microsoft.com/office/officeart/2005/8/layout/hProcess4"/>
    <dgm:cxn modelId="{E1CF6E35-0F19-4160-BFA1-C019E79255AB}" type="presParOf" srcId="{B7C9FA1B-A073-403F-93EB-82802F2B0E5B}" destId="{8DF9D2BB-8FC0-42AB-BB11-447C021F0E5B}" srcOrd="1" destOrd="0" presId="urn:microsoft.com/office/officeart/2005/8/layout/hProcess4"/>
    <dgm:cxn modelId="{416FC724-8CEC-4025-A8AD-6CE893244006}" type="presParOf" srcId="{B7C9FA1B-A073-403F-93EB-82802F2B0E5B}" destId="{A0114783-1899-4538-94DF-2C5D98A33A02}" srcOrd="2" destOrd="0" presId="urn:microsoft.com/office/officeart/2005/8/layout/hProcess4"/>
    <dgm:cxn modelId="{C7FD7B42-EA2C-4AB8-AA65-137EE7B6FA11}" type="presParOf" srcId="{B7C9FA1B-A073-403F-93EB-82802F2B0E5B}" destId="{73E29575-1957-4FAF-B388-D2B831123353}" srcOrd="3" destOrd="0" presId="urn:microsoft.com/office/officeart/2005/8/layout/hProcess4"/>
    <dgm:cxn modelId="{4B07DD4B-1DA3-4DD1-A385-34C3213ACED9}" type="presParOf" srcId="{B7C9FA1B-A073-403F-93EB-82802F2B0E5B}" destId="{34BACA50-8BA9-4E63-AB73-31B9770B0957}" srcOrd="4" destOrd="0" presId="urn:microsoft.com/office/officeart/2005/8/layout/hProcess4"/>
    <dgm:cxn modelId="{13F745AC-6A4D-4785-AC1D-1EC306AA20CC}" type="presParOf" srcId="{E1C55113-BC33-4E3F-B23F-F121BF67C2AD}" destId="{6019BEB7-70FB-41F5-8DA0-5EE7A86A7FEB}" srcOrd="1" destOrd="0" presId="urn:microsoft.com/office/officeart/2005/8/layout/hProcess4"/>
    <dgm:cxn modelId="{EC1DF2CF-52A3-481D-A4C6-ABDC0F0B3E01}" type="presParOf" srcId="{E1C55113-BC33-4E3F-B23F-F121BF67C2AD}" destId="{1D18590F-74B8-46D0-8933-D0A309DEA6EA}" srcOrd="2" destOrd="0" presId="urn:microsoft.com/office/officeart/2005/8/layout/hProcess4"/>
    <dgm:cxn modelId="{4FE6BF95-4B6A-4177-8612-C7BC54700EA4}" type="presParOf" srcId="{1D18590F-74B8-46D0-8933-D0A309DEA6EA}" destId="{DBE78F72-84DA-4C95-8B18-3E496F246BAD}" srcOrd="0" destOrd="0" presId="urn:microsoft.com/office/officeart/2005/8/layout/hProcess4"/>
    <dgm:cxn modelId="{7E61693A-2D80-4638-90C4-D3EAEA64C616}" type="presParOf" srcId="{1D18590F-74B8-46D0-8933-D0A309DEA6EA}" destId="{B0223F45-7776-45EF-AD14-E9980B75DF8D}" srcOrd="1" destOrd="0" presId="urn:microsoft.com/office/officeart/2005/8/layout/hProcess4"/>
    <dgm:cxn modelId="{22255585-9A6B-4BFF-BBF4-606E60D68A22}" type="presParOf" srcId="{1D18590F-74B8-46D0-8933-D0A309DEA6EA}" destId="{A9E754F8-AA37-40DD-AA10-FE3CCF23C0DF}" srcOrd="2" destOrd="0" presId="urn:microsoft.com/office/officeart/2005/8/layout/hProcess4"/>
    <dgm:cxn modelId="{43DA2C3F-2273-48CF-80DB-6B29FF076E1C}" type="presParOf" srcId="{1D18590F-74B8-46D0-8933-D0A309DEA6EA}" destId="{F83880A0-17B9-452E-856E-192813268000}" srcOrd="3" destOrd="0" presId="urn:microsoft.com/office/officeart/2005/8/layout/hProcess4"/>
    <dgm:cxn modelId="{51759E97-40C3-4588-BC36-FC84B3230C4C}" type="presParOf" srcId="{1D18590F-74B8-46D0-8933-D0A309DEA6EA}" destId="{01C0F361-031B-4C53-B3EC-42F8B91BD08D}" srcOrd="4" destOrd="0" presId="urn:microsoft.com/office/officeart/2005/8/layout/hProcess4"/>
    <dgm:cxn modelId="{6DF09F9F-0324-46F7-A4A3-8FC586CBCA05}" type="presParOf" srcId="{E1C55113-BC33-4E3F-B23F-F121BF67C2AD}" destId="{47898E91-3662-47F1-80AB-FB2094EBDCBE}" srcOrd="3" destOrd="0" presId="urn:microsoft.com/office/officeart/2005/8/layout/hProcess4"/>
    <dgm:cxn modelId="{E57B50BB-8FC4-4FB5-A7F6-0C25A0F1F08E}" type="presParOf" srcId="{E1C55113-BC33-4E3F-B23F-F121BF67C2AD}" destId="{CAB6883E-692B-4B5A-9CDE-5854179C5F3C}" srcOrd="4" destOrd="0" presId="urn:microsoft.com/office/officeart/2005/8/layout/hProcess4"/>
    <dgm:cxn modelId="{74D2FA16-53A8-485F-8D1B-7D5C9E13623E}" type="presParOf" srcId="{CAB6883E-692B-4B5A-9CDE-5854179C5F3C}" destId="{F5543FB2-F95E-49F1-BE90-68FECB8C5D59}" srcOrd="0" destOrd="0" presId="urn:microsoft.com/office/officeart/2005/8/layout/hProcess4"/>
    <dgm:cxn modelId="{E71B4F33-B161-488D-BE59-45ACD724FBAD}" type="presParOf" srcId="{CAB6883E-692B-4B5A-9CDE-5854179C5F3C}" destId="{4A7C2539-713D-4B54-AF1E-8E2F3FE8E57A}" srcOrd="1" destOrd="0" presId="urn:microsoft.com/office/officeart/2005/8/layout/hProcess4"/>
    <dgm:cxn modelId="{E50EDF74-B2DE-4724-8B99-DB014B2950A9}" type="presParOf" srcId="{CAB6883E-692B-4B5A-9CDE-5854179C5F3C}" destId="{25A256DC-CBB4-4E3B-9279-8090B9AB58B8}" srcOrd="2" destOrd="0" presId="urn:microsoft.com/office/officeart/2005/8/layout/hProcess4"/>
    <dgm:cxn modelId="{7B0FA40C-FC05-4C9E-A1FB-AF0232708BA1}" type="presParOf" srcId="{CAB6883E-692B-4B5A-9CDE-5854179C5F3C}" destId="{C8E369DF-212B-45C4-BA7F-2D2967465A98}" srcOrd="3" destOrd="0" presId="urn:microsoft.com/office/officeart/2005/8/layout/hProcess4"/>
    <dgm:cxn modelId="{DD4743BF-4DC8-423B-B746-356DD1C0958F}" type="presParOf" srcId="{CAB6883E-692B-4B5A-9CDE-5854179C5F3C}" destId="{0D37319B-9C33-4B7A-8AE6-875EB5848371}"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8A00A5-21BD-40E1-874D-6320450DBE9B}"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uk-UA"/>
        </a:p>
      </dgm:t>
    </dgm:pt>
    <dgm:pt modelId="{78B09F5E-8CF2-4567-AE3F-95231319E4A0}">
      <dgm:prSet phldrT="[Текст]"/>
      <dgm:spPr/>
      <dgm:t>
        <a:bodyPr/>
        <a:lstStyle/>
        <a:p>
          <a:r>
            <a:rPr lang="uk-UA" noProof="0" dirty="0"/>
            <a:t>Рішення міської ради про початок розроблення проєкту Стратегії </a:t>
          </a:r>
        </a:p>
      </dgm:t>
    </dgm:pt>
    <dgm:pt modelId="{E48E846A-2CE3-4C3C-BB2E-3CF03EA955EC}" type="parTrans" cxnId="{74D30F43-8F4E-49D7-AE08-7A445CB2D876}">
      <dgm:prSet/>
      <dgm:spPr/>
      <dgm:t>
        <a:bodyPr/>
        <a:lstStyle/>
        <a:p>
          <a:endParaRPr lang="uk-UA"/>
        </a:p>
      </dgm:t>
    </dgm:pt>
    <dgm:pt modelId="{196B7A4B-7F48-4D77-9D44-5500F6B327DE}" type="sibTrans" cxnId="{74D30F43-8F4E-49D7-AE08-7A445CB2D876}">
      <dgm:prSet/>
      <dgm:spPr/>
      <dgm:t>
        <a:bodyPr/>
        <a:lstStyle/>
        <a:p>
          <a:endParaRPr lang="uk-UA"/>
        </a:p>
      </dgm:t>
    </dgm:pt>
    <dgm:pt modelId="{E689EA5C-BA86-4378-9DFB-42901BF8F5B9}">
      <dgm:prSet phldrT="[Текст]"/>
      <dgm:spPr/>
      <dgm:t>
        <a:bodyPr/>
        <a:lstStyle/>
        <a:p>
          <a:r>
            <a:rPr lang="uk-UA" noProof="0" dirty="0"/>
            <a:t>Утворення Робочої групи для розроблення проєкту Стратегії (з врахуванням гендерних особливостей)</a:t>
          </a:r>
        </a:p>
      </dgm:t>
    </dgm:pt>
    <dgm:pt modelId="{EBBDF7CF-6C95-45F0-B613-F87BD7F7BF17}" type="parTrans" cxnId="{860041AC-3C0B-4446-A6E1-82C335B46476}">
      <dgm:prSet/>
      <dgm:spPr/>
      <dgm:t>
        <a:bodyPr/>
        <a:lstStyle/>
        <a:p>
          <a:endParaRPr lang="uk-UA"/>
        </a:p>
      </dgm:t>
    </dgm:pt>
    <dgm:pt modelId="{0E5EA608-874C-4820-8D90-497BAD07C574}" type="sibTrans" cxnId="{860041AC-3C0B-4446-A6E1-82C335B46476}">
      <dgm:prSet/>
      <dgm:spPr/>
      <dgm:t>
        <a:bodyPr/>
        <a:lstStyle/>
        <a:p>
          <a:endParaRPr lang="uk-UA"/>
        </a:p>
      </dgm:t>
    </dgm:pt>
    <dgm:pt modelId="{04BC1E30-DDC2-4B8C-BF65-1B4CFE04DF33}">
      <dgm:prSet phldrT="[Текст]"/>
      <dgm:spPr/>
      <dgm:t>
        <a:bodyPr/>
        <a:lstStyle/>
        <a:p>
          <a:r>
            <a:rPr lang="uk-UA" noProof="0" dirty="0"/>
            <a:t>Затвердження Стратегії на пленарному засіданні міської ради</a:t>
          </a:r>
        </a:p>
      </dgm:t>
    </dgm:pt>
    <dgm:pt modelId="{57EE1E78-65DD-4975-B560-401F899B40C6}" type="parTrans" cxnId="{96151CBE-751C-4DA9-A719-E50494709E6E}">
      <dgm:prSet/>
      <dgm:spPr/>
      <dgm:t>
        <a:bodyPr/>
        <a:lstStyle/>
        <a:p>
          <a:endParaRPr lang="uk-UA"/>
        </a:p>
      </dgm:t>
    </dgm:pt>
    <dgm:pt modelId="{23F458B8-5330-4CA8-8248-9D36ED447918}" type="sibTrans" cxnId="{96151CBE-751C-4DA9-A719-E50494709E6E}">
      <dgm:prSet/>
      <dgm:spPr/>
      <dgm:t>
        <a:bodyPr/>
        <a:lstStyle/>
        <a:p>
          <a:endParaRPr lang="uk-UA"/>
        </a:p>
      </dgm:t>
    </dgm:pt>
    <dgm:pt modelId="{0B6C45FE-E616-4101-8337-43F406E390B4}">
      <dgm:prSet phldrT="[Текст]"/>
      <dgm:spPr/>
      <dgm:t>
        <a:bodyPr/>
        <a:lstStyle/>
        <a:p>
          <a:r>
            <a:rPr lang="uk-UA" noProof="0" dirty="0"/>
            <a:t>Проведення громадського обговорення проекту Стратегії та врахування обґрунтованих зауважень і пропозицій</a:t>
          </a:r>
        </a:p>
      </dgm:t>
    </dgm:pt>
    <dgm:pt modelId="{F089E417-8D70-4055-9889-9A969069DCE8}" type="parTrans" cxnId="{EC2D475C-020F-4B3F-8902-68836E3D1F4F}">
      <dgm:prSet/>
      <dgm:spPr/>
      <dgm:t>
        <a:bodyPr/>
        <a:lstStyle/>
        <a:p>
          <a:endParaRPr lang="uk-UA"/>
        </a:p>
      </dgm:t>
    </dgm:pt>
    <dgm:pt modelId="{DAD2489B-08EB-45BA-9CE8-79CC0A049EF1}" type="sibTrans" cxnId="{EC2D475C-020F-4B3F-8902-68836E3D1F4F}">
      <dgm:prSet/>
      <dgm:spPr/>
      <dgm:t>
        <a:bodyPr/>
        <a:lstStyle/>
        <a:p>
          <a:endParaRPr lang="uk-UA"/>
        </a:p>
      </dgm:t>
    </dgm:pt>
    <dgm:pt modelId="{D994A39F-97A2-4FC3-8F5B-76D4B38B4BE8}">
      <dgm:prSet phldrT="[Текст]"/>
      <dgm:spPr/>
      <dgm:t>
        <a:bodyPr/>
        <a:lstStyle/>
        <a:p>
          <a:r>
            <a:rPr lang="uk-UA" noProof="0" dirty="0"/>
            <a:t>Підготовка самого  документа проєкту Стратегії за встановленою структурою</a:t>
          </a:r>
        </a:p>
      </dgm:t>
    </dgm:pt>
    <dgm:pt modelId="{23C23043-1DDA-4741-9204-6381A791415A}" type="sibTrans" cxnId="{01709619-B210-4B19-90A2-4317BE9139AA}">
      <dgm:prSet/>
      <dgm:spPr/>
      <dgm:t>
        <a:bodyPr/>
        <a:lstStyle/>
        <a:p>
          <a:endParaRPr lang="uk-UA"/>
        </a:p>
      </dgm:t>
    </dgm:pt>
    <dgm:pt modelId="{DC9E34D8-5669-48FD-9264-BA004D13BF2E}" type="parTrans" cxnId="{01709619-B210-4B19-90A2-4317BE9139AA}">
      <dgm:prSet/>
      <dgm:spPr/>
      <dgm:t>
        <a:bodyPr/>
        <a:lstStyle/>
        <a:p>
          <a:endParaRPr lang="uk-UA"/>
        </a:p>
      </dgm:t>
    </dgm:pt>
    <dgm:pt modelId="{47C8F74F-4154-4C90-8DDA-0436501A174A}" type="pres">
      <dgm:prSet presAssocID="{148A00A5-21BD-40E1-874D-6320450DBE9B}" presName="CompostProcess" presStyleCnt="0">
        <dgm:presLayoutVars>
          <dgm:dir/>
          <dgm:resizeHandles val="exact"/>
        </dgm:presLayoutVars>
      </dgm:prSet>
      <dgm:spPr/>
    </dgm:pt>
    <dgm:pt modelId="{A331A628-B6B0-445C-8A66-6B52DA00A6E8}" type="pres">
      <dgm:prSet presAssocID="{148A00A5-21BD-40E1-874D-6320450DBE9B}" presName="arrow" presStyleLbl="bgShp" presStyleIdx="0" presStyleCnt="1" custScaleX="108758" custLinFactNeighborY="-932"/>
      <dgm:spPr/>
    </dgm:pt>
    <dgm:pt modelId="{6517B58C-8ADF-4A85-8EC3-807E31022A77}" type="pres">
      <dgm:prSet presAssocID="{148A00A5-21BD-40E1-874D-6320450DBE9B}" presName="linearProcess" presStyleCnt="0"/>
      <dgm:spPr/>
    </dgm:pt>
    <dgm:pt modelId="{2ACC76CE-DE9B-4A9C-B8D6-215E37304C6B}" type="pres">
      <dgm:prSet presAssocID="{78B09F5E-8CF2-4567-AE3F-95231319E4A0}" presName="textNode" presStyleLbl="node1" presStyleIdx="0" presStyleCnt="5" custScaleY="128261" custLinFactNeighborY="-35248">
        <dgm:presLayoutVars>
          <dgm:bulletEnabled val="1"/>
        </dgm:presLayoutVars>
      </dgm:prSet>
      <dgm:spPr/>
    </dgm:pt>
    <dgm:pt modelId="{50D5AF6B-32BE-4C6F-8FD3-E45588462C48}" type="pres">
      <dgm:prSet presAssocID="{196B7A4B-7F48-4D77-9D44-5500F6B327DE}" presName="sibTrans" presStyleCnt="0"/>
      <dgm:spPr/>
    </dgm:pt>
    <dgm:pt modelId="{BB80B3FB-2A3B-4BD5-A289-120768B6098E}" type="pres">
      <dgm:prSet presAssocID="{E689EA5C-BA86-4378-9DFB-42901BF8F5B9}" presName="textNode" presStyleLbl="node1" presStyleIdx="1" presStyleCnt="5" custScaleY="128261" custLinFactNeighborY="-35248">
        <dgm:presLayoutVars>
          <dgm:bulletEnabled val="1"/>
        </dgm:presLayoutVars>
      </dgm:prSet>
      <dgm:spPr/>
    </dgm:pt>
    <dgm:pt modelId="{7630BF80-9639-4EE9-A422-A5CADB8802C2}" type="pres">
      <dgm:prSet presAssocID="{0E5EA608-874C-4820-8D90-497BAD07C574}" presName="sibTrans" presStyleCnt="0"/>
      <dgm:spPr/>
    </dgm:pt>
    <dgm:pt modelId="{6B2FB9C2-33B3-4712-937B-D283CFF63D0C}" type="pres">
      <dgm:prSet presAssocID="{D994A39F-97A2-4FC3-8F5B-76D4B38B4BE8}" presName="textNode" presStyleLbl="node1" presStyleIdx="2" presStyleCnt="5" custScaleY="128261" custLinFactNeighborY="-35248">
        <dgm:presLayoutVars>
          <dgm:bulletEnabled val="1"/>
        </dgm:presLayoutVars>
      </dgm:prSet>
      <dgm:spPr/>
    </dgm:pt>
    <dgm:pt modelId="{FB6CDD56-7EE0-4C7C-B6E1-83C7D1792AB3}" type="pres">
      <dgm:prSet presAssocID="{23C23043-1DDA-4741-9204-6381A791415A}" presName="sibTrans" presStyleCnt="0"/>
      <dgm:spPr/>
    </dgm:pt>
    <dgm:pt modelId="{D2F1D1EC-5384-424D-8654-A464800B7D98}" type="pres">
      <dgm:prSet presAssocID="{0B6C45FE-E616-4101-8337-43F406E390B4}" presName="textNode" presStyleLbl="node1" presStyleIdx="3" presStyleCnt="5" custScaleY="128261" custLinFactNeighborY="-35248">
        <dgm:presLayoutVars>
          <dgm:bulletEnabled val="1"/>
        </dgm:presLayoutVars>
      </dgm:prSet>
      <dgm:spPr/>
    </dgm:pt>
    <dgm:pt modelId="{4D4BB71C-1127-439E-8FEA-FD6BF4B4DB43}" type="pres">
      <dgm:prSet presAssocID="{DAD2489B-08EB-45BA-9CE8-79CC0A049EF1}" presName="sibTrans" presStyleCnt="0"/>
      <dgm:spPr/>
    </dgm:pt>
    <dgm:pt modelId="{8E38B6AA-B3EC-4227-B1A0-6DFEF0B1F4F9}" type="pres">
      <dgm:prSet presAssocID="{04BC1E30-DDC2-4B8C-BF65-1B4CFE04DF33}" presName="textNode" presStyleLbl="node1" presStyleIdx="4" presStyleCnt="5" custScaleY="128261" custLinFactNeighborY="-35248">
        <dgm:presLayoutVars>
          <dgm:bulletEnabled val="1"/>
        </dgm:presLayoutVars>
      </dgm:prSet>
      <dgm:spPr/>
    </dgm:pt>
  </dgm:ptLst>
  <dgm:cxnLst>
    <dgm:cxn modelId="{01709619-B210-4B19-90A2-4317BE9139AA}" srcId="{148A00A5-21BD-40E1-874D-6320450DBE9B}" destId="{D994A39F-97A2-4FC3-8F5B-76D4B38B4BE8}" srcOrd="2" destOrd="0" parTransId="{DC9E34D8-5669-48FD-9264-BA004D13BF2E}" sibTransId="{23C23043-1DDA-4741-9204-6381A791415A}"/>
    <dgm:cxn modelId="{80C7DB25-4EC0-474B-9B2F-F8EC2B6AEEDE}" type="presOf" srcId="{04BC1E30-DDC2-4B8C-BF65-1B4CFE04DF33}" destId="{8E38B6AA-B3EC-4227-B1A0-6DFEF0B1F4F9}" srcOrd="0" destOrd="0" presId="urn:microsoft.com/office/officeart/2005/8/layout/hProcess9"/>
    <dgm:cxn modelId="{EC2D475C-020F-4B3F-8902-68836E3D1F4F}" srcId="{148A00A5-21BD-40E1-874D-6320450DBE9B}" destId="{0B6C45FE-E616-4101-8337-43F406E390B4}" srcOrd="3" destOrd="0" parTransId="{F089E417-8D70-4055-9889-9A969069DCE8}" sibTransId="{DAD2489B-08EB-45BA-9CE8-79CC0A049EF1}"/>
    <dgm:cxn modelId="{74D30F43-8F4E-49D7-AE08-7A445CB2D876}" srcId="{148A00A5-21BD-40E1-874D-6320450DBE9B}" destId="{78B09F5E-8CF2-4567-AE3F-95231319E4A0}" srcOrd="0" destOrd="0" parTransId="{E48E846A-2CE3-4C3C-BB2E-3CF03EA955EC}" sibTransId="{196B7A4B-7F48-4D77-9D44-5500F6B327DE}"/>
    <dgm:cxn modelId="{42DAE06C-3A20-40F0-B311-088C91B8372C}" type="presOf" srcId="{E689EA5C-BA86-4378-9DFB-42901BF8F5B9}" destId="{BB80B3FB-2A3B-4BD5-A289-120768B6098E}" srcOrd="0" destOrd="0" presId="urn:microsoft.com/office/officeart/2005/8/layout/hProcess9"/>
    <dgm:cxn modelId="{30F1B380-F34D-4462-9F7B-46C27C948E51}" type="presOf" srcId="{78B09F5E-8CF2-4567-AE3F-95231319E4A0}" destId="{2ACC76CE-DE9B-4A9C-B8D6-215E37304C6B}" srcOrd="0" destOrd="0" presId="urn:microsoft.com/office/officeart/2005/8/layout/hProcess9"/>
    <dgm:cxn modelId="{860041AC-3C0B-4446-A6E1-82C335B46476}" srcId="{148A00A5-21BD-40E1-874D-6320450DBE9B}" destId="{E689EA5C-BA86-4378-9DFB-42901BF8F5B9}" srcOrd="1" destOrd="0" parTransId="{EBBDF7CF-6C95-45F0-B613-F87BD7F7BF17}" sibTransId="{0E5EA608-874C-4820-8D90-497BAD07C574}"/>
    <dgm:cxn modelId="{96151CBE-751C-4DA9-A719-E50494709E6E}" srcId="{148A00A5-21BD-40E1-874D-6320450DBE9B}" destId="{04BC1E30-DDC2-4B8C-BF65-1B4CFE04DF33}" srcOrd="4" destOrd="0" parTransId="{57EE1E78-65DD-4975-B560-401F899B40C6}" sibTransId="{23F458B8-5330-4CA8-8248-9D36ED447918}"/>
    <dgm:cxn modelId="{060880D3-A36B-4260-AF37-B55791E4CB46}" type="presOf" srcId="{148A00A5-21BD-40E1-874D-6320450DBE9B}" destId="{47C8F74F-4154-4C90-8DDA-0436501A174A}" srcOrd="0" destOrd="0" presId="urn:microsoft.com/office/officeart/2005/8/layout/hProcess9"/>
    <dgm:cxn modelId="{5DF6F7EB-5A89-4304-B360-D8C68653B104}" type="presOf" srcId="{D994A39F-97A2-4FC3-8F5B-76D4B38B4BE8}" destId="{6B2FB9C2-33B3-4712-937B-D283CFF63D0C}" srcOrd="0" destOrd="0" presId="urn:microsoft.com/office/officeart/2005/8/layout/hProcess9"/>
    <dgm:cxn modelId="{EB8753EF-BEBD-439D-BC37-A7CA259A4609}" type="presOf" srcId="{0B6C45FE-E616-4101-8337-43F406E390B4}" destId="{D2F1D1EC-5384-424D-8654-A464800B7D98}" srcOrd="0" destOrd="0" presId="urn:microsoft.com/office/officeart/2005/8/layout/hProcess9"/>
    <dgm:cxn modelId="{2E62545B-2EEB-46EC-805E-BF5A248AA347}" type="presParOf" srcId="{47C8F74F-4154-4C90-8DDA-0436501A174A}" destId="{A331A628-B6B0-445C-8A66-6B52DA00A6E8}" srcOrd="0" destOrd="0" presId="urn:microsoft.com/office/officeart/2005/8/layout/hProcess9"/>
    <dgm:cxn modelId="{FCAF815C-FBBD-49DB-8A13-193EA32862C7}" type="presParOf" srcId="{47C8F74F-4154-4C90-8DDA-0436501A174A}" destId="{6517B58C-8ADF-4A85-8EC3-807E31022A77}" srcOrd="1" destOrd="0" presId="urn:microsoft.com/office/officeart/2005/8/layout/hProcess9"/>
    <dgm:cxn modelId="{0BE69039-3E27-4191-B2F0-C849B88F5F67}" type="presParOf" srcId="{6517B58C-8ADF-4A85-8EC3-807E31022A77}" destId="{2ACC76CE-DE9B-4A9C-B8D6-215E37304C6B}" srcOrd="0" destOrd="0" presId="urn:microsoft.com/office/officeart/2005/8/layout/hProcess9"/>
    <dgm:cxn modelId="{ACCE802B-F7EC-4CA7-BE27-9BBA783691B8}" type="presParOf" srcId="{6517B58C-8ADF-4A85-8EC3-807E31022A77}" destId="{50D5AF6B-32BE-4C6F-8FD3-E45588462C48}" srcOrd="1" destOrd="0" presId="urn:microsoft.com/office/officeart/2005/8/layout/hProcess9"/>
    <dgm:cxn modelId="{34A8BFEA-24AC-47A4-ABE9-AE026D86B8F3}" type="presParOf" srcId="{6517B58C-8ADF-4A85-8EC3-807E31022A77}" destId="{BB80B3FB-2A3B-4BD5-A289-120768B6098E}" srcOrd="2" destOrd="0" presId="urn:microsoft.com/office/officeart/2005/8/layout/hProcess9"/>
    <dgm:cxn modelId="{CE168D64-B1AD-4EF0-8223-E9DAA6A879C7}" type="presParOf" srcId="{6517B58C-8ADF-4A85-8EC3-807E31022A77}" destId="{7630BF80-9639-4EE9-A422-A5CADB8802C2}" srcOrd="3" destOrd="0" presId="urn:microsoft.com/office/officeart/2005/8/layout/hProcess9"/>
    <dgm:cxn modelId="{2BEDC331-68F7-45D0-B480-00341C5CF972}" type="presParOf" srcId="{6517B58C-8ADF-4A85-8EC3-807E31022A77}" destId="{6B2FB9C2-33B3-4712-937B-D283CFF63D0C}" srcOrd="4" destOrd="0" presId="urn:microsoft.com/office/officeart/2005/8/layout/hProcess9"/>
    <dgm:cxn modelId="{2BD8A7CD-3CF2-4526-893A-44D0B06F28CA}" type="presParOf" srcId="{6517B58C-8ADF-4A85-8EC3-807E31022A77}" destId="{FB6CDD56-7EE0-4C7C-B6E1-83C7D1792AB3}" srcOrd="5" destOrd="0" presId="urn:microsoft.com/office/officeart/2005/8/layout/hProcess9"/>
    <dgm:cxn modelId="{F9F7874B-944E-4BD0-BAAC-706134B162B4}" type="presParOf" srcId="{6517B58C-8ADF-4A85-8EC3-807E31022A77}" destId="{D2F1D1EC-5384-424D-8654-A464800B7D98}" srcOrd="6" destOrd="0" presId="urn:microsoft.com/office/officeart/2005/8/layout/hProcess9"/>
    <dgm:cxn modelId="{7D287D55-3D61-4AEA-819D-A3C440821385}" type="presParOf" srcId="{6517B58C-8ADF-4A85-8EC3-807E31022A77}" destId="{4D4BB71C-1127-439E-8FEA-FD6BF4B4DB43}" srcOrd="7" destOrd="0" presId="urn:microsoft.com/office/officeart/2005/8/layout/hProcess9"/>
    <dgm:cxn modelId="{3E8C1117-345A-4E02-87F2-C4F01CB5033F}" type="presParOf" srcId="{6517B58C-8ADF-4A85-8EC3-807E31022A77}" destId="{8E38B6AA-B3EC-4227-B1A0-6DFEF0B1F4F9}"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F9D2BB-8FC0-42AB-BB11-447C021F0E5B}">
      <dsp:nvSpPr>
        <dsp:cNvPr id="0" name=""/>
        <dsp:cNvSpPr/>
      </dsp:nvSpPr>
      <dsp:spPr>
        <a:xfrm>
          <a:off x="6056" y="2819403"/>
          <a:ext cx="3730031" cy="248919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285750" lvl="1" indent="-285750" algn="l" defTabSz="1244600">
            <a:lnSpc>
              <a:spcPct val="90000"/>
            </a:lnSpc>
            <a:spcBef>
              <a:spcPct val="0"/>
            </a:spcBef>
            <a:spcAft>
              <a:spcPct val="15000"/>
            </a:spcAft>
            <a:buChar char="•"/>
          </a:pPr>
          <a:r>
            <a:rPr lang="uk-UA" sz="2800" kern="1200" dirty="0"/>
            <a:t>Аналіз поточного соціально-економічного стану громади</a:t>
          </a:r>
        </a:p>
      </dsp:txBody>
      <dsp:txXfrm>
        <a:off x="63339" y="2876686"/>
        <a:ext cx="3615465" cy="1841228"/>
      </dsp:txXfrm>
    </dsp:sp>
    <dsp:sp modelId="{6019BEB7-70FB-41F5-8DA0-5EE7A86A7FEB}">
      <dsp:nvSpPr>
        <dsp:cNvPr id="0" name=""/>
        <dsp:cNvSpPr/>
      </dsp:nvSpPr>
      <dsp:spPr>
        <a:xfrm>
          <a:off x="2200828" y="3507255"/>
          <a:ext cx="3943121" cy="3943121"/>
        </a:xfrm>
        <a:prstGeom prst="leftCircularArrow">
          <a:avLst>
            <a:gd name="adj1" fmla="val 2774"/>
            <a:gd name="adj2" fmla="val 338380"/>
            <a:gd name="adj3" fmla="val 2390327"/>
            <a:gd name="adj4" fmla="val 9300925"/>
            <a:gd name="adj5" fmla="val 323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3E29575-1957-4FAF-B388-D2B831123353}">
      <dsp:nvSpPr>
        <dsp:cNvPr id="0" name=""/>
        <dsp:cNvSpPr/>
      </dsp:nvSpPr>
      <dsp:spPr>
        <a:xfrm>
          <a:off x="834952" y="4942998"/>
          <a:ext cx="3315583" cy="13184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50800" rIns="76200" bIns="50800" numCol="1" spcCol="1270" anchor="ctr" anchorCtr="0">
          <a:noAutofit/>
        </a:bodyPr>
        <a:lstStyle/>
        <a:p>
          <a:pPr marL="0" lvl="0" indent="0" algn="ctr" defTabSz="1778000">
            <a:lnSpc>
              <a:spcPct val="90000"/>
            </a:lnSpc>
            <a:spcBef>
              <a:spcPct val="0"/>
            </a:spcBef>
            <a:spcAft>
              <a:spcPct val="35000"/>
            </a:spcAft>
            <a:buNone/>
          </a:pPr>
          <a:r>
            <a:rPr lang="uk-UA" sz="4000" kern="1200" dirty="0"/>
            <a:t>Де ми зараз?</a:t>
          </a:r>
        </a:p>
      </dsp:txBody>
      <dsp:txXfrm>
        <a:off x="873569" y="4981615"/>
        <a:ext cx="3238349" cy="1241264"/>
      </dsp:txXfrm>
    </dsp:sp>
    <dsp:sp modelId="{B0223F45-7776-45EF-AD14-E9980B75DF8D}">
      <dsp:nvSpPr>
        <dsp:cNvPr id="0" name=""/>
        <dsp:cNvSpPr/>
      </dsp:nvSpPr>
      <dsp:spPr>
        <a:xfrm>
          <a:off x="4648185" y="2438387"/>
          <a:ext cx="3730031" cy="37592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285750" lvl="1" indent="-285750" algn="l" defTabSz="1244600">
            <a:lnSpc>
              <a:spcPct val="90000"/>
            </a:lnSpc>
            <a:spcBef>
              <a:spcPct val="0"/>
            </a:spcBef>
            <a:spcAft>
              <a:spcPct val="15000"/>
            </a:spcAft>
            <a:buChar char="•"/>
          </a:pPr>
          <a:r>
            <a:rPr lang="uk-UA" sz="2800" kern="1200" dirty="0"/>
            <a:t>Формування стратегічного бачення розвитку</a:t>
          </a:r>
        </a:p>
        <a:p>
          <a:pPr marL="285750" lvl="1" indent="-285750" algn="l" defTabSz="1244600">
            <a:lnSpc>
              <a:spcPct val="90000"/>
            </a:lnSpc>
            <a:spcBef>
              <a:spcPct val="0"/>
            </a:spcBef>
            <a:spcAft>
              <a:spcPct val="15000"/>
            </a:spcAft>
            <a:buChar char="•"/>
          </a:pPr>
          <a:r>
            <a:rPr lang="uk-UA" sz="2800" kern="1200" dirty="0"/>
            <a:t>Формулювання цілей та завдань</a:t>
          </a:r>
        </a:p>
      </dsp:txBody>
      <dsp:txXfrm>
        <a:off x="4734695" y="3330440"/>
        <a:ext cx="3557011" cy="2780637"/>
      </dsp:txXfrm>
    </dsp:sp>
    <dsp:sp modelId="{47898E91-3662-47F1-80AB-FB2094EBDCBE}">
      <dsp:nvSpPr>
        <dsp:cNvPr id="0" name=""/>
        <dsp:cNvSpPr/>
      </dsp:nvSpPr>
      <dsp:spPr>
        <a:xfrm>
          <a:off x="6765194" y="684422"/>
          <a:ext cx="4434528" cy="4434528"/>
        </a:xfrm>
        <a:prstGeom prst="circularArrow">
          <a:avLst>
            <a:gd name="adj1" fmla="val 2467"/>
            <a:gd name="adj2" fmla="val 298739"/>
            <a:gd name="adj3" fmla="val 19528047"/>
            <a:gd name="adj4" fmla="val 12577807"/>
            <a:gd name="adj5" fmla="val 287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83880A0-17B9-452E-856E-192813268000}">
      <dsp:nvSpPr>
        <dsp:cNvPr id="0" name=""/>
        <dsp:cNvSpPr/>
      </dsp:nvSpPr>
      <dsp:spPr>
        <a:xfrm>
          <a:off x="5500356" y="1864064"/>
          <a:ext cx="3315583" cy="13184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50800" rIns="76200" bIns="50800" numCol="1" spcCol="1270" anchor="ctr" anchorCtr="0">
          <a:noAutofit/>
        </a:bodyPr>
        <a:lstStyle/>
        <a:p>
          <a:pPr marL="0" lvl="0" indent="0" algn="ctr" defTabSz="1778000">
            <a:lnSpc>
              <a:spcPct val="90000"/>
            </a:lnSpc>
            <a:spcBef>
              <a:spcPct val="0"/>
            </a:spcBef>
            <a:spcAft>
              <a:spcPct val="35000"/>
            </a:spcAft>
            <a:buNone/>
          </a:pPr>
          <a:r>
            <a:rPr lang="uk-UA" sz="4000" kern="1200" dirty="0"/>
            <a:t>Де б ми хотіли бути? </a:t>
          </a:r>
        </a:p>
      </dsp:txBody>
      <dsp:txXfrm>
        <a:off x="5538973" y="1902681"/>
        <a:ext cx="3238349" cy="1241264"/>
      </dsp:txXfrm>
    </dsp:sp>
    <dsp:sp modelId="{4A7C2539-713D-4B54-AF1E-8E2F3FE8E57A}">
      <dsp:nvSpPr>
        <dsp:cNvPr id="0" name=""/>
        <dsp:cNvSpPr/>
      </dsp:nvSpPr>
      <dsp:spPr>
        <a:xfrm>
          <a:off x="9336864" y="2525752"/>
          <a:ext cx="3730031" cy="307649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285750" lvl="1" indent="-285750" algn="l" defTabSz="1244600">
            <a:lnSpc>
              <a:spcPct val="90000"/>
            </a:lnSpc>
            <a:spcBef>
              <a:spcPct val="0"/>
            </a:spcBef>
            <a:spcAft>
              <a:spcPct val="15000"/>
            </a:spcAft>
            <a:buChar char="•"/>
          </a:pPr>
          <a:r>
            <a:rPr lang="uk-UA" sz="2800" kern="1200" dirty="0"/>
            <a:t>Розроблення механізму реалізації</a:t>
          </a:r>
        </a:p>
        <a:p>
          <a:pPr marL="285750" lvl="1" indent="-285750" algn="l" defTabSz="1244600">
            <a:lnSpc>
              <a:spcPct val="90000"/>
            </a:lnSpc>
            <a:spcBef>
              <a:spcPct val="0"/>
            </a:spcBef>
            <a:spcAft>
              <a:spcPct val="15000"/>
            </a:spcAft>
            <a:buChar char="•"/>
          </a:pPr>
          <a:r>
            <a:rPr lang="uk-UA" sz="2800" kern="1200" dirty="0"/>
            <a:t>Формування моніторингових показників</a:t>
          </a:r>
        </a:p>
      </dsp:txBody>
      <dsp:txXfrm>
        <a:off x="9407663" y="2596551"/>
        <a:ext cx="3588433" cy="2275648"/>
      </dsp:txXfrm>
    </dsp:sp>
    <dsp:sp modelId="{C8E369DF-212B-45C4-BA7F-2D2967465A98}">
      <dsp:nvSpPr>
        <dsp:cNvPr id="0" name=""/>
        <dsp:cNvSpPr/>
      </dsp:nvSpPr>
      <dsp:spPr>
        <a:xfrm>
          <a:off x="10165759" y="4942998"/>
          <a:ext cx="3315583" cy="13184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50800" rIns="76200" bIns="50800" numCol="1" spcCol="1270" anchor="ctr" anchorCtr="0">
          <a:noAutofit/>
        </a:bodyPr>
        <a:lstStyle/>
        <a:p>
          <a:pPr marL="0" lvl="0" indent="0" algn="ctr" defTabSz="1778000">
            <a:lnSpc>
              <a:spcPct val="90000"/>
            </a:lnSpc>
            <a:spcBef>
              <a:spcPct val="0"/>
            </a:spcBef>
            <a:spcAft>
              <a:spcPct val="35000"/>
            </a:spcAft>
            <a:buNone/>
          </a:pPr>
          <a:r>
            <a:rPr lang="uk-UA" sz="4000" kern="1200" dirty="0"/>
            <a:t>Як цього досягнути?</a:t>
          </a:r>
        </a:p>
      </dsp:txBody>
      <dsp:txXfrm>
        <a:off x="10204376" y="4981615"/>
        <a:ext cx="3238349" cy="12412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31A628-B6B0-445C-8A66-6B52DA00A6E8}">
      <dsp:nvSpPr>
        <dsp:cNvPr id="0" name=""/>
        <dsp:cNvSpPr/>
      </dsp:nvSpPr>
      <dsp:spPr>
        <a:xfrm>
          <a:off x="647712" y="0"/>
          <a:ext cx="15849575" cy="81788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ACC76CE-DE9B-4A9C-B8D6-215E37304C6B}">
      <dsp:nvSpPr>
        <dsp:cNvPr id="0" name=""/>
        <dsp:cNvSpPr/>
      </dsp:nvSpPr>
      <dsp:spPr>
        <a:xfrm>
          <a:off x="50866" y="838212"/>
          <a:ext cx="3259639" cy="419608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uk-UA" sz="2700" kern="1200" noProof="0" dirty="0"/>
            <a:t>Рішення міської ради про початок розроблення проєкту Стратегії </a:t>
          </a:r>
        </a:p>
      </dsp:txBody>
      <dsp:txXfrm>
        <a:off x="209988" y="997334"/>
        <a:ext cx="2941395" cy="3877840"/>
      </dsp:txXfrm>
    </dsp:sp>
    <dsp:sp modelId="{BB80B3FB-2A3B-4BD5-A289-120768B6098E}">
      <dsp:nvSpPr>
        <dsp:cNvPr id="0" name=""/>
        <dsp:cNvSpPr/>
      </dsp:nvSpPr>
      <dsp:spPr>
        <a:xfrm>
          <a:off x="3496773" y="838212"/>
          <a:ext cx="3259639" cy="419608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uk-UA" sz="2700" kern="1200" noProof="0" dirty="0"/>
            <a:t>Утворення Робочої групи для розроблення проєкту Стратегії (з врахуванням гендерних особливостей)</a:t>
          </a:r>
        </a:p>
      </dsp:txBody>
      <dsp:txXfrm>
        <a:off x="3655895" y="997334"/>
        <a:ext cx="2941395" cy="3877840"/>
      </dsp:txXfrm>
    </dsp:sp>
    <dsp:sp modelId="{6B2FB9C2-33B3-4712-937B-D283CFF63D0C}">
      <dsp:nvSpPr>
        <dsp:cNvPr id="0" name=""/>
        <dsp:cNvSpPr/>
      </dsp:nvSpPr>
      <dsp:spPr>
        <a:xfrm>
          <a:off x="6942680" y="838212"/>
          <a:ext cx="3259639" cy="419608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uk-UA" sz="2700" kern="1200" noProof="0" dirty="0"/>
            <a:t>Підготовка самого  документа проєкту Стратегії за встановленою структурою</a:t>
          </a:r>
        </a:p>
      </dsp:txBody>
      <dsp:txXfrm>
        <a:off x="7101802" y="997334"/>
        <a:ext cx="2941395" cy="3877840"/>
      </dsp:txXfrm>
    </dsp:sp>
    <dsp:sp modelId="{D2F1D1EC-5384-424D-8654-A464800B7D98}">
      <dsp:nvSpPr>
        <dsp:cNvPr id="0" name=""/>
        <dsp:cNvSpPr/>
      </dsp:nvSpPr>
      <dsp:spPr>
        <a:xfrm>
          <a:off x="10388587" y="838212"/>
          <a:ext cx="3259639" cy="419608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uk-UA" sz="2700" kern="1200" noProof="0" dirty="0"/>
            <a:t>Проведення громадського обговорення проекту Стратегії та врахування обґрунтованих зауважень і пропозицій</a:t>
          </a:r>
        </a:p>
      </dsp:txBody>
      <dsp:txXfrm>
        <a:off x="10547709" y="997334"/>
        <a:ext cx="2941395" cy="3877840"/>
      </dsp:txXfrm>
    </dsp:sp>
    <dsp:sp modelId="{8E38B6AA-B3EC-4227-B1A0-6DFEF0B1F4F9}">
      <dsp:nvSpPr>
        <dsp:cNvPr id="0" name=""/>
        <dsp:cNvSpPr/>
      </dsp:nvSpPr>
      <dsp:spPr>
        <a:xfrm>
          <a:off x="13834494" y="838212"/>
          <a:ext cx="3259639" cy="419608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uk-UA" sz="2700" kern="1200" noProof="0" dirty="0"/>
            <a:t>Затвердження Стратегії на пленарному засіданні міської ради</a:t>
          </a:r>
        </a:p>
      </dsp:txBody>
      <dsp:txXfrm>
        <a:off x="13993616" y="997334"/>
        <a:ext cx="2941395" cy="387784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41E6FE-EAB8-4C37-A7D8-7CC638B3BD17}" type="datetimeFigureOut">
              <a:rPr lang="uk-UA" smtClean="0"/>
              <a:t>28.10.2024</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889025-501D-4A56-A375-2BABFF799B46}" type="slidenum">
              <a:rPr lang="uk-UA" smtClean="0"/>
              <a:t>‹№›</a:t>
            </a:fld>
            <a:endParaRPr lang="uk-UA"/>
          </a:p>
        </p:txBody>
      </p:sp>
    </p:spTree>
    <p:extLst>
      <p:ext uri="{BB962C8B-B14F-4D97-AF65-F5344CB8AC3E}">
        <p14:creationId xmlns:p14="http://schemas.microsoft.com/office/powerpoint/2010/main" val="764434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54889025-501D-4A56-A375-2BABFF799B46}" type="slidenum">
              <a:rPr lang="uk-UA" smtClean="0"/>
              <a:t>2</a:t>
            </a:fld>
            <a:endParaRPr lang="uk-UA"/>
          </a:p>
        </p:txBody>
      </p:sp>
    </p:spTree>
    <p:extLst>
      <p:ext uri="{BB962C8B-B14F-4D97-AF65-F5344CB8AC3E}">
        <p14:creationId xmlns:p14="http://schemas.microsoft.com/office/powerpoint/2010/main" val="1810230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10/28/2024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g"/><Relationship Id="rId5" Type="http://schemas.openxmlformats.org/officeDocument/2006/relationships/image" Target="../media/image4.sv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7.sv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11.sv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13.sv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9.sv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16.sv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2.svg"/><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13.sv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9.svg"/><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18.sv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17.png"/><Relationship Id="rId5" Type="http://schemas.openxmlformats.org/officeDocument/2006/relationships/image" Target="../media/image9.sv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image" Target="../media/image2.svg"/><Relationship Id="rId3" Type="http://schemas.openxmlformats.org/officeDocument/2006/relationships/image" Target="../media/image6.png"/><Relationship Id="rId7"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s/_rels/slide3.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13.sv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9.sv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hyperlink" Target="https://mtu.gov.ua/news/35164.html?PrintVersion" TargetMode="External"/><Relationship Id="rId2" Type="http://schemas.openxmlformats.org/officeDocument/2006/relationships/hyperlink" Target="https://ternopilcity.gov.ua/strategichni-ta-programni-dokumenti/plan-strategichnogo-rozvitku-mista-ternopolya-do-2025-roku/"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zakon.rada.gov.ua/laws/show/v0265914-22#n6" TargetMode="External"/><Relationship Id="rId2" Type="http://schemas.openxmlformats.org/officeDocument/2006/relationships/hyperlink" Target="https://zakon.rada.gov.ua/laws/show/156-19#Tex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13.sv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9.sv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4" name="Freeform 4"/>
          <p:cNvSpPr/>
          <p:nvPr/>
        </p:nvSpPr>
        <p:spPr>
          <a:xfrm rot="5400000">
            <a:off x="16295438" y="1754964"/>
            <a:ext cx="3095939" cy="2879223"/>
          </a:xfrm>
          <a:custGeom>
            <a:avLst/>
            <a:gdLst/>
            <a:ahLst/>
            <a:cxnLst/>
            <a:rect l="l" t="t" r="r" b="b"/>
            <a:pathLst>
              <a:path w="3095939" h="2879223">
                <a:moveTo>
                  <a:pt x="0" y="0"/>
                </a:moveTo>
                <a:lnTo>
                  <a:pt x="3095939" y="0"/>
                </a:lnTo>
                <a:lnTo>
                  <a:pt x="3095939" y="2879223"/>
                </a:lnTo>
                <a:lnTo>
                  <a:pt x="0" y="287922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uk-UA" noProof="0" dirty="0"/>
          </a:p>
        </p:txBody>
      </p:sp>
      <p:sp>
        <p:nvSpPr>
          <p:cNvPr id="6" name="Freeform 6"/>
          <p:cNvSpPr/>
          <p:nvPr/>
        </p:nvSpPr>
        <p:spPr>
          <a:xfrm rot="5400000">
            <a:off x="13076661" y="5510967"/>
            <a:ext cx="3095939" cy="2879223"/>
          </a:xfrm>
          <a:custGeom>
            <a:avLst/>
            <a:gdLst/>
            <a:ahLst/>
            <a:cxnLst/>
            <a:rect l="l" t="t" r="r" b="b"/>
            <a:pathLst>
              <a:path w="3095939" h="2879223">
                <a:moveTo>
                  <a:pt x="0" y="0"/>
                </a:moveTo>
                <a:lnTo>
                  <a:pt x="3095939" y="0"/>
                </a:lnTo>
                <a:lnTo>
                  <a:pt x="3095939" y="2879223"/>
                </a:lnTo>
                <a:lnTo>
                  <a:pt x="0" y="287922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uk-UA" noProof="0" dirty="0"/>
          </a:p>
        </p:txBody>
      </p:sp>
      <p:sp>
        <p:nvSpPr>
          <p:cNvPr id="10" name="TextBox 10"/>
          <p:cNvSpPr txBox="1"/>
          <p:nvPr/>
        </p:nvSpPr>
        <p:spPr>
          <a:xfrm>
            <a:off x="1219199" y="4618331"/>
            <a:ext cx="11353799" cy="2492990"/>
          </a:xfrm>
          <a:prstGeom prst="rect">
            <a:avLst/>
          </a:prstGeom>
        </p:spPr>
        <p:txBody>
          <a:bodyPr wrap="square" lIns="0" tIns="0" rIns="0" bIns="0" rtlCol="0" anchor="t">
            <a:spAutoFit/>
          </a:bodyPr>
          <a:lstStyle/>
          <a:p>
            <a:pPr algn="l"/>
            <a:r>
              <a:rPr lang="uk-UA" sz="5400" b="1" noProof="0" dirty="0">
                <a:solidFill>
                  <a:srgbClr val="F7F4FA"/>
                </a:solidFill>
                <a:latin typeface="Arial" panose="020B0604020202020204" pitchFamily="34" charset="0"/>
                <a:ea typeface="Aileron Heavy"/>
                <a:cs typeface="Arial" panose="020B0604020202020204" pitchFamily="34" charset="0"/>
                <a:sym typeface="Aileron Heavy"/>
              </a:rPr>
              <a:t>Розроблення Стратегії розвитку Тернопільської міської територіальної громади</a:t>
            </a:r>
          </a:p>
        </p:txBody>
      </p:sp>
      <p:grpSp>
        <p:nvGrpSpPr>
          <p:cNvPr id="18" name="Group 2">
            <a:extLst>
              <a:ext uri="{FF2B5EF4-FFF2-40B4-BE49-F238E27FC236}">
                <a16:creationId xmlns:a16="http://schemas.microsoft.com/office/drawing/2014/main" id="{445694D6-1040-F12B-AA37-46B1165290F6}"/>
              </a:ext>
            </a:extLst>
          </p:cNvPr>
          <p:cNvGrpSpPr>
            <a:grpSpLocks noChangeAspect="1"/>
          </p:cNvGrpSpPr>
          <p:nvPr/>
        </p:nvGrpSpPr>
        <p:grpSpPr>
          <a:xfrm>
            <a:off x="12801334" y="1523769"/>
            <a:ext cx="3237711" cy="3237711"/>
            <a:chOff x="0" y="0"/>
            <a:chExt cx="14400530" cy="14400530"/>
          </a:xfrm>
        </p:grpSpPr>
        <p:sp>
          <p:nvSpPr>
            <p:cNvPr id="19" name="Freeform 3">
              <a:extLst>
                <a:ext uri="{FF2B5EF4-FFF2-40B4-BE49-F238E27FC236}">
                  <a16:creationId xmlns:a16="http://schemas.microsoft.com/office/drawing/2014/main" id="{7FCDD23A-D202-0BBC-C416-8A7BFDFE05BD}"/>
                </a:ext>
              </a:extLst>
            </p:cNvPr>
            <p:cNvSpPr/>
            <p:nvPr/>
          </p:nvSpPr>
          <p:spPr>
            <a:xfrm>
              <a:off x="0" y="0"/>
              <a:ext cx="14400530" cy="14399261"/>
            </a:xfrm>
            <a:custGeom>
              <a:avLst/>
              <a:gdLst/>
              <a:ahLst/>
              <a:cxnLst/>
              <a:rect l="l" t="t" r="r" b="b"/>
              <a:pathLst>
                <a:path w="14400530" h="14399261">
                  <a:moveTo>
                    <a:pt x="7199630" y="0"/>
                  </a:moveTo>
                  <a:cubicBezTo>
                    <a:pt x="3223260" y="0"/>
                    <a:pt x="0" y="3223260"/>
                    <a:pt x="0" y="7199630"/>
                  </a:cubicBezTo>
                  <a:cubicBezTo>
                    <a:pt x="0" y="11176001"/>
                    <a:pt x="3223260" y="14399261"/>
                    <a:pt x="7199630" y="14399261"/>
                  </a:cubicBezTo>
                  <a:lnTo>
                    <a:pt x="14399261" y="14399261"/>
                  </a:lnTo>
                  <a:lnTo>
                    <a:pt x="14399261" y="7199630"/>
                  </a:lnTo>
                  <a:cubicBezTo>
                    <a:pt x="14400530" y="3223260"/>
                    <a:pt x="11176000" y="0"/>
                    <a:pt x="7199630" y="0"/>
                  </a:cubicBezTo>
                  <a:close/>
                </a:path>
              </a:pathLst>
            </a:custGeom>
            <a:solidFill>
              <a:srgbClr val="2255FF"/>
            </a:solidFill>
          </p:spPr>
          <p:txBody>
            <a:bodyPr/>
            <a:lstStyle/>
            <a:p>
              <a:endParaRPr lang="uk-UA" noProof="0" dirty="0"/>
            </a:p>
          </p:txBody>
        </p:sp>
      </p:grpSp>
      <p:sp>
        <p:nvSpPr>
          <p:cNvPr id="20" name="Freeform 5">
            <a:extLst>
              <a:ext uri="{FF2B5EF4-FFF2-40B4-BE49-F238E27FC236}">
                <a16:creationId xmlns:a16="http://schemas.microsoft.com/office/drawing/2014/main" id="{933DC621-A8EA-0E61-9867-1FC51FE2E9D5}"/>
              </a:ext>
            </a:extLst>
          </p:cNvPr>
          <p:cNvSpPr/>
          <p:nvPr/>
        </p:nvSpPr>
        <p:spPr>
          <a:xfrm rot="-10800000">
            <a:off x="16395449" y="5421543"/>
            <a:ext cx="1892551" cy="3379556"/>
          </a:xfrm>
          <a:custGeom>
            <a:avLst/>
            <a:gdLst/>
            <a:ahLst/>
            <a:cxnLst/>
            <a:rect l="l" t="t" r="r" b="b"/>
            <a:pathLst>
              <a:path w="1892551" h="3379556">
                <a:moveTo>
                  <a:pt x="0" y="0"/>
                </a:moveTo>
                <a:lnTo>
                  <a:pt x="1892551" y="0"/>
                </a:lnTo>
                <a:lnTo>
                  <a:pt x="1892551" y="3379556"/>
                </a:lnTo>
                <a:lnTo>
                  <a:pt x="0" y="3379556"/>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uk-UA" noProof="0" dirty="0"/>
          </a:p>
        </p:txBody>
      </p:sp>
      <p:grpSp>
        <p:nvGrpSpPr>
          <p:cNvPr id="21" name="Group 7">
            <a:extLst>
              <a:ext uri="{FF2B5EF4-FFF2-40B4-BE49-F238E27FC236}">
                <a16:creationId xmlns:a16="http://schemas.microsoft.com/office/drawing/2014/main" id="{EC1D53B2-7D49-B8E7-D813-C7A862B9F31F}"/>
              </a:ext>
            </a:extLst>
          </p:cNvPr>
          <p:cNvGrpSpPr>
            <a:grpSpLocks noChangeAspect="1"/>
          </p:cNvGrpSpPr>
          <p:nvPr/>
        </p:nvGrpSpPr>
        <p:grpSpPr>
          <a:xfrm rot="5400000">
            <a:off x="12801334" y="8100960"/>
            <a:ext cx="700140" cy="700140"/>
            <a:chOff x="1371600" y="6705600"/>
            <a:chExt cx="10972800" cy="10972800"/>
          </a:xfrm>
        </p:grpSpPr>
        <p:sp>
          <p:nvSpPr>
            <p:cNvPr id="22" name="Freeform 8">
              <a:extLst>
                <a:ext uri="{FF2B5EF4-FFF2-40B4-BE49-F238E27FC236}">
                  <a16:creationId xmlns:a16="http://schemas.microsoft.com/office/drawing/2014/main" id="{7E085B89-665C-5E34-5209-C3219085B3B8}"/>
                </a:ext>
              </a:extLst>
            </p:cNvPr>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255FF"/>
            </a:solidFill>
          </p:spPr>
          <p:txBody>
            <a:bodyPr/>
            <a:lstStyle/>
            <a:p>
              <a:endParaRPr lang="uk-UA" noProof="0" dirty="0"/>
            </a:p>
          </p:txBody>
        </p:sp>
      </p:grpSp>
      <p:pic>
        <p:nvPicPr>
          <p:cNvPr id="3" name="Рисунок 2">
            <a:extLst>
              <a:ext uri="{FF2B5EF4-FFF2-40B4-BE49-F238E27FC236}">
                <a16:creationId xmlns:a16="http://schemas.microsoft.com/office/drawing/2014/main" id="{F5916112-4DAB-1115-51D2-1067C17015C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219199" y="554053"/>
            <a:ext cx="3237711" cy="112578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7F4FA"/>
        </a:solidFill>
        <a:effectLst/>
      </p:bgPr>
    </p:bg>
    <p:spTree>
      <p:nvGrpSpPr>
        <p:cNvPr id="1" name=""/>
        <p:cNvGrpSpPr/>
        <p:nvPr/>
      </p:nvGrpSpPr>
      <p:grpSpPr>
        <a:xfrm>
          <a:off x="0" y="0"/>
          <a:ext cx="0" cy="0"/>
          <a:chOff x="0" y="0"/>
          <a:chExt cx="0" cy="0"/>
        </a:xfrm>
      </p:grpSpPr>
      <p:sp>
        <p:nvSpPr>
          <p:cNvPr id="3" name="TextBox 3"/>
          <p:cNvSpPr txBox="1"/>
          <p:nvPr/>
        </p:nvSpPr>
        <p:spPr>
          <a:xfrm>
            <a:off x="5259279" y="1791071"/>
            <a:ext cx="10971322" cy="1661993"/>
          </a:xfrm>
          <a:prstGeom prst="rect">
            <a:avLst/>
          </a:prstGeom>
        </p:spPr>
        <p:txBody>
          <a:bodyPr wrap="square" lIns="0" tIns="0" rIns="0" bIns="0" rtlCol="0" anchor="t">
            <a:spAutoFit/>
          </a:bodyPr>
          <a:lstStyle/>
          <a:p>
            <a:pPr algn="l"/>
            <a:r>
              <a:rPr lang="uk-UA" sz="5400" b="1" noProof="0" dirty="0">
                <a:solidFill>
                  <a:srgbClr val="17161C"/>
                </a:solidFill>
                <a:latin typeface="Aileron Heavy"/>
                <a:ea typeface="Aileron Heavy"/>
                <a:cs typeface="Aileron Heavy"/>
                <a:sym typeface="Aileron Heavy"/>
              </a:rPr>
              <a:t>Якою повинна бути структура проєкту Стратегії?</a:t>
            </a:r>
          </a:p>
        </p:txBody>
      </p:sp>
      <p:sp>
        <p:nvSpPr>
          <p:cNvPr id="6" name="Freeform 6"/>
          <p:cNvSpPr/>
          <p:nvPr/>
        </p:nvSpPr>
        <p:spPr>
          <a:xfrm flipH="1">
            <a:off x="1630394" y="6907444"/>
            <a:ext cx="1892551" cy="3379556"/>
          </a:xfrm>
          <a:custGeom>
            <a:avLst/>
            <a:gdLst/>
            <a:ahLst/>
            <a:cxnLst/>
            <a:rect l="l" t="t" r="r" b="b"/>
            <a:pathLst>
              <a:path w="1892551" h="3379556">
                <a:moveTo>
                  <a:pt x="1892551" y="0"/>
                </a:moveTo>
                <a:lnTo>
                  <a:pt x="0" y="0"/>
                </a:lnTo>
                <a:lnTo>
                  <a:pt x="0" y="3379556"/>
                </a:lnTo>
                <a:lnTo>
                  <a:pt x="1892551" y="3379556"/>
                </a:lnTo>
                <a:lnTo>
                  <a:pt x="1892551"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uk-UA" noProof="0" dirty="0"/>
          </a:p>
        </p:txBody>
      </p:sp>
      <p:sp>
        <p:nvSpPr>
          <p:cNvPr id="7" name="Freeform 7"/>
          <p:cNvSpPr/>
          <p:nvPr/>
        </p:nvSpPr>
        <p:spPr>
          <a:xfrm rot="-10800000">
            <a:off x="1028700" y="1378770"/>
            <a:ext cx="3095939" cy="2879223"/>
          </a:xfrm>
          <a:custGeom>
            <a:avLst/>
            <a:gdLst/>
            <a:ahLst/>
            <a:cxnLst/>
            <a:rect l="l" t="t" r="r" b="b"/>
            <a:pathLst>
              <a:path w="3095939" h="2879223">
                <a:moveTo>
                  <a:pt x="0" y="0"/>
                </a:moveTo>
                <a:lnTo>
                  <a:pt x="3095939" y="0"/>
                </a:lnTo>
                <a:lnTo>
                  <a:pt x="3095939" y="2879223"/>
                </a:lnTo>
                <a:lnTo>
                  <a:pt x="0" y="287922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uk-UA" noProof="0" dirty="0"/>
          </a:p>
        </p:txBody>
      </p:sp>
      <p:grpSp>
        <p:nvGrpSpPr>
          <p:cNvPr id="8" name="Group 8"/>
          <p:cNvGrpSpPr>
            <a:grpSpLocks noChangeAspect="1"/>
          </p:cNvGrpSpPr>
          <p:nvPr/>
        </p:nvGrpSpPr>
        <p:grpSpPr>
          <a:xfrm rot="-10800000">
            <a:off x="1506055" y="1028700"/>
            <a:ext cx="700140" cy="700140"/>
            <a:chOff x="1371600" y="6705600"/>
            <a:chExt cx="10972800" cy="10972800"/>
          </a:xfrm>
        </p:grpSpPr>
        <p:sp>
          <p:nvSpPr>
            <p:cNvPr id="9" name="Freeform 9"/>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255FF"/>
            </a:solidFill>
          </p:spPr>
          <p:txBody>
            <a:bodyPr/>
            <a:lstStyle/>
            <a:p>
              <a:endParaRPr lang="uk-UA" noProof="0" dirty="0"/>
            </a:p>
          </p:txBody>
        </p:sp>
      </p:grpSp>
      <p:sp>
        <p:nvSpPr>
          <p:cNvPr id="10" name="Freeform 10"/>
          <p:cNvSpPr/>
          <p:nvPr/>
        </p:nvSpPr>
        <p:spPr>
          <a:xfrm rot="-10800000">
            <a:off x="1028700" y="4736704"/>
            <a:ext cx="3095939" cy="2879223"/>
          </a:xfrm>
          <a:custGeom>
            <a:avLst/>
            <a:gdLst/>
            <a:ahLst/>
            <a:cxnLst/>
            <a:rect l="l" t="t" r="r" b="b"/>
            <a:pathLst>
              <a:path w="3095939" h="2879223">
                <a:moveTo>
                  <a:pt x="0" y="0"/>
                </a:moveTo>
                <a:lnTo>
                  <a:pt x="3095939" y="0"/>
                </a:lnTo>
                <a:lnTo>
                  <a:pt x="3095939" y="2879223"/>
                </a:lnTo>
                <a:lnTo>
                  <a:pt x="0" y="287922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uk-UA" noProof="0" dirty="0"/>
          </a:p>
        </p:txBody>
      </p:sp>
      <p:sp>
        <p:nvSpPr>
          <p:cNvPr id="11" name="Freeform 11"/>
          <p:cNvSpPr/>
          <p:nvPr/>
        </p:nvSpPr>
        <p:spPr>
          <a:xfrm>
            <a:off x="16916400" y="9105900"/>
            <a:ext cx="257109" cy="376665"/>
          </a:xfrm>
          <a:custGeom>
            <a:avLst/>
            <a:gdLst/>
            <a:ahLst/>
            <a:cxnLst/>
            <a:rect l="l" t="t" r="r" b="b"/>
            <a:pathLst>
              <a:path w="257109" h="376665">
                <a:moveTo>
                  <a:pt x="0" y="0"/>
                </a:moveTo>
                <a:lnTo>
                  <a:pt x="257109" y="0"/>
                </a:lnTo>
                <a:lnTo>
                  <a:pt x="257109" y="376665"/>
                </a:lnTo>
                <a:lnTo>
                  <a:pt x="0" y="376665"/>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uk-UA" noProof="0" dirty="0"/>
          </a:p>
        </p:txBody>
      </p:sp>
      <p:sp>
        <p:nvSpPr>
          <p:cNvPr id="14" name="TextBox 11">
            <a:extLst>
              <a:ext uri="{FF2B5EF4-FFF2-40B4-BE49-F238E27FC236}">
                <a16:creationId xmlns:a16="http://schemas.microsoft.com/office/drawing/2014/main" id="{0A0E579F-6D4E-A2F0-75E7-0E5BA30DCCB1}"/>
              </a:ext>
            </a:extLst>
          </p:cNvPr>
          <p:cNvSpPr txBox="1"/>
          <p:nvPr/>
        </p:nvSpPr>
        <p:spPr>
          <a:xfrm>
            <a:off x="5259278" y="7615927"/>
            <a:ext cx="9474852" cy="1231106"/>
          </a:xfrm>
          <a:prstGeom prst="rect">
            <a:avLst/>
          </a:prstGeom>
        </p:spPr>
        <p:txBody>
          <a:bodyPr wrap="square" lIns="0" tIns="0" rIns="0" bIns="0" rtlCol="0" anchor="t">
            <a:spAutoFit/>
          </a:bodyPr>
          <a:lstStyle/>
          <a:p>
            <a:pPr algn="l">
              <a:spcBef>
                <a:spcPct val="0"/>
              </a:spcBef>
            </a:pPr>
            <a:r>
              <a:rPr lang="uk-UA" sz="2000" noProof="0" dirty="0">
                <a:solidFill>
                  <a:srgbClr val="000000"/>
                </a:solidFill>
                <a:latin typeface="Roboto"/>
                <a:ea typeface="Roboto"/>
                <a:cs typeface="Roboto"/>
                <a:sym typeface="Roboto"/>
              </a:rPr>
              <a:t>Відповідно до Методичних рекомендацій щодо порядку розроблення, затвердження, реалізації, проведення моніторингу та оцінювання реалізації стратегій розвитку територіальних громад (затверджені Наказом Міністерства розвитку громад і територій від 21.12.2022 р. №265)</a:t>
            </a:r>
          </a:p>
        </p:txBody>
      </p:sp>
    </p:spTree>
    <p:extLst>
      <p:ext uri="{BB962C8B-B14F-4D97-AF65-F5344CB8AC3E}">
        <p14:creationId xmlns:p14="http://schemas.microsoft.com/office/powerpoint/2010/main" val="15458734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7F4FA"/>
        </a:solidFill>
        <a:effectLst/>
      </p:bgPr>
    </p:bg>
    <p:spTree>
      <p:nvGrpSpPr>
        <p:cNvPr id="1" name=""/>
        <p:cNvGrpSpPr/>
        <p:nvPr/>
      </p:nvGrpSpPr>
      <p:grpSpPr>
        <a:xfrm>
          <a:off x="0" y="0"/>
          <a:ext cx="0" cy="0"/>
          <a:chOff x="0" y="0"/>
          <a:chExt cx="0" cy="0"/>
        </a:xfrm>
      </p:grpSpPr>
      <p:grpSp>
        <p:nvGrpSpPr>
          <p:cNvPr id="20" name="Group 20"/>
          <p:cNvGrpSpPr/>
          <p:nvPr/>
        </p:nvGrpSpPr>
        <p:grpSpPr>
          <a:xfrm>
            <a:off x="714902" y="571500"/>
            <a:ext cx="8155791" cy="9085846"/>
            <a:chOff x="-53943" y="-9525"/>
            <a:chExt cx="8221619" cy="10547242"/>
          </a:xfrm>
        </p:grpSpPr>
        <p:sp>
          <p:nvSpPr>
            <p:cNvPr id="21" name="TextBox 21"/>
            <p:cNvSpPr txBox="1"/>
            <p:nvPr/>
          </p:nvSpPr>
          <p:spPr>
            <a:xfrm>
              <a:off x="0" y="-9525"/>
              <a:ext cx="8167676" cy="431107"/>
            </a:xfrm>
            <a:prstGeom prst="rect">
              <a:avLst/>
            </a:prstGeom>
          </p:spPr>
          <p:txBody>
            <a:bodyPr lIns="0" tIns="0" rIns="0" bIns="0" rtlCol="0" anchor="t">
              <a:spAutoFit/>
            </a:bodyPr>
            <a:lstStyle/>
            <a:p>
              <a:pPr algn="l">
                <a:lnSpc>
                  <a:spcPts val="2520"/>
                </a:lnSpc>
              </a:pPr>
              <a:r>
                <a:rPr lang="uk-UA" sz="2100" b="1" noProof="0" dirty="0">
                  <a:solidFill>
                    <a:srgbClr val="17161C"/>
                  </a:solidFill>
                  <a:latin typeface="Arial" panose="020B0604020202020204" pitchFamily="34" charset="0"/>
                  <a:ea typeface="Aileron Heavy"/>
                  <a:cs typeface="Arial" panose="020B0604020202020204" pitchFamily="34" charset="0"/>
                  <a:sym typeface="Aileron Heavy"/>
                </a:rPr>
                <a:t>1.</a:t>
              </a:r>
              <a:r>
                <a:rPr lang="uk-UA" sz="2100" noProof="0" dirty="0">
                  <a:solidFill>
                    <a:srgbClr val="17161C"/>
                  </a:solidFill>
                  <a:latin typeface="Arial" panose="020B0604020202020204" pitchFamily="34" charset="0"/>
                  <a:ea typeface="Aileron Heavy"/>
                  <a:cs typeface="Arial" panose="020B0604020202020204" pitchFamily="34" charset="0"/>
                  <a:sym typeface="Aileron Heavy"/>
                </a:rPr>
                <a:t> </a:t>
              </a:r>
              <a:r>
                <a:rPr lang="uk-UA" sz="2100" b="1" noProof="0" dirty="0">
                  <a:solidFill>
                    <a:srgbClr val="17161C"/>
                  </a:solidFill>
                  <a:latin typeface="Arial" panose="020B0604020202020204" pitchFamily="34" charset="0"/>
                  <a:ea typeface="Aileron Heavy"/>
                  <a:cs typeface="Arial" panose="020B0604020202020204" pitchFamily="34" charset="0"/>
                  <a:sym typeface="Aileron Heavy"/>
                </a:rPr>
                <a:t>Аналітична частина</a:t>
              </a:r>
              <a:r>
                <a:rPr lang="uk-UA" sz="2100" noProof="0" dirty="0">
                  <a:solidFill>
                    <a:srgbClr val="17161C"/>
                  </a:solidFill>
                  <a:latin typeface="Arial" panose="020B0604020202020204" pitchFamily="34" charset="0"/>
                  <a:ea typeface="Aileron Heavy"/>
                  <a:cs typeface="Arial" panose="020B0604020202020204" pitchFamily="34" charset="0"/>
                  <a:sym typeface="Aileron Heavy"/>
                </a:rPr>
                <a:t>…</a:t>
              </a:r>
            </a:p>
          </p:txBody>
        </p:sp>
        <p:sp>
          <p:nvSpPr>
            <p:cNvPr id="22" name="TextBox 22"/>
            <p:cNvSpPr txBox="1"/>
            <p:nvPr/>
          </p:nvSpPr>
          <p:spPr>
            <a:xfrm>
              <a:off x="-51533" y="420564"/>
              <a:ext cx="8167676" cy="984885"/>
            </a:xfrm>
            <a:prstGeom prst="rect">
              <a:avLst/>
            </a:prstGeom>
          </p:spPr>
          <p:txBody>
            <a:bodyPr lIns="0" tIns="0" rIns="0" bIns="0" rtlCol="0" anchor="t">
              <a:spAutoFit/>
            </a:bodyPr>
            <a:lstStyle/>
            <a:p>
              <a:pPr algn="l">
                <a:spcBef>
                  <a:spcPct val="0"/>
                </a:spcBef>
              </a:pPr>
              <a:r>
                <a:rPr lang="uk-UA" sz="1600" noProof="0" dirty="0">
                  <a:solidFill>
                    <a:srgbClr val="17161C"/>
                  </a:solidFill>
                  <a:latin typeface="Arial" panose="020B0604020202020204" pitchFamily="34" charset="0"/>
                  <a:ea typeface="Roboto"/>
                  <a:cs typeface="Arial" panose="020B0604020202020204" pitchFamily="34" charset="0"/>
                  <a:sym typeface="Roboto"/>
                </a:rPr>
                <a:t>…є основою для здійснення аналізу з метою визначення конкурентних переваг, викликів та ризиків для територіальної громади на період розроблення Стратегії.</a:t>
              </a:r>
            </a:p>
          </p:txBody>
        </p:sp>
        <p:sp>
          <p:nvSpPr>
            <p:cNvPr id="23" name="TextBox 23"/>
            <p:cNvSpPr txBox="1"/>
            <p:nvPr/>
          </p:nvSpPr>
          <p:spPr>
            <a:xfrm>
              <a:off x="-2" y="1228862"/>
              <a:ext cx="8167676" cy="431107"/>
            </a:xfrm>
            <a:prstGeom prst="rect">
              <a:avLst/>
            </a:prstGeom>
          </p:spPr>
          <p:txBody>
            <a:bodyPr lIns="0" tIns="0" rIns="0" bIns="0" rtlCol="0" anchor="t">
              <a:spAutoFit/>
            </a:bodyPr>
            <a:lstStyle/>
            <a:p>
              <a:pPr algn="l">
                <a:lnSpc>
                  <a:spcPts val="2520"/>
                </a:lnSpc>
              </a:pPr>
              <a:r>
                <a:rPr lang="uk-UA" sz="2100" b="1" noProof="0" dirty="0">
                  <a:solidFill>
                    <a:srgbClr val="17161C"/>
                  </a:solidFill>
                  <a:latin typeface="Arial" panose="020B0604020202020204" pitchFamily="34" charset="0"/>
                  <a:ea typeface="Aileron Heavy"/>
                  <a:cs typeface="Arial" panose="020B0604020202020204" pitchFamily="34" charset="0"/>
                  <a:sym typeface="Aileron Heavy"/>
                </a:rPr>
                <a:t>2. SWOT-аналіз</a:t>
              </a:r>
              <a:endParaRPr lang="uk-UA" sz="2100" noProof="0" dirty="0">
                <a:solidFill>
                  <a:srgbClr val="17161C"/>
                </a:solidFill>
                <a:latin typeface="Arial" panose="020B0604020202020204" pitchFamily="34" charset="0"/>
                <a:ea typeface="Aileron Heavy"/>
                <a:cs typeface="Arial" panose="020B0604020202020204" pitchFamily="34" charset="0"/>
                <a:sym typeface="Aileron Heavy"/>
              </a:endParaRPr>
            </a:p>
          </p:txBody>
        </p:sp>
        <p:sp>
          <p:nvSpPr>
            <p:cNvPr id="24" name="TextBox 24"/>
            <p:cNvSpPr txBox="1"/>
            <p:nvPr/>
          </p:nvSpPr>
          <p:spPr>
            <a:xfrm>
              <a:off x="-33728" y="1671144"/>
              <a:ext cx="8167676" cy="857473"/>
            </a:xfrm>
            <a:prstGeom prst="rect">
              <a:avLst/>
            </a:prstGeom>
          </p:spPr>
          <p:txBody>
            <a:bodyPr lIns="0" tIns="0" rIns="0" bIns="0" rtlCol="0" anchor="t">
              <a:spAutoFit/>
            </a:bodyPr>
            <a:lstStyle/>
            <a:p>
              <a:pPr algn="l">
                <a:spcBef>
                  <a:spcPct val="0"/>
                </a:spcBef>
              </a:pPr>
              <a:r>
                <a:rPr lang="uk-UA" sz="1600" noProof="0" dirty="0">
                  <a:solidFill>
                    <a:srgbClr val="17161C"/>
                  </a:solidFill>
                  <a:latin typeface="Arial" panose="020B0604020202020204" pitchFamily="34" charset="0"/>
                  <a:ea typeface="Roboto"/>
                  <a:cs typeface="Arial" panose="020B0604020202020204" pitchFamily="34" charset="0"/>
                  <a:sym typeface="Roboto"/>
                </a:rPr>
                <a:t>Дозволяє виявити логічні взаємозв’язки між внутрішніми (сильні та слабкі сторони) та зовнішніми (можливості та загрози) факторами, які мають стратегічне значення для розвитку територіальної громади</a:t>
              </a:r>
            </a:p>
          </p:txBody>
        </p:sp>
        <p:sp>
          <p:nvSpPr>
            <p:cNvPr id="25" name="TextBox 25"/>
            <p:cNvSpPr txBox="1"/>
            <p:nvPr/>
          </p:nvSpPr>
          <p:spPr>
            <a:xfrm>
              <a:off x="-53943" y="2724612"/>
              <a:ext cx="8167676" cy="431107"/>
            </a:xfrm>
            <a:prstGeom prst="rect">
              <a:avLst/>
            </a:prstGeom>
          </p:spPr>
          <p:txBody>
            <a:bodyPr lIns="0" tIns="0" rIns="0" bIns="0" rtlCol="0" anchor="t">
              <a:spAutoFit/>
            </a:bodyPr>
            <a:lstStyle/>
            <a:p>
              <a:pPr algn="l">
                <a:lnSpc>
                  <a:spcPts val="2520"/>
                </a:lnSpc>
              </a:pPr>
              <a:r>
                <a:rPr lang="uk-UA" sz="2100" b="1" noProof="0" dirty="0">
                  <a:solidFill>
                    <a:srgbClr val="17161C"/>
                  </a:solidFill>
                  <a:latin typeface="Arial" panose="020B0604020202020204" pitchFamily="34" charset="0"/>
                  <a:ea typeface="Aileron Heavy"/>
                  <a:cs typeface="Arial" panose="020B0604020202020204" pitchFamily="34" charset="0"/>
                  <a:sym typeface="Aileron Heavy"/>
                </a:rPr>
                <a:t>3. Сценарії розвитку</a:t>
              </a:r>
            </a:p>
          </p:txBody>
        </p:sp>
        <p:sp>
          <p:nvSpPr>
            <p:cNvPr id="26" name="TextBox 26"/>
            <p:cNvSpPr txBox="1"/>
            <p:nvPr/>
          </p:nvSpPr>
          <p:spPr>
            <a:xfrm>
              <a:off x="-51532" y="3179642"/>
              <a:ext cx="8167675" cy="1143297"/>
            </a:xfrm>
            <a:prstGeom prst="rect">
              <a:avLst/>
            </a:prstGeom>
          </p:spPr>
          <p:txBody>
            <a:bodyPr lIns="0" tIns="0" rIns="0" bIns="0" rtlCol="0" anchor="t">
              <a:spAutoFit/>
            </a:bodyPr>
            <a:lstStyle/>
            <a:p>
              <a:pPr algn="l">
                <a:spcBef>
                  <a:spcPct val="0"/>
                </a:spcBef>
              </a:pPr>
              <a:r>
                <a:rPr lang="uk-UA" sz="1600" noProof="0" dirty="0">
                  <a:solidFill>
                    <a:srgbClr val="17161C"/>
                  </a:solidFill>
                  <a:latin typeface="Arial" panose="020B0604020202020204" pitchFamily="34" charset="0"/>
                  <a:ea typeface="Roboto"/>
                  <a:cs typeface="Arial" panose="020B0604020202020204" pitchFamily="34" charset="0"/>
                  <a:sym typeface="Roboto"/>
                </a:rPr>
                <a:t>Описують найбільш ймовірний варіант розвитку територіальної громади на відповідний період. Визначається та опрацьовується декілька варіантів сценаріїв розвитку: інерційний та альтернативні (оптимістичний і песимістичний).</a:t>
              </a:r>
            </a:p>
          </p:txBody>
        </p:sp>
        <p:sp>
          <p:nvSpPr>
            <p:cNvPr id="27" name="TextBox 27"/>
            <p:cNvSpPr txBox="1"/>
            <p:nvPr/>
          </p:nvSpPr>
          <p:spPr>
            <a:xfrm>
              <a:off x="-17557" y="4306489"/>
              <a:ext cx="8167676" cy="372167"/>
            </a:xfrm>
            <a:prstGeom prst="rect">
              <a:avLst/>
            </a:prstGeom>
          </p:spPr>
          <p:txBody>
            <a:bodyPr lIns="0" tIns="0" rIns="0" bIns="0" rtlCol="0" anchor="t">
              <a:spAutoFit/>
            </a:bodyPr>
            <a:lstStyle/>
            <a:p>
              <a:pPr algn="l">
                <a:lnSpc>
                  <a:spcPts val="2520"/>
                </a:lnSpc>
              </a:pPr>
              <a:r>
                <a:rPr lang="uk-UA" sz="2100" b="1" noProof="0" dirty="0">
                  <a:solidFill>
                    <a:srgbClr val="17161C"/>
                  </a:solidFill>
                  <a:latin typeface="Arial" panose="020B0604020202020204" pitchFamily="34" charset="0"/>
                  <a:ea typeface="Aileron Heavy"/>
                  <a:cs typeface="Arial" panose="020B0604020202020204" pitchFamily="34" charset="0"/>
                  <a:sym typeface="Aileron Heavy"/>
                </a:rPr>
                <a:t>4. Стратегічне бачення</a:t>
              </a:r>
            </a:p>
          </p:txBody>
        </p:sp>
        <p:sp>
          <p:nvSpPr>
            <p:cNvPr id="28" name="TextBox 28"/>
            <p:cNvSpPr txBox="1"/>
            <p:nvPr/>
          </p:nvSpPr>
          <p:spPr>
            <a:xfrm>
              <a:off x="-53943" y="4734110"/>
              <a:ext cx="8167676" cy="857473"/>
            </a:xfrm>
            <a:prstGeom prst="rect">
              <a:avLst/>
            </a:prstGeom>
          </p:spPr>
          <p:txBody>
            <a:bodyPr lIns="0" tIns="0" rIns="0" bIns="0" rtlCol="0" anchor="t">
              <a:spAutoFit/>
            </a:bodyPr>
            <a:lstStyle/>
            <a:p>
              <a:pPr>
                <a:spcBef>
                  <a:spcPct val="0"/>
                </a:spcBef>
              </a:pPr>
              <a:r>
                <a:rPr lang="uk-UA" sz="1600" dirty="0">
                  <a:solidFill>
                    <a:srgbClr val="17161C"/>
                  </a:solidFill>
                  <a:latin typeface="Arial" panose="020B0604020202020204" pitchFamily="34" charset="0"/>
                  <a:ea typeface="Roboto"/>
                  <a:cs typeface="Arial" panose="020B0604020202020204" pitchFamily="34" charset="0"/>
                  <a:sym typeface="Roboto"/>
                </a:rPr>
                <a:t>П</a:t>
              </a:r>
              <a:r>
                <a:rPr lang="uk-UA" sz="1600" noProof="0" dirty="0" err="1">
                  <a:solidFill>
                    <a:srgbClr val="17161C"/>
                  </a:solidFill>
                  <a:latin typeface="Arial" panose="020B0604020202020204" pitchFamily="34" charset="0"/>
                  <a:ea typeface="Roboto"/>
                  <a:cs typeface="Arial" panose="020B0604020202020204" pitchFamily="34" charset="0"/>
                  <a:sym typeface="Roboto"/>
                </a:rPr>
                <a:t>редставляє</a:t>
              </a:r>
              <a:r>
                <a:rPr lang="uk-UA" sz="1600" noProof="0" dirty="0">
                  <a:solidFill>
                    <a:srgbClr val="17161C"/>
                  </a:solidFill>
                  <a:latin typeface="Arial" panose="020B0604020202020204" pitchFamily="34" charset="0"/>
                  <a:ea typeface="Roboto"/>
                  <a:cs typeface="Arial" panose="020B0604020202020204" pitchFamily="34" charset="0"/>
                  <a:sym typeface="Roboto"/>
                </a:rPr>
                <a:t> стислий і узагальнений опис перспективи сталого розвитку територіальної громади в довгостроковому періоді з урахуванням її унікальних особливостей.</a:t>
              </a:r>
            </a:p>
          </p:txBody>
        </p:sp>
        <p:sp>
          <p:nvSpPr>
            <p:cNvPr id="29" name="TextBox 29"/>
            <p:cNvSpPr txBox="1"/>
            <p:nvPr/>
          </p:nvSpPr>
          <p:spPr>
            <a:xfrm>
              <a:off x="-33728" y="5744088"/>
              <a:ext cx="8167676" cy="372167"/>
            </a:xfrm>
            <a:prstGeom prst="rect">
              <a:avLst/>
            </a:prstGeom>
          </p:spPr>
          <p:txBody>
            <a:bodyPr lIns="0" tIns="0" rIns="0" bIns="0" rtlCol="0" anchor="t">
              <a:spAutoFit/>
            </a:bodyPr>
            <a:lstStyle/>
            <a:p>
              <a:pPr algn="l">
                <a:lnSpc>
                  <a:spcPts val="2520"/>
                </a:lnSpc>
              </a:pPr>
              <a:r>
                <a:rPr lang="uk-UA" sz="2100" b="1" noProof="0" dirty="0">
                  <a:solidFill>
                    <a:srgbClr val="17161C"/>
                  </a:solidFill>
                  <a:latin typeface="Arial" panose="020B0604020202020204" pitchFamily="34" charset="0"/>
                  <a:ea typeface="Aileron Heavy"/>
                  <a:cs typeface="Arial" panose="020B0604020202020204" pitchFamily="34" charset="0"/>
                  <a:sym typeface="Aileron Heavy"/>
                </a:rPr>
                <a:t>5. Цілі та завдання</a:t>
              </a:r>
            </a:p>
          </p:txBody>
        </p:sp>
        <p:sp>
          <p:nvSpPr>
            <p:cNvPr id="30" name="TextBox 30"/>
            <p:cNvSpPr txBox="1"/>
            <p:nvPr/>
          </p:nvSpPr>
          <p:spPr>
            <a:xfrm>
              <a:off x="-53943" y="6191921"/>
              <a:ext cx="8167676" cy="2572418"/>
            </a:xfrm>
            <a:prstGeom prst="rect">
              <a:avLst/>
            </a:prstGeom>
          </p:spPr>
          <p:txBody>
            <a:bodyPr lIns="0" tIns="0" rIns="0" bIns="0" rtlCol="0" anchor="t">
              <a:spAutoFit/>
            </a:bodyPr>
            <a:lstStyle/>
            <a:p>
              <a:pPr algn="l">
                <a:spcBef>
                  <a:spcPct val="0"/>
                </a:spcBef>
              </a:pPr>
              <a:r>
                <a:rPr lang="uk-UA" sz="1600" i="1" noProof="0" dirty="0">
                  <a:solidFill>
                    <a:srgbClr val="17161C"/>
                  </a:solidFill>
                  <a:latin typeface="Arial" panose="020B0604020202020204" pitchFamily="34" charset="0"/>
                  <a:ea typeface="Roboto"/>
                  <a:cs typeface="Arial" panose="020B0604020202020204" pitchFamily="34" charset="0"/>
                  <a:sym typeface="Roboto"/>
                </a:rPr>
                <a:t>Стратегічні цілі </a:t>
              </a:r>
              <a:r>
                <a:rPr lang="uk-UA" sz="1600" noProof="0" dirty="0">
                  <a:solidFill>
                    <a:srgbClr val="17161C"/>
                  </a:solidFill>
                  <a:latin typeface="Arial" panose="020B0604020202020204" pitchFamily="34" charset="0"/>
                  <a:ea typeface="Roboto"/>
                  <a:cs typeface="Arial" panose="020B0604020202020204" pitchFamily="34" charset="0"/>
                  <a:sym typeface="Roboto"/>
                </a:rPr>
                <a:t>– це стисле та конкретне формулювання бажаних результатів, які випливають із стратегічного бачення розвитку територіальної громади, та яких планується досягти в результаті реалізації стратегії за визначений період.</a:t>
              </a:r>
            </a:p>
            <a:p>
              <a:pPr algn="l">
                <a:spcBef>
                  <a:spcPct val="0"/>
                </a:spcBef>
              </a:pPr>
              <a:r>
                <a:rPr lang="uk-UA" sz="1600" i="1" noProof="0" dirty="0">
                  <a:solidFill>
                    <a:srgbClr val="17161C"/>
                  </a:solidFill>
                  <a:latin typeface="Arial" panose="020B0604020202020204" pitchFamily="34" charset="0"/>
                  <a:ea typeface="Roboto"/>
                  <a:cs typeface="Arial" panose="020B0604020202020204" pitchFamily="34" charset="0"/>
                  <a:sym typeface="Roboto"/>
                </a:rPr>
                <a:t>Оперативні цілі </a:t>
              </a:r>
              <a:r>
                <a:rPr lang="uk-UA" sz="1600" noProof="0" dirty="0">
                  <a:solidFill>
                    <a:srgbClr val="17161C"/>
                  </a:solidFill>
                  <a:latin typeface="Arial" panose="020B0604020202020204" pitchFamily="34" charset="0"/>
                  <a:ea typeface="Roboto"/>
                  <a:cs typeface="Arial" panose="020B0604020202020204" pitchFamily="34" charset="0"/>
                  <a:sym typeface="Roboto"/>
                </a:rPr>
                <a:t>– це сформульовані бажані конкретні позитивні результати, які необхідно досягти для реалізації певної стратегічної цілі.</a:t>
              </a:r>
            </a:p>
            <a:p>
              <a:pPr algn="l">
                <a:spcBef>
                  <a:spcPct val="0"/>
                </a:spcBef>
              </a:pPr>
              <a:r>
                <a:rPr lang="uk-UA" sz="1600" i="1" noProof="0" dirty="0">
                  <a:solidFill>
                    <a:srgbClr val="17161C"/>
                  </a:solidFill>
                  <a:latin typeface="Arial" panose="020B0604020202020204" pitchFamily="34" charset="0"/>
                  <a:ea typeface="Roboto"/>
                  <a:cs typeface="Arial" panose="020B0604020202020204" pitchFamily="34" charset="0"/>
                  <a:sym typeface="Roboto"/>
                </a:rPr>
                <a:t>Завдання</a:t>
              </a:r>
              <a:r>
                <a:rPr lang="uk-UA" sz="1600" noProof="0" dirty="0">
                  <a:solidFill>
                    <a:srgbClr val="17161C"/>
                  </a:solidFill>
                  <a:latin typeface="Arial" panose="020B0604020202020204" pitchFamily="34" charset="0"/>
                  <a:ea typeface="Roboto"/>
                  <a:cs typeface="Arial" panose="020B0604020202020204" pitchFamily="34" charset="0"/>
                  <a:sym typeface="Roboto"/>
                </a:rPr>
                <a:t> є складовими досягнення оперативних цілей. Завдання передбачає заздалегідь визначений результат, який потрібно отримати, обсяг роботи, який потрібно виконати, заходи, які потрібно здійснити для  досягнення кожної з оперативних цілей.</a:t>
              </a:r>
            </a:p>
          </p:txBody>
        </p:sp>
        <p:sp>
          <p:nvSpPr>
            <p:cNvPr id="31" name="TextBox 31"/>
            <p:cNvSpPr txBox="1"/>
            <p:nvPr/>
          </p:nvSpPr>
          <p:spPr>
            <a:xfrm>
              <a:off x="-17557" y="8949059"/>
              <a:ext cx="8167676" cy="372167"/>
            </a:xfrm>
            <a:prstGeom prst="rect">
              <a:avLst/>
            </a:prstGeom>
          </p:spPr>
          <p:txBody>
            <a:bodyPr lIns="0" tIns="0" rIns="0" bIns="0" rtlCol="0" anchor="t">
              <a:spAutoFit/>
            </a:bodyPr>
            <a:lstStyle/>
            <a:p>
              <a:pPr algn="l">
                <a:lnSpc>
                  <a:spcPts val="2520"/>
                </a:lnSpc>
              </a:pPr>
              <a:r>
                <a:rPr lang="uk-UA" sz="2100" b="1" noProof="0" dirty="0">
                  <a:solidFill>
                    <a:srgbClr val="17161C"/>
                  </a:solidFill>
                  <a:latin typeface="Arial" panose="020B0604020202020204" pitchFamily="34" charset="0"/>
                  <a:ea typeface="Aileron Heavy"/>
                  <a:cs typeface="Arial" panose="020B0604020202020204" pitchFamily="34" charset="0"/>
                  <a:sym typeface="Aileron Heavy"/>
                </a:rPr>
                <a:t>6. Моніторинг та оцінювання</a:t>
              </a:r>
              <a:endParaRPr lang="uk-UA" sz="2100" noProof="0" dirty="0">
                <a:solidFill>
                  <a:srgbClr val="17161C"/>
                </a:solidFill>
                <a:latin typeface="Aileron Heavy"/>
                <a:ea typeface="Aileron Heavy"/>
                <a:cs typeface="Aileron Heavy"/>
                <a:sym typeface="Aileron Heavy"/>
              </a:endParaRPr>
            </a:p>
          </p:txBody>
        </p:sp>
        <p:sp>
          <p:nvSpPr>
            <p:cNvPr id="32" name="TextBox 32"/>
            <p:cNvSpPr txBox="1"/>
            <p:nvPr/>
          </p:nvSpPr>
          <p:spPr>
            <a:xfrm>
              <a:off x="-33728" y="9394420"/>
              <a:ext cx="8167676" cy="1143297"/>
            </a:xfrm>
            <a:prstGeom prst="rect">
              <a:avLst/>
            </a:prstGeom>
          </p:spPr>
          <p:txBody>
            <a:bodyPr lIns="0" tIns="0" rIns="0" bIns="0" rtlCol="0" anchor="t">
              <a:spAutoFit/>
            </a:bodyPr>
            <a:lstStyle/>
            <a:p>
              <a:pPr algn="l">
                <a:spcBef>
                  <a:spcPct val="0"/>
                </a:spcBef>
              </a:pPr>
              <a:r>
                <a:rPr lang="uk-UA" sz="1600" noProof="0" dirty="0">
                  <a:solidFill>
                    <a:srgbClr val="17161C"/>
                  </a:solidFill>
                  <a:latin typeface="Arial" panose="020B0604020202020204" pitchFamily="34" charset="0"/>
                  <a:ea typeface="Roboto"/>
                  <a:cs typeface="Arial" panose="020B0604020202020204" pitchFamily="34" charset="0"/>
                  <a:sym typeface="Roboto"/>
                </a:rPr>
                <a:t>Для здійснення моніторингу, оцінювання реалізації Стратегії та управління ризиками визначається система показників, строки проведення моніторингу та оцінювання реалізації стратегії, а також відповідальний за їх проведення структурний підрозділ виконавчого органу міської, селищної, сільської ради.</a:t>
              </a:r>
            </a:p>
          </p:txBody>
        </p:sp>
      </p:grpSp>
      <p:pic>
        <p:nvPicPr>
          <p:cNvPr id="34" name="Рисунок 33">
            <a:extLst>
              <a:ext uri="{FF2B5EF4-FFF2-40B4-BE49-F238E27FC236}">
                <a16:creationId xmlns:a16="http://schemas.microsoft.com/office/drawing/2014/main" id="{76175A86-E48C-8EA1-5E07-A95173BEDD38}"/>
              </a:ext>
            </a:extLst>
          </p:cNvPr>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Effect>
                      <a14:brightnessContrast contrast="20000"/>
                    </a14:imgEffect>
                  </a14:imgLayer>
                </a14:imgProps>
              </a:ext>
            </a:extLst>
          </a:blip>
          <a:stretch>
            <a:fillRect/>
          </a:stretch>
        </p:blipFill>
        <p:spPr>
          <a:xfrm>
            <a:off x="8920427" y="410111"/>
            <a:ext cx="8610600" cy="9435568"/>
          </a:xfrm>
          <a:prstGeom prst="rect">
            <a:avLst/>
          </a:prstGeom>
        </p:spPr>
      </p:pic>
    </p:spTree>
    <p:extLst>
      <p:ext uri="{BB962C8B-B14F-4D97-AF65-F5344CB8AC3E}">
        <p14:creationId xmlns:p14="http://schemas.microsoft.com/office/powerpoint/2010/main" val="29403255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3" name="TextBox 3"/>
          <p:cNvSpPr txBox="1"/>
          <p:nvPr/>
        </p:nvSpPr>
        <p:spPr>
          <a:xfrm>
            <a:off x="5429869" y="1013415"/>
            <a:ext cx="12477131" cy="2492990"/>
          </a:xfrm>
          <a:prstGeom prst="rect">
            <a:avLst/>
          </a:prstGeom>
        </p:spPr>
        <p:txBody>
          <a:bodyPr wrap="square" lIns="0" tIns="0" rIns="0" bIns="0" rtlCol="0" anchor="t">
            <a:spAutoFit/>
          </a:bodyPr>
          <a:lstStyle/>
          <a:p>
            <a:pPr algn="l">
              <a:spcAft>
                <a:spcPts val="600"/>
              </a:spcAft>
            </a:pPr>
            <a:r>
              <a:rPr lang="uk-UA" sz="5400" noProof="0" dirty="0">
                <a:solidFill>
                  <a:srgbClr val="F7F4FA"/>
                </a:solidFill>
                <a:latin typeface="Arial" panose="020B0604020202020204" pitchFamily="34" charset="0"/>
                <a:ea typeface="Aileron Heavy"/>
                <a:cs typeface="Arial" panose="020B0604020202020204" pitchFamily="34" charset="0"/>
                <a:sym typeface="Aileron Heavy"/>
              </a:rPr>
              <a:t>Як підсилити процес розроблення проєкту Стратегії, використовуючи методику ПРООН?</a:t>
            </a:r>
          </a:p>
        </p:txBody>
      </p:sp>
      <p:sp>
        <p:nvSpPr>
          <p:cNvPr id="5" name="AutoShape 5"/>
          <p:cNvSpPr/>
          <p:nvPr/>
        </p:nvSpPr>
        <p:spPr>
          <a:xfrm>
            <a:off x="0" y="0"/>
            <a:ext cx="4729170" cy="10287000"/>
          </a:xfrm>
          <a:prstGeom prst="rect">
            <a:avLst/>
          </a:prstGeom>
          <a:solidFill>
            <a:srgbClr val="F7F4FA"/>
          </a:solidFill>
        </p:spPr>
        <p:txBody>
          <a:bodyPr/>
          <a:lstStyle/>
          <a:p>
            <a:endParaRPr lang="uk-UA" noProof="0" dirty="0"/>
          </a:p>
        </p:txBody>
      </p:sp>
      <p:sp>
        <p:nvSpPr>
          <p:cNvPr id="6" name="Freeform 6"/>
          <p:cNvSpPr/>
          <p:nvPr/>
        </p:nvSpPr>
        <p:spPr>
          <a:xfrm rot="-10800000">
            <a:off x="991650" y="1378770"/>
            <a:ext cx="3095939" cy="2879223"/>
          </a:xfrm>
          <a:custGeom>
            <a:avLst/>
            <a:gdLst/>
            <a:ahLst/>
            <a:cxnLst/>
            <a:rect l="l" t="t" r="r" b="b"/>
            <a:pathLst>
              <a:path w="3095939" h="2879223">
                <a:moveTo>
                  <a:pt x="0" y="0"/>
                </a:moveTo>
                <a:lnTo>
                  <a:pt x="3095939" y="0"/>
                </a:lnTo>
                <a:lnTo>
                  <a:pt x="3095939" y="2879223"/>
                </a:lnTo>
                <a:lnTo>
                  <a:pt x="0" y="287922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uk-UA" noProof="0" dirty="0"/>
          </a:p>
        </p:txBody>
      </p:sp>
      <p:grpSp>
        <p:nvGrpSpPr>
          <p:cNvPr id="7" name="Group 7"/>
          <p:cNvGrpSpPr>
            <a:grpSpLocks noChangeAspect="1"/>
          </p:cNvGrpSpPr>
          <p:nvPr/>
        </p:nvGrpSpPr>
        <p:grpSpPr>
          <a:xfrm rot="-10800000">
            <a:off x="641581" y="1028700"/>
            <a:ext cx="700140" cy="700140"/>
            <a:chOff x="1371600" y="6705600"/>
            <a:chExt cx="10972800" cy="10972800"/>
          </a:xfrm>
        </p:grpSpPr>
        <p:sp>
          <p:nvSpPr>
            <p:cNvPr id="8" name="Freeform 8"/>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17161C"/>
            </a:solidFill>
          </p:spPr>
          <p:txBody>
            <a:bodyPr/>
            <a:lstStyle/>
            <a:p>
              <a:endParaRPr lang="uk-UA" noProof="0" dirty="0"/>
            </a:p>
          </p:txBody>
        </p:sp>
      </p:grpSp>
      <p:sp>
        <p:nvSpPr>
          <p:cNvPr id="9" name="Freeform 9"/>
          <p:cNvSpPr/>
          <p:nvPr/>
        </p:nvSpPr>
        <p:spPr>
          <a:xfrm rot="-10800000">
            <a:off x="991650" y="4774804"/>
            <a:ext cx="3095939" cy="2879223"/>
          </a:xfrm>
          <a:custGeom>
            <a:avLst/>
            <a:gdLst/>
            <a:ahLst/>
            <a:cxnLst/>
            <a:rect l="l" t="t" r="r" b="b"/>
            <a:pathLst>
              <a:path w="3095939" h="2879223">
                <a:moveTo>
                  <a:pt x="0" y="0"/>
                </a:moveTo>
                <a:lnTo>
                  <a:pt x="3095939" y="0"/>
                </a:lnTo>
                <a:lnTo>
                  <a:pt x="3095939" y="2879223"/>
                </a:lnTo>
                <a:lnTo>
                  <a:pt x="0" y="287922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uk-UA" noProof="0" dirty="0"/>
          </a:p>
        </p:txBody>
      </p:sp>
      <p:sp>
        <p:nvSpPr>
          <p:cNvPr id="10" name="Freeform 10"/>
          <p:cNvSpPr/>
          <p:nvPr/>
        </p:nvSpPr>
        <p:spPr>
          <a:xfrm flipH="1">
            <a:off x="2790961" y="6825913"/>
            <a:ext cx="1938209" cy="3461087"/>
          </a:xfrm>
          <a:custGeom>
            <a:avLst/>
            <a:gdLst/>
            <a:ahLst/>
            <a:cxnLst/>
            <a:rect l="l" t="t" r="r" b="b"/>
            <a:pathLst>
              <a:path w="1938209" h="3461087">
                <a:moveTo>
                  <a:pt x="1938209" y="0"/>
                </a:moveTo>
                <a:lnTo>
                  <a:pt x="0" y="0"/>
                </a:lnTo>
                <a:lnTo>
                  <a:pt x="0" y="3461087"/>
                </a:lnTo>
                <a:lnTo>
                  <a:pt x="1938209" y="3461087"/>
                </a:lnTo>
                <a:lnTo>
                  <a:pt x="1938209"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uk-UA" noProof="0" dirty="0"/>
          </a:p>
        </p:txBody>
      </p:sp>
      <p:sp>
        <p:nvSpPr>
          <p:cNvPr id="11" name="Freeform 11"/>
          <p:cNvSpPr/>
          <p:nvPr/>
        </p:nvSpPr>
        <p:spPr>
          <a:xfrm>
            <a:off x="17167794" y="8994222"/>
            <a:ext cx="257109" cy="376665"/>
          </a:xfrm>
          <a:custGeom>
            <a:avLst/>
            <a:gdLst/>
            <a:ahLst/>
            <a:cxnLst/>
            <a:rect l="l" t="t" r="r" b="b"/>
            <a:pathLst>
              <a:path w="257109" h="376665">
                <a:moveTo>
                  <a:pt x="0" y="0"/>
                </a:moveTo>
                <a:lnTo>
                  <a:pt x="257109" y="0"/>
                </a:lnTo>
                <a:lnTo>
                  <a:pt x="257109" y="376665"/>
                </a:lnTo>
                <a:lnTo>
                  <a:pt x="0" y="376665"/>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uk-UA" noProof="0" dirty="0"/>
          </a:p>
        </p:txBody>
      </p:sp>
      <p:sp>
        <p:nvSpPr>
          <p:cNvPr id="2" name="TextBox 11">
            <a:extLst>
              <a:ext uri="{FF2B5EF4-FFF2-40B4-BE49-F238E27FC236}">
                <a16:creationId xmlns:a16="http://schemas.microsoft.com/office/drawing/2014/main" id="{6FD96E89-4C08-4FCE-CE08-DAB550AF5B52}"/>
              </a:ext>
            </a:extLst>
          </p:cNvPr>
          <p:cNvSpPr txBox="1"/>
          <p:nvPr/>
        </p:nvSpPr>
        <p:spPr>
          <a:xfrm>
            <a:off x="5429868" y="7810500"/>
            <a:ext cx="10191131" cy="1846659"/>
          </a:xfrm>
          <a:prstGeom prst="rect">
            <a:avLst/>
          </a:prstGeom>
        </p:spPr>
        <p:txBody>
          <a:bodyPr wrap="square" lIns="0" tIns="0" rIns="0" bIns="0" rtlCol="0" anchor="t">
            <a:spAutoFit/>
          </a:bodyPr>
          <a:lstStyle/>
          <a:p>
            <a:pPr>
              <a:spcBef>
                <a:spcPct val="0"/>
              </a:spcBef>
            </a:pPr>
            <a:r>
              <a:rPr lang="uk-UA" sz="2000" noProof="0" dirty="0">
                <a:solidFill>
                  <a:srgbClr val="F7F4FA"/>
                </a:solidFill>
                <a:latin typeface="Roboto"/>
                <a:ea typeface="Roboto"/>
                <a:cs typeface="Roboto"/>
                <a:sym typeface="Roboto"/>
              </a:rPr>
              <a:t>З використанням положень Керівництва для міст та громад з підготовки стратегічних документів на основі підходу «Дієшляхи економічного зростання» (P4EG), розробленого на основі підходів та інструментів наведених у GUIDANCE NOTE «THE PATHWAYS FOR ECONOMIC GROWTH (P4EG)», підготовленого як компонент в рамках ініціативи «Мери за економічне зростання» (M4EG) у країнах Східного партнерства </a:t>
            </a:r>
          </a:p>
        </p:txBody>
      </p:sp>
    </p:spTree>
    <p:extLst>
      <p:ext uri="{BB962C8B-B14F-4D97-AF65-F5344CB8AC3E}">
        <p14:creationId xmlns:p14="http://schemas.microsoft.com/office/powerpoint/2010/main" val="9272490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7F4FA"/>
        </a:solidFill>
        <a:effectLst/>
      </p:bgPr>
    </p:bg>
    <p:spTree>
      <p:nvGrpSpPr>
        <p:cNvPr id="1" name=""/>
        <p:cNvGrpSpPr/>
        <p:nvPr/>
      </p:nvGrpSpPr>
      <p:grpSpPr>
        <a:xfrm>
          <a:off x="0" y="0"/>
          <a:ext cx="0" cy="0"/>
          <a:chOff x="0" y="0"/>
          <a:chExt cx="0" cy="0"/>
        </a:xfrm>
      </p:grpSpPr>
      <p:grpSp>
        <p:nvGrpSpPr>
          <p:cNvPr id="2" name="Group 2"/>
          <p:cNvGrpSpPr>
            <a:grpSpLocks noChangeAspect="1"/>
          </p:cNvGrpSpPr>
          <p:nvPr/>
        </p:nvGrpSpPr>
        <p:grpSpPr>
          <a:xfrm>
            <a:off x="13138896" y="1028700"/>
            <a:ext cx="3003447" cy="3003447"/>
            <a:chOff x="0" y="0"/>
            <a:chExt cx="14400530" cy="14400530"/>
          </a:xfrm>
        </p:grpSpPr>
        <p:sp>
          <p:nvSpPr>
            <p:cNvPr id="3" name="Freeform 3"/>
            <p:cNvSpPr/>
            <p:nvPr/>
          </p:nvSpPr>
          <p:spPr>
            <a:xfrm>
              <a:off x="0" y="0"/>
              <a:ext cx="14400530" cy="14399261"/>
            </a:xfrm>
            <a:custGeom>
              <a:avLst/>
              <a:gdLst/>
              <a:ahLst/>
              <a:cxnLst/>
              <a:rect l="l" t="t" r="r" b="b"/>
              <a:pathLst>
                <a:path w="14400530" h="14399261">
                  <a:moveTo>
                    <a:pt x="7199630" y="0"/>
                  </a:moveTo>
                  <a:cubicBezTo>
                    <a:pt x="3223260" y="0"/>
                    <a:pt x="0" y="3223260"/>
                    <a:pt x="0" y="7199630"/>
                  </a:cubicBezTo>
                  <a:cubicBezTo>
                    <a:pt x="0" y="11176001"/>
                    <a:pt x="3223260" y="14399261"/>
                    <a:pt x="7199630" y="14399261"/>
                  </a:cubicBezTo>
                  <a:lnTo>
                    <a:pt x="14399261" y="14399261"/>
                  </a:lnTo>
                  <a:lnTo>
                    <a:pt x="14399261" y="7199630"/>
                  </a:lnTo>
                  <a:cubicBezTo>
                    <a:pt x="14400530" y="3223260"/>
                    <a:pt x="11176000" y="0"/>
                    <a:pt x="7199630" y="0"/>
                  </a:cubicBezTo>
                  <a:close/>
                </a:path>
              </a:pathLst>
            </a:custGeom>
            <a:solidFill>
              <a:srgbClr val="2255FF"/>
            </a:solidFill>
          </p:spPr>
          <p:txBody>
            <a:bodyPr/>
            <a:lstStyle/>
            <a:p>
              <a:endParaRPr lang="uk-UA" noProof="0" dirty="0"/>
            </a:p>
          </p:txBody>
        </p:sp>
      </p:grpSp>
      <p:sp>
        <p:nvSpPr>
          <p:cNvPr id="4" name="Freeform 4"/>
          <p:cNvSpPr/>
          <p:nvPr/>
        </p:nvSpPr>
        <p:spPr>
          <a:xfrm rot="5400000">
            <a:off x="14271719" y="2212052"/>
            <a:ext cx="3095939" cy="2879223"/>
          </a:xfrm>
          <a:custGeom>
            <a:avLst/>
            <a:gdLst/>
            <a:ahLst/>
            <a:cxnLst/>
            <a:rect l="l" t="t" r="r" b="b"/>
            <a:pathLst>
              <a:path w="3095939" h="2879223">
                <a:moveTo>
                  <a:pt x="0" y="0"/>
                </a:moveTo>
                <a:lnTo>
                  <a:pt x="3095939" y="0"/>
                </a:lnTo>
                <a:lnTo>
                  <a:pt x="3095939" y="2879223"/>
                </a:lnTo>
                <a:lnTo>
                  <a:pt x="0" y="287922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uk-UA" noProof="0" dirty="0"/>
          </a:p>
        </p:txBody>
      </p:sp>
      <p:sp>
        <p:nvSpPr>
          <p:cNvPr id="5" name="Freeform 5"/>
          <p:cNvSpPr/>
          <p:nvPr/>
        </p:nvSpPr>
        <p:spPr>
          <a:xfrm rot="5400000">
            <a:off x="14271719" y="5846184"/>
            <a:ext cx="3095939" cy="2879223"/>
          </a:xfrm>
          <a:custGeom>
            <a:avLst/>
            <a:gdLst/>
            <a:ahLst/>
            <a:cxnLst/>
            <a:rect l="l" t="t" r="r" b="b"/>
            <a:pathLst>
              <a:path w="3095939" h="2879223">
                <a:moveTo>
                  <a:pt x="0" y="0"/>
                </a:moveTo>
                <a:lnTo>
                  <a:pt x="3095939" y="0"/>
                </a:lnTo>
                <a:lnTo>
                  <a:pt x="3095939" y="2879223"/>
                </a:lnTo>
                <a:lnTo>
                  <a:pt x="0" y="287922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uk-UA" noProof="0" dirty="0"/>
          </a:p>
        </p:txBody>
      </p:sp>
      <p:grpSp>
        <p:nvGrpSpPr>
          <p:cNvPr id="6" name="Group 6"/>
          <p:cNvGrpSpPr>
            <a:grpSpLocks noChangeAspect="1"/>
          </p:cNvGrpSpPr>
          <p:nvPr/>
        </p:nvGrpSpPr>
        <p:grpSpPr>
          <a:xfrm rot="5400000">
            <a:off x="14004738" y="8558160"/>
            <a:ext cx="700140" cy="700140"/>
            <a:chOff x="1371600" y="6705600"/>
            <a:chExt cx="10972800" cy="10972800"/>
          </a:xfrm>
        </p:grpSpPr>
        <p:sp>
          <p:nvSpPr>
            <p:cNvPr id="7" name="Freeform 7"/>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17161C"/>
            </a:solidFill>
          </p:spPr>
          <p:txBody>
            <a:bodyPr/>
            <a:lstStyle/>
            <a:p>
              <a:endParaRPr lang="uk-UA" noProof="0" dirty="0"/>
            </a:p>
          </p:txBody>
        </p:sp>
      </p:grpSp>
      <p:grpSp>
        <p:nvGrpSpPr>
          <p:cNvPr id="8" name="Group 8"/>
          <p:cNvGrpSpPr/>
          <p:nvPr/>
        </p:nvGrpSpPr>
        <p:grpSpPr>
          <a:xfrm>
            <a:off x="1028700" y="1638300"/>
            <a:ext cx="11343774" cy="6725921"/>
            <a:chOff x="0" y="0"/>
            <a:chExt cx="14368747" cy="8967892"/>
          </a:xfrm>
        </p:grpSpPr>
        <p:sp>
          <p:nvSpPr>
            <p:cNvPr id="9" name="TextBox 9"/>
            <p:cNvSpPr txBox="1"/>
            <p:nvPr/>
          </p:nvSpPr>
          <p:spPr>
            <a:xfrm>
              <a:off x="0" y="0"/>
              <a:ext cx="14194832" cy="2133917"/>
            </a:xfrm>
            <a:prstGeom prst="rect">
              <a:avLst/>
            </a:prstGeom>
          </p:spPr>
          <p:txBody>
            <a:bodyPr lIns="0" tIns="0" rIns="0" bIns="0" rtlCol="0" anchor="t">
              <a:spAutoFit/>
            </a:bodyPr>
            <a:lstStyle/>
            <a:p>
              <a:pPr algn="l"/>
              <a:r>
                <a:rPr lang="uk-UA" sz="5200" b="1" noProof="0" dirty="0">
                  <a:solidFill>
                    <a:srgbClr val="17161C"/>
                  </a:solidFill>
                  <a:latin typeface="Arial" panose="020B0604020202020204" pitchFamily="34" charset="0"/>
                  <a:ea typeface="Aileron Heavy"/>
                  <a:cs typeface="Arial" panose="020B0604020202020204" pitchFamily="34" charset="0"/>
                  <a:sym typeface="Aileron Heavy"/>
                </a:rPr>
                <a:t>«Дієшляхи економічного зростання» (P4EG)</a:t>
              </a:r>
              <a:endParaRPr lang="uk-UA" sz="5200" noProof="0" dirty="0">
                <a:solidFill>
                  <a:srgbClr val="17161C"/>
                </a:solidFill>
                <a:latin typeface="Arial" panose="020B0604020202020204" pitchFamily="34" charset="0"/>
                <a:ea typeface="Aileron Heavy"/>
                <a:cs typeface="Arial" panose="020B0604020202020204" pitchFamily="34" charset="0"/>
                <a:sym typeface="Aileron Heavy"/>
              </a:endParaRPr>
            </a:p>
          </p:txBody>
        </p:sp>
        <p:sp>
          <p:nvSpPr>
            <p:cNvPr id="10" name="TextBox 10"/>
            <p:cNvSpPr txBox="1"/>
            <p:nvPr/>
          </p:nvSpPr>
          <p:spPr>
            <a:xfrm>
              <a:off x="173915" y="2935474"/>
              <a:ext cx="14194832" cy="6032418"/>
            </a:xfrm>
            <a:prstGeom prst="rect">
              <a:avLst/>
            </a:prstGeom>
          </p:spPr>
          <p:txBody>
            <a:bodyPr lIns="0" tIns="0" rIns="0" bIns="0" rtlCol="0" anchor="t">
              <a:spAutoFit/>
            </a:bodyPr>
            <a:lstStyle/>
            <a:p>
              <a:pPr marL="722313" algn="l">
                <a:spcBef>
                  <a:spcPct val="0"/>
                </a:spcBef>
                <a:spcAft>
                  <a:spcPts val="1200"/>
                </a:spcAft>
              </a:pPr>
              <a:r>
                <a:rPr lang="uk-UA" sz="2400" noProof="0" dirty="0">
                  <a:solidFill>
                    <a:srgbClr val="17161C"/>
                  </a:solidFill>
                  <a:latin typeface="Arial" panose="020B0604020202020204" pitchFamily="34" charset="0"/>
                  <a:ea typeface="Roboto"/>
                  <a:cs typeface="Arial" panose="020B0604020202020204" pitchFamily="34" charset="0"/>
                  <a:sym typeface="Roboto"/>
                </a:rPr>
                <a:t>…це стратегічна рамка, що спрямовує громади до сталого, інклюзивного, інноваційного та стійкого економічного розвитку. </a:t>
              </a:r>
            </a:p>
            <a:p>
              <a:pPr marL="722313" algn="l">
                <a:spcBef>
                  <a:spcPct val="0"/>
                </a:spcBef>
                <a:spcAft>
                  <a:spcPts val="1200"/>
                </a:spcAft>
              </a:pPr>
              <a:endParaRPr lang="uk-UA" sz="2400" noProof="0" dirty="0">
                <a:solidFill>
                  <a:srgbClr val="17161C"/>
                </a:solidFill>
                <a:latin typeface="Arial" panose="020B0604020202020204" pitchFamily="34" charset="0"/>
                <a:ea typeface="Roboto"/>
                <a:cs typeface="Arial" panose="020B0604020202020204" pitchFamily="34" charset="0"/>
                <a:sym typeface="Roboto"/>
              </a:endParaRPr>
            </a:p>
            <a:p>
              <a:pPr marL="342900" indent="-342900" algn="l">
                <a:spcBef>
                  <a:spcPct val="0"/>
                </a:spcBef>
                <a:spcAft>
                  <a:spcPts val="1200"/>
                </a:spcAft>
                <a:buClr>
                  <a:schemeClr val="tx1">
                    <a:lumMod val="75000"/>
                  </a:schemeClr>
                </a:buClr>
                <a:buFont typeface="Wingdings" panose="05000000000000000000" pitchFamily="2" charset="2"/>
                <a:buChar char="Ø"/>
              </a:pPr>
              <a:r>
                <a:rPr lang="uk-UA" sz="2400" noProof="0" dirty="0">
                  <a:solidFill>
                    <a:srgbClr val="17161C"/>
                  </a:solidFill>
                  <a:latin typeface="Arial" panose="020B0604020202020204" pitchFamily="34" charset="0"/>
                  <a:ea typeface="Roboto"/>
                  <a:cs typeface="Arial" panose="020B0604020202020204" pitchFamily="34" charset="0"/>
                  <a:sym typeface="Roboto"/>
                </a:rPr>
                <a:t>P4EG </a:t>
              </a:r>
              <a:r>
                <a:rPr lang="uk-UA" sz="2400" b="1" noProof="0" dirty="0">
                  <a:solidFill>
                    <a:srgbClr val="17161C"/>
                  </a:solidFill>
                  <a:latin typeface="Arial" panose="020B0604020202020204" pitchFamily="34" charset="0"/>
                  <a:ea typeface="Roboto"/>
                  <a:cs typeface="Arial" panose="020B0604020202020204" pitchFamily="34" charset="0"/>
                  <a:sym typeface="Roboto"/>
                </a:rPr>
                <a:t>ґрунтується на тому, що місцевий економічний розвиток має бути цілісним </a:t>
              </a:r>
              <a:r>
                <a:rPr lang="uk-UA" sz="2400" noProof="0" dirty="0">
                  <a:solidFill>
                    <a:srgbClr val="17161C"/>
                  </a:solidFill>
                  <a:latin typeface="Arial" panose="020B0604020202020204" pitchFamily="34" charset="0"/>
                  <a:ea typeface="Roboto"/>
                  <a:cs typeface="Arial" panose="020B0604020202020204" pitchFamily="34" charset="0"/>
                  <a:sym typeface="Roboto"/>
                </a:rPr>
                <a:t>та враховувати в рівній мірі соціальні, екологічні та економічні фактори.</a:t>
              </a:r>
            </a:p>
            <a:p>
              <a:pPr marL="342900" indent="-342900">
                <a:spcBef>
                  <a:spcPct val="0"/>
                </a:spcBef>
                <a:spcAft>
                  <a:spcPts val="1200"/>
                </a:spcAft>
                <a:buClr>
                  <a:schemeClr val="tx1">
                    <a:lumMod val="75000"/>
                  </a:schemeClr>
                </a:buClr>
                <a:buFont typeface="Wingdings" panose="05000000000000000000" pitchFamily="2" charset="2"/>
                <a:buChar char="Ø"/>
              </a:pPr>
              <a:r>
                <a:rPr lang="uk-UA" sz="2400" noProof="0" dirty="0">
                  <a:solidFill>
                    <a:srgbClr val="17161C"/>
                  </a:solidFill>
                  <a:latin typeface="Arial" panose="020B0604020202020204" pitchFamily="34" charset="0"/>
                  <a:ea typeface="Roboto"/>
                  <a:cs typeface="Arial" panose="020B0604020202020204" pitchFamily="34" charset="0"/>
                  <a:sym typeface="Roboto"/>
                </a:rPr>
                <a:t>Підходи P4EG </a:t>
              </a:r>
              <a:r>
                <a:rPr lang="uk-UA" sz="2400" b="1" noProof="0" dirty="0">
                  <a:solidFill>
                    <a:srgbClr val="17161C"/>
                  </a:solidFill>
                  <a:latin typeface="Arial" panose="020B0604020202020204" pitchFamily="34" charset="0"/>
                  <a:ea typeface="Roboto"/>
                  <a:cs typeface="Arial" panose="020B0604020202020204" pitchFamily="34" charset="0"/>
                  <a:sym typeface="Roboto"/>
                </a:rPr>
                <a:t>мають на меті </a:t>
              </a:r>
              <a:r>
                <a:rPr lang="uk-UA" sz="2400" noProof="0" dirty="0">
                  <a:solidFill>
                    <a:srgbClr val="17161C"/>
                  </a:solidFill>
                  <a:latin typeface="Arial" panose="020B0604020202020204" pitchFamily="34" charset="0"/>
                  <a:ea typeface="Roboto"/>
                  <a:cs typeface="Arial" panose="020B0604020202020204" pitchFamily="34" charset="0"/>
                  <a:sym typeface="Roboto"/>
                </a:rPr>
                <a:t>допомогти ОМС </a:t>
              </a:r>
              <a:r>
                <a:rPr lang="uk-UA" sz="2400" b="1" noProof="0" dirty="0">
                  <a:solidFill>
                    <a:srgbClr val="17161C"/>
                  </a:solidFill>
                  <a:latin typeface="Arial" panose="020B0604020202020204" pitchFamily="34" charset="0"/>
                  <a:ea typeface="Roboto"/>
                  <a:cs typeface="Arial" panose="020B0604020202020204" pitchFamily="34" charset="0"/>
                  <a:sym typeface="Roboto"/>
                </a:rPr>
                <a:t>узгоджувати цілі розвитку </a:t>
              </a:r>
              <a:r>
                <a:rPr lang="uk-UA" sz="2400" noProof="0" dirty="0">
                  <a:solidFill>
                    <a:srgbClr val="17161C"/>
                  </a:solidFill>
                  <a:latin typeface="Arial" panose="020B0604020202020204" pitchFamily="34" charset="0"/>
                  <a:ea typeface="Roboto"/>
                  <a:cs typeface="Arial" panose="020B0604020202020204" pitchFamily="34" charset="0"/>
                  <a:sym typeface="Roboto"/>
                </a:rPr>
                <a:t>територіальної </a:t>
              </a:r>
              <a:r>
                <a:rPr lang="uk-UA" sz="2400" b="1" noProof="0" dirty="0">
                  <a:solidFill>
                    <a:srgbClr val="17161C"/>
                  </a:solidFill>
                  <a:latin typeface="Arial" panose="020B0604020202020204" pitchFamily="34" charset="0"/>
                  <a:ea typeface="Roboto"/>
                  <a:cs typeface="Arial" panose="020B0604020202020204" pitchFamily="34" charset="0"/>
                  <a:sym typeface="Roboto"/>
                </a:rPr>
                <a:t>громади з цілями, визначеними у </a:t>
              </a:r>
              <a:r>
                <a:rPr lang="uk-UA" sz="2400" noProof="0" dirty="0" err="1">
                  <a:solidFill>
                    <a:srgbClr val="17161C"/>
                  </a:solidFill>
                  <a:latin typeface="Arial" panose="020B0604020202020204" pitchFamily="34" charset="0"/>
                  <a:ea typeface="Roboto"/>
                  <a:cs typeface="Arial" panose="020B0604020202020204" pitchFamily="34" charset="0"/>
                  <a:sym typeface="Roboto"/>
                </a:rPr>
                <a:t>глобально</a:t>
              </a:r>
              <a:r>
                <a:rPr lang="uk-UA" sz="2400" noProof="0" dirty="0">
                  <a:solidFill>
                    <a:srgbClr val="17161C"/>
                  </a:solidFill>
                  <a:latin typeface="Arial" panose="020B0604020202020204" pitchFamily="34" charset="0"/>
                  <a:ea typeface="Roboto"/>
                  <a:cs typeface="Arial" panose="020B0604020202020204" pitchFamily="34" charset="0"/>
                  <a:sym typeface="Roboto"/>
                </a:rPr>
                <a:t> узгоджених </a:t>
              </a:r>
              <a:r>
                <a:rPr lang="uk-UA" sz="2400" b="1" noProof="0" dirty="0">
                  <a:solidFill>
                    <a:srgbClr val="17161C"/>
                  </a:solidFill>
                  <a:latin typeface="Arial" panose="020B0604020202020204" pitchFamily="34" charset="0"/>
                  <a:ea typeface="Roboto"/>
                  <a:cs typeface="Arial" panose="020B0604020202020204" pitchFamily="34" charset="0"/>
                  <a:sym typeface="Roboto"/>
                </a:rPr>
                <a:t>міжурядових документах</a:t>
              </a:r>
              <a:r>
                <a:rPr lang="uk-UA" sz="2400" noProof="0" dirty="0">
                  <a:solidFill>
                    <a:srgbClr val="17161C"/>
                  </a:solidFill>
                  <a:latin typeface="Arial" panose="020B0604020202020204" pitchFamily="34" charset="0"/>
                  <a:ea typeface="Roboto"/>
                  <a:cs typeface="Arial" panose="020B0604020202020204" pitchFamily="34" charset="0"/>
                  <a:sym typeface="Roboto"/>
                </a:rPr>
                <a:t>, зокрема Порядку денному у сфері сталого розвитку до 2030 року, Паризькій угоді, Новому порядку денному для міст та Європейському зеленому курсі.</a:t>
              </a: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17161C"/>
        </a:solidFill>
        <a:effectLst/>
      </p:bgPr>
    </p:bg>
    <p:spTree>
      <p:nvGrpSpPr>
        <p:cNvPr id="1" name=""/>
        <p:cNvGrpSpPr/>
        <p:nvPr/>
      </p:nvGrpSpPr>
      <p:grpSpPr>
        <a:xfrm>
          <a:off x="0" y="0"/>
          <a:ext cx="0" cy="0"/>
          <a:chOff x="0" y="0"/>
          <a:chExt cx="0" cy="0"/>
        </a:xfrm>
      </p:grpSpPr>
      <p:sp>
        <p:nvSpPr>
          <p:cNvPr id="4" name="TextBox 4"/>
          <p:cNvSpPr txBox="1"/>
          <p:nvPr/>
        </p:nvSpPr>
        <p:spPr>
          <a:xfrm>
            <a:off x="2057400" y="1181100"/>
            <a:ext cx="11887200" cy="7299049"/>
          </a:xfrm>
          <a:prstGeom prst="rect">
            <a:avLst/>
          </a:prstGeom>
        </p:spPr>
        <p:txBody>
          <a:bodyPr wrap="square" lIns="0" tIns="0" rIns="0" bIns="0" rtlCol="0" anchor="t">
            <a:spAutoFit/>
          </a:bodyPr>
          <a:lstStyle/>
          <a:p>
            <a:pPr algn="l">
              <a:spcBef>
                <a:spcPts val="1200"/>
              </a:spcBef>
              <a:spcAft>
                <a:spcPts val="1200"/>
              </a:spcAft>
            </a:pPr>
            <a:r>
              <a:rPr lang="uk-UA" sz="3200" b="1" noProof="0" dirty="0">
                <a:solidFill>
                  <a:srgbClr val="F7F4FA"/>
                </a:solidFill>
                <a:latin typeface="Arial" panose="020B0604020202020204" pitchFamily="34" charset="0"/>
                <a:ea typeface="Aileron Heavy"/>
                <a:cs typeface="Arial" panose="020B0604020202020204" pitchFamily="34" charset="0"/>
                <a:sym typeface="Aileron Heavy"/>
              </a:rPr>
              <a:t>Розроблення Стратегії </a:t>
            </a:r>
            <a:r>
              <a:rPr lang="uk-UA" sz="3200" noProof="0" dirty="0">
                <a:solidFill>
                  <a:srgbClr val="F7F4FA"/>
                </a:solidFill>
                <a:latin typeface="Arial" panose="020B0604020202020204" pitchFamily="34" charset="0"/>
                <a:ea typeface="Aileron Heavy"/>
                <a:cs typeface="Arial" panose="020B0604020202020204" pitchFamily="34" charset="0"/>
                <a:sym typeface="Aileron Heavy"/>
              </a:rPr>
              <a:t>розвитку Тернопільської міської територіальної громади відбуватиметься на засадах визначених </a:t>
            </a:r>
          </a:p>
          <a:p>
            <a:pPr lvl="2">
              <a:spcBef>
                <a:spcPts val="1200"/>
              </a:spcBef>
              <a:spcAft>
                <a:spcPts val="1200"/>
              </a:spcAft>
            </a:pPr>
            <a:r>
              <a:rPr lang="uk-UA" sz="3200" b="1" noProof="0" dirty="0">
                <a:solidFill>
                  <a:srgbClr val="F7F4FA"/>
                </a:solidFill>
                <a:latin typeface="Arial" panose="020B0604020202020204" pitchFamily="34" charset="0"/>
                <a:ea typeface="Aileron Heavy"/>
                <a:cs typeface="Arial" panose="020B0604020202020204" pitchFamily="34" charset="0"/>
                <a:sym typeface="Aileron Heavy"/>
              </a:rPr>
              <a:t>Методичними рекомендаціями</a:t>
            </a:r>
            <a:r>
              <a:rPr lang="uk-UA" sz="3200" noProof="0" dirty="0">
                <a:solidFill>
                  <a:srgbClr val="F7F4FA"/>
                </a:solidFill>
                <a:latin typeface="Arial" panose="020B0604020202020204" pitchFamily="34" charset="0"/>
                <a:ea typeface="Aileron Heavy"/>
                <a:cs typeface="Arial" panose="020B0604020202020204" pitchFamily="34" charset="0"/>
                <a:sym typeface="Aileron Heavy"/>
              </a:rPr>
              <a:t> щодо порядку розроблення, затвердження, реалізації, проведення моніторингу та оцінювання реалізації стратегій розвитку територіальних громад </a:t>
            </a:r>
            <a:r>
              <a:rPr lang="uk-UA" sz="3200" i="1" noProof="0" dirty="0">
                <a:solidFill>
                  <a:srgbClr val="F7F4FA"/>
                </a:solidFill>
                <a:latin typeface="Arial" panose="020B0604020202020204" pitchFamily="34" charset="0"/>
                <a:ea typeface="Aileron Heavy"/>
                <a:cs typeface="Arial" panose="020B0604020202020204" pitchFamily="34" charset="0"/>
                <a:sym typeface="Aileron Heavy"/>
              </a:rPr>
              <a:t>(затверджених наказом Міністерства розвитку громад та територій України 21 грудня 2022 року № 265)</a:t>
            </a:r>
            <a:r>
              <a:rPr lang="uk-UA" sz="3200" noProof="0" dirty="0">
                <a:solidFill>
                  <a:srgbClr val="F7F4FA"/>
                </a:solidFill>
                <a:latin typeface="Arial" panose="020B0604020202020204" pitchFamily="34" charset="0"/>
                <a:ea typeface="Aileron Heavy"/>
                <a:cs typeface="Arial" panose="020B0604020202020204" pitchFamily="34" charset="0"/>
                <a:sym typeface="Aileron Heavy"/>
              </a:rPr>
              <a:t> </a:t>
            </a:r>
          </a:p>
          <a:p>
            <a:pPr>
              <a:spcBef>
                <a:spcPts val="1200"/>
              </a:spcBef>
              <a:spcAft>
                <a:spcPts val="1200"/>
              </a:spcAft>
            </a:pPr>
            <a:r>
              <a:rPr lang="uk-UA" sz="3200" noProof="0" dirty="0">
                <a:solidFill>
                  <a:srgbClr val="F7F4FA"/>
                </a:solidFill>
                <a:latin typeface="Arial" panose="020B0604020202020204" pitchFamily="34" charset="0"/>
                <a:ea typeface="Aileron Heavy"/>
                <a:cs typeface="Arial" panose="020B0604020202020204" pitchFamily="34" charset="0"/>
                <a:sym typeface="Aileron Heavy"/>
              </a:rPr>
              <a:t>з використанням окремих положень, визначених в </a:t>
            </a:r>
          </a:p>
          <a:p>
            <a:pPr lvl="2">
              <a:spcBef>
                <a:spcPts val="1200"/>
              </a:spcBef>
              <a:spcAft>
                <a:spcPts val="1200"/>
              </a:spcAft>
            </a:pPr>
            <a:r>
              <a:rPr lang="uk-UA" sz="3200" noProof="0" dirty="0">
                <a:solidFill>
                  <a:srgbClr val="F7F4FA"/>
                </a:solidFill>
                <a:latin typeface="Arial" panose="020B0604020202020204" pitchFamily="34" charset="0"/>
                <a:ea typeface="Aileron Heavy"/>
                <a:cs typeface="Arial" panose="020B0604020202020204" pitchFamily="34" charset="0"/>
                <a:sym typeface="Aileron Heavy"/>
              </a:rPr>
              <a:t>Керівництві для міст та громад з підготовки стратегічних документів на основі підходу «</a:t>
            </a:r>
            <a:r>
              <a:rPr lang="uk-UA" sz="3200" b="1" noProof="0" dirty="0">
                <a:solidFill>
                  <a:srgbClr val="F7F4FA"/>
                </a:solidFill>
                <a:latin typeface="Arial" panose="020B0604020202020204" pitchFamily="34" charset="0"/>
                <a:ea typeface="Aileron Heavy"/>
                <a:cs typeface="Arial" panose="020B0604020202020204" pitchFamily="34" charset="0"/>
                <a:sym typeface="Aileron Heavy"/>
              </a:rPr>
              <a:t>Дієшляхи економічного зростання</a:t>
            </a:r>
            <a:r>
              <a:rPr lang="uk-UA" sz="3200" noProof="0" dirty="0">
                <a:solidFill>
                  <a:srgbClr val="F7F4FA"/>
                </a:solidFill>
                <a:latin typeface="Arial" panose="020B0604020202020204" pitchFamily="34" charset="0"/>
                <a:ea typeface="Aileron Heavy"/>
                <a:cs typeface="Arial" panose="020B0604020202020204" pitchFamily="34" charset="0"/>
                <a:sym typeface="Aileron Heavy"/>
              </a:rPr>
              <a:t>» (P4EG) </a:t>
            </a:r>
          </a:p>
        </p:txBody>
      </p:sp>
      <p:sp>
        <p:nvSpPr>
          <p:cNvPr id="6" name="Freeform 6"/>
          <p:cNvSpPr/>
          <p:nvPr/>
        </p:nvSpPr>
        <p:spPr>
          <a:xfrm rot="-10800000" flipV="1">
            <a:off x="16395449" y="6907444"/>
            <a:ext cx="1892551" cy="3379556"/>
          </a:xfrm>
          <a:custGeom>
            <a:avLst/>
            <a:gdLst/>
            <a:ahLst/>
            <a:cxnLst/>
            <a:rect l="l" t="t" r="r" b="b"/>
            <a:pathLst>
              <a:path w="1892551" h="3379556">
                <a:moveTo>
                  <a:pt x="0" y="3379556"/>
                </a:moveTo>
                <a:lnTo>
                  <a:pt x="1892551" y="3379556"/>
                </a:lnTo>
                <a:lnTo>
                  <a:pt x="1892551" y="0"/>
                </a:lnTo>
                <a:lnTo>
                  <a:pt x="0" y="0"/>
                </a:lnTo>
                <a:lnTo>
                  <a:pt x="0" y="3379556"/>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uk-UA" noProof="0" dirty="0"/>
          </a:p>
        </p:txBody>
      </p:sp>
      <p:sp>
        <p:nvSpPr>
          <p:cNvPr id="7" name="Freeform 7"/>
          <p:cNvSpPr/>
          <p:nvPr/>
        </p:nvSpPr>
        <p:spPr>
          <a:xfrm rot="-10800000">
            <a:off x="14219728" y="4851624"/>
            <a:ext cx="3095939" cy="2879223"/>
          </a:xfrm>
          <a:custGeom>
            <a:avLst/>
            <a:gdLst/>
            <a:ahLst/>
            <a:cxnLst/>
            <a:rect l="l" t="t" r="r" b="b"/>
            <a:pathLst>
              <a:path w="3095939" h="2879223">
                <a:moveTo>
                  <a:pt x="0" y="0"/>
                </a:moveTo>
                <a:lnTo>
                  <a:pt x="3095939" y="0"/>
                </a:lnTo>
                <a:lnTo>
                  <a:pt x="3095939" y="2879224"/>
                </a:lnTo>
                <a:lnTo>
                  <a:pt x="0" y="2879224"/>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uk-UA" noProof="0" dirty="0"/>
          </a:p>
        </p:txBody>
      </p:sp>
      <p:sp>
        <p:nvSpPr>
          <p:cNvPr id="8" name="Freeform 8"/>
          <p:cNvSpPr/>
          <p:nvPr/>
        </p:nvSpPr>
        <p:spPr>
          <a:xfrm rot="-10800000">
            <a:off x="14219728" y="1322403"/>
            <a:ext cx="3095939" cy="2879223"/>
          </a:xfrm>
          <a:custGeom>
            <a:avLst/>
            <a:gdLst/>
            <a:ahLst/>
            <a:cxnLst/>
            <a:rect l="l" t="t" r="r" b="b"/>
            <a:pathLst>
              <a:path w="3095939" h="2879223">
                <a:moveTo>
                  <a:pt x="0" y="0"/>
                </a:moveTo>
                <a:lnTo>
                  <a:pt x="3095939" y="0"/>
                </a:lnTo>
                <a:lnTo>
                  <a:pt x="3095939" y="2879223"/>
                </a:lnTo>
                <a:lnTo>
                  <a:pt x="0" y="287922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uk-UA" noProof="0" dirty="0"/>
          </a:p>
        </p:txBody>
      </p:sp>
      <p:grpSp>
        <p:nvGrpSpPr>
          <p:cNvPr id="9" name="Group 9"/>
          <p:cNvGrpSpPr>
            <a:grpSpLocks noChangeAspect="1"/>
          </p:cNvGrpSpPr>
          <p:nvPr/>
        </p:nvGrpSpPr>
        <p:grpSpPr>
          <a:xfrm rot="-10800000">
            <a:off x="14618691" y="1028700"/>
            <a:ext cx="700140" cy="700140"/>
            <a:chOff x="1371600" y="6705600"/>
            <a:chExt cx="10972800" cy="10972800"/>
          </a:xfrm>
        </p:grpSpPr>
        <p:sp>
          <p:nvSpPr>
            <p:cNvPr id="10" name="Freeform 10"/>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255FF"/>
            </a:solidFill>
          </p:spPr>
          <p:txBody>
            <a:bodyPr/>
            <a:lstStyle/>
            <a:p>
              <a:endParaRPr lang="uk-UA" noProof="0" dirty="0"/>
            </a:p>
          </p:txBody>
        </p:sp>
      </p:grpSp>
      <p:sp>
        <p:nvSpPr>
          <p:cNvPr id="11" name="Freeform 11"/>
          <p:cNvSpPr/>
          <p:nvPr/>
        </p:nvSpPr>
        <p:spPr>
          <a:xfrm rot="-10800000">
            <a:off x="14219728" y="8380846"/>
            <a:ext cx="3095939" cy="2879223"/>
          </a:xfrm>
          <a:custGeom>
            <a:avLst/>
            <a:gdLst/>
            <a:ahLst/>
            <a:cxnLst/>
            <a:rect l="l" t="t" r="r" b="b"/>
            <a:pathLst>
              <a:path w="3095939" h="2879223">
                <a:moveTo>
                  <a:pt x="0" y="0"/>
                </a:moveTo>
                <a:lnTo>
                  <a:pt x="3095939" y="0"/>
                </a:lnTo>
                <a:lnTo>
                  <a:pt x="3095939" y="2879223"/>
                </a:lnTo>
                <a:lnTo>
                  <a:pt x="0" y="287922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uk-UA" noProof="0" dirty="0"/>
          </a:p>
        </p:txBody>
      </p:sp>
      <p:sp>
        <p:nvSpPr>
          <p:cNvPr id="12" name="Freeform 15">
            <a:extLst>
              <a:ext uri="{FF2B5EF4-FFF2-40B4-BE49-F238E27FC236}">
                <a16:creationId xmlns:a16="http://schemas.microsoft.com/office/drawing/2014/main" id="{60189DEB-E8D4-929E-AFBC-ED6DCB73E508}"/>
              </a:ext>
            </a:extLst>
          </p:cNvPr>
          <p:cNvSpPr/>
          <p:nvPr/>
        </p:nvSpPr>
        <p:spPr>
          <a:xfrm>
            <a:off x="664899" y="1277402"/>
            <a:ext cx="823256" cy="937455"/>
          </a:xfrm>
          <a:custGeom>
            <a:avLst/>
            <a:gdLst/>
            <a:ahLst/>
            <a:cxnLst/>
            <a:rect l="l" t="t" r="r" b="b"/>
            <a:pathLst>
              <a:path w="1256789" h="1431126">
                <a:moveTo>
                  <a:pt x="0" y="0"/>
                </a:moveTo>
                <a:lnTo>
                  <a:pt x="1256789" y="0"/>
                </a:lnTo>
                <a:lnTo>
                  <a:pt x="1256789" y="1431127"/>
                </a:lnTo>
                <a:lnTo>
                  <a:pt x="0" y="1431127"/>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uk-UA" noProof="0" dirty="0"/>
          </a:p>
        </p:txBody>
      </p:sp>
    </p:spTree>
    <p:extLst>
      <p:ext uri="{BB962C8B-B14F-4D97-AF65-F5344CB8AC3E}">
        <p14:creationId xmlns:p14="http://schemas.microsoft.com/office/powerpoint/2010/main" val="3793956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7F4FA"/>
        </a:solidFill>
        <a:effectLst/>
      </p:bgPr>
    </p:bg>
    <p:spTree>
      <p:nvGrpSpPr>
        <p:cNvPr id="1" name=""/>
        <p:cNvGrpSpPr/>
        <p:nvPr/>
      </p:nvGrpSpPr>
      <p:grpSpPr>
        <a:xfrm>
          <a:off x="0" y="0"/>
          <a:ext cx="0" cy="0"/>
          <a:chOff x="0" y="0"/>
          <a:chExt cx="0" cy="0"/>
        </a:xfrm>
      </p:grpSpPr>
      <p:grpSp>
        <p:nvGrpSpPr>
          <p:cNvPr id="2" name="Group 2"/>
          <p:cNvGrpSpPr/>
          <p:nvPr/>
        </p:nvGrpSpPr>
        <p:grpSpPr>
          <a:xfrm>
            <a:off x="1912188" y="3851140"/>
            <a:ext cx="14823092" cy="1774690"/>
            <a:chOff x="0" y="0"/>
            <a:chExt cx="7656105" cy="1609203"/>
          </a:xfrm>
        </p:grpSpPr>
        <p:sp>
          <p:nvSpPr>
            <p:cNvPr id="3" name="TextBox 3"/>
            <p:cNvSpPr txBox="1"/>
            <p:nvPr/>
          </p:nvSpPr>
          <p:spPr>
            <a:xfrm>
              <a:off x="0" y="0"/>
              <a:ext cx="7656105" cy="406368"/>
            </a:xfrm>
            <a:prstGeom prst="rect">
              <a:avLst/>
            </a:prstGeom>
          </p:spPr>
          <p:txBody>
            <a:bodyPr lIns="0" tIns="0" rIns="0" bIns="0" rtlCol="0" anchor="t">
              <a:spAutoFit/>
            </a:bodyPr>
            <a:lstStyle/>
            <a:p>
              <a:pPr algn="l"/>
              <a:r>
                <a:rPr lang="uk-UA" sz="3200" noProof="0" dirty="0">
                  <a:solidFill>
                    <a:srgbClr val="17161C"/>
                  </a:solidFill>
                  <a:latin typeface="Arial" panose="020B0604020202020204" pitchFamily="34" charset="0"/>
                  <a:ea typeface="Aileron Heavy"/>
                  <a:cs typeface="Arial" panose="020B0604020202020204" pitchFamily="34" charset="0"/>
                  <a:sym typeface="Aileron Heavy"/>
                </a:rPr>
                <a:t>Включення зацікавлених сторін до процесу розроблення проєкту Стратегії</a:t>
              </a:r>
            </a:p>
          </p:txBody>
        </p:sp>
        <p:sp>
          <p:nvSpPr>
            <p:cNvPr id="4" name="TextBox 4"/>
            <p:cNvSpPr txBox="1"/>
            <p:nvPr/>
          </p:nvSpPr>
          <p:spPr>
            <a:xfrm>
              <a:off x="0" y="600956"/>
              <a:ext cx="7656105" cy="1008247"/>
            </a:xfrm>
            <a:prstGeom prst="rect">
              <a:avLst/>
            </a:prstGeom>
          </p:spPr>
          <p:txBody>
            <a:bodyPr lIns="0" tIns="0" rIns="0" bIns="0" rtlCol="0" anchor="t">
              <a:spAutoFit/>
            </a:bodyPr>
            <a:lstStyle/>
            <a:p>
              <a:pPr algn="l">
                <a:spcBef>
                  <a:spcPct val="0"/>
                </a:spcBef>
              </a:pPr>
              <a:r>
                <a:rPr lang="uk-UA" sz="2000" noProof="0" dirty="0">
                  <a:solidFill>
                    <a:srgbClr val="17161C"/>
                  </a:solidFill>
                  <a:latin typeface="Arial" panose="020B0604020202020204" pitchFamily="34" charset="0"/>
                  <a:ea typeface="Roboto"/>
                  <a:cs typeface="Arial" panose="020B0604020202020204" pitchFamily="34" charset="0"/>
                  <a:sym typeface="Roboto"/>
                </a:rPr>
                <a:t>Проведення глибинних інтерв'ю із представниками зацікавлених сторін, проведення фокус-груп для визначення проблем/викликів, які стоять перед громадою, та точок втручання для їх вирішення</a:t>
              </a:r>
            </a:p>
          </p:txBody>
        </p:sp>
      </p:grpSp>
      <p:grpSp>
        <p:nvGrpSpPr>
          <p:cNvPr id="5" name="Group 5"/>
          <p:cNvGrpSpPr>
            <a:grpSpLocks noChangeAspect="1"/>
          </p:cNvGrpSpPr>
          <p:nvPr/>
        </p:nvGrpSpPr>
        <p:grpSpPr>
          <a:xfrm>
            <a:off x="1235768" y="3981797"/>
            <a:ext cx="346643" cy="346643"/>
            <a:chOff x="1371600" y="6705600"/>
            <a:chExt cx="10972800" cy="10972800"/>
          </a:xfrm>
        </p:grpSpPr>
        <p:sp>
          <p:nvSpPr>
            <p:cNvPr id="6" name="Freeform 6"/>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255FF"/>
            </a:solidFill>
          </p:spPr>
          <p:txBody>
            <a:bodyPr/>
            <a:lstStyle/>
            <a:p>
              <a:endParaRPr lang="uk-UA" noProof="0" dirty="0"/>
            </a:p>
          </p:txBody>
        </p:sp>
      </p:grpSp>
      <p:sp>
        <p:nvSpPr>
          <p:cNvPr id="7" name="Freeform 7"/>
          <p:cNvSpPr/>
          <p:nvPr/>
        </p:nvSpPr>
        <p:spPr>
          <a:xfrm>
            <a:off x="16916400" y="9029700"/>
            <a:ext cx="257109" cy="376665"/>
          </a:xfrm>
          <a:custGeom>
            <a:avLst/>
            <a:gdLst/>
            <a:ahLst/>
            <a:cxnLst/>
            <a:rect l="l" t="t" r="r" b="b"/>
            <a:pathLst>
              <a:path w="257109" h="376665">
                <a:moveTo>
                  <a:pt x="0" y="0"/>
                </a:moveTo>
                <a:lnTo>
                  <a:pt x="257109" y="0"/>
                </a:lnTo>
                <a:lnTo>
                  <a:pt x="257109" y="376665"/>
                </a:lnTo>
                <a:lnTo>
                  <a:pt x="0" y="37666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uk-UA" noProof="0" dirty="0"/>
          </a:p>
        </p:txBody>
      </p:sp>
      <p:grpSp>
        <p:nvGrpSpPr>
          <p:cNvPr id="33" name="Group 2">
            <a:extLst>
              <a:ext uri="{FF2B5EF4-FFF2-40B4-BE49-F238E27FC236}">
                <a16:creationId xmlns:a16="http://schemas.microsoft.com/office/drawing/2014/main" id="{347094AC-DE64-29B8-67F7-E83DB9055D38}"/>
              </a:ext>
            </a:extLst>
          </p:cNvPr>
          <p:cNvGrpSpPr/>
          <p:nvPr/>
        </p:nvGrpSpPr>
        <p:grpSpPr>
          <a:xfrm>
            <a:off x="1912188" y="5436180"/>
            <a:ext cx="14623212" cy="1365725"/>
            <a:chOff x="0" y="0"/>
            <a:chExt cx="7656105" cy="1830934"/>
          </a:xfrm>
        </p:grpSpPr>
        <p:sp>
          <p:nvSpPr>
            <p:cNvPr id="34" name="TextBox 3">
              <a:extLst>
                <a:ext uri="{FF2B5EF4-FFF2-40B4-BE49-F238E27FC236}">
                  <a16:creationId xmlns:a16="http://schemas.microsoft.com/office/drawing/2014/main" id="{FD3D5060-AFD3-64AD-44CC-C755DC14CD21}"/>
                </a:ext>
              </a:extLst>
            </p:cNvPr>
            <p:cNvSpPr txBox="1"/>
            <p:nvPr/>
          </p:nvSpPr>
          <p:spPr>
            <a:xfrm>
              <a:off x="0" y="0"/>
              <a:ext cx="7656105" cy="771238"/>
            </a:xfrm>
            <a:prstGeom prst="rect">
              <a:avLst/>
            </a:prstGeom>
          </p:spPr>
          <p:txBody>
            <a:bodyPr lIns="0" tIns="0" rIns="0" bIns="0" rtlCol="0" anchor="t">
              <a:spAutoFit/>
            </a:bodyPr>
            <a:lstStyle/>
            <a:p>
              <a:pPr>
                <a:lnSpc>
                  <a:spcPts val="4799"/>
                </a:lnSpc>
              </a:pPr>
              <a:r>
                <a:rPr lang="uk-UA" sz="3200" noProof="0" dirty="0">
                  <a:solidFill>
                    <a:srgbClr val="17161C"/>
                  </a:solidFill>
                  <a:latin typeface="Arial" panose="020B0604020202020204" pitchFamily="34" charset="0"/>
                  <a:ea typeface="Aileron Heavy"/>
                  <a:cs typeface="Arial" panose="020B0604020202020204" pitchFamily="34" charset="0"/>
                  <a:sym typeface="Aileron Heavy"/>
                </a:rPr>
                <a:t>Підвищення спроможності ОМС через навчальну складову</a:t>
              </a:r>
            </a:p>
          </p:txBody>
        </p:sp>
        <p:sp>
          <p:nvSpPr>
            <p:cNvPr id="35" name="TextBox 4">
              <a:extLst>
                <a:ext uri="{FF2B5EF4-FFF2-40B4-BE49-F238E27FC236}">
                  <a16:creationId xmlns:a16="http://schemas.microsoft.com/office/drawing/2014/main" id="{E98C08BB-54AE-33EA-C922-6E4B00051C87}"/>
                </a:ext>
              </a:extLst>
            </p:cNvPr>
            <p:cNvSpPr txBox="1"/>
            <p:nvPr/>
          </p:nvSpPr>
          <p:spPr>
            <a:xfrm>
              <a:off x="0" y="1005704"/>
              <a:ext cx="7656105" cy="825230"/>
            </a:xfrm>
            <a:prstGeom prst="rect">
              <a:avLst/>
            </a:prstGeom>
          </p:spPr>
          <p:txBody>
            <a:bodyPr lIns="0" tIns="0" rIns="0" bIns="0" rtlCol="0" anchor="t">
              <a:spAutoFit/>
            </a:bodyPr>
            <a:lstStyle/>
            <a:p>
              <a:pPr>
                <a:spcBef>
                  <a:spcPct val="0"/>
                </a:spcBef>
              </a:pPr>
              <a:r>
                <a:rPr lang="uk-UA" sz="2000" noProof="0" dirty="0">
                  <a:solidFill>
                    <a:srgbClr val="17161C"/>
                  </a:solidFill>
                  <a:latin typeface="Arial" panose="020B0604020202020204" pitchFamily="34" charset="0"/>
                  <a:ea typeface="Roboto"/>
                  <a:cs typeface="Arial" panose="020B0604020202020204" pitchFamily="34" charset="0"/>
                  <a:sym typeface="Roboto"/>
                </a:rPr>
                <a:t>Проведення тренінгів, воркшопів, консультацій для представників ОМС та членів Робочої групи для формування дієвої інклюзивної</a:t>
              </a:r>
              <a:r>
                <a:rPr lang="uk-UA" sz="2000" dirty="0">
                  <a:solidFill>
                    <a:srgbClr val="17161C"/>
                  </a:solidFill>
                  <a:latin typeface="Arial" panose="020B0604020202020204" pitchFamily="34" charset="0"/>
                  <a:ea typeface="Roboto"/>
                  <a:cs typeface="Arial" panose="020B0604020202020204" pitchFamily="34" charset="0"/>
                  <a:sym typeface="Roboto"/>
                </a:rPr>
                <a:t> Стратегії </a:t>
              </a:r>
              <a:r>
                <a:rPr lang="uk-UA" sz="2000" noProof="0" dirty="0">
                  <a:solidFill>
                    <a:srgbClr val="17161C"/>
                  </a:solidFill>
                  <a:latin typeface="Arial" panose="020B0604020202020204" pitchFamily="34" charset="0"/>
                  <a:ea typeface="Roboto"/>
                  <a:cs typeface="Arial" panose="020B0604020202020204" pitchFamily="34" charset="0"/>
                  <a:sym typeface="Roboto"/>
                </a:rPr>
                <a:t>та визначення подальших кроків її реалізації</a:t>
              </a:r>
            </a:p>
          </p:txBody>
        </p:sp>
      </p:grpSp>
      <p:grpSp>
        <p:nvGrpSpPr>
          <p:cNvPr id="36" name="Group 5">
            <a:extLst>
              <a:ext uri="{FF2B5EF4-FFF2-40B4-BE49-F238E27FC236}">
                <a16:creationId xmlns:a16="http://schemas.microsoft.com/office/drawing/2014/main" id="{09FE73BE-15EE-915C-CCA7-51667C04428A}"/>
              </a:ext>
            </a:extLst>
          </p:cNvPr>
          <p:cNvGrpSpPr>
            <a:grpSpLocks noChangeAspect="1"/>
          </p:cNvGrpSpPr>
          <p:nvPr/>
        </p:nvGrpSpPr>
        <p:grpSpPr>
          <a:xfrm>
            <a:off x="1235768" y="5566837"/>
            <a:ext cx="364451" cy="346643"/>
            <a:chOff x="1371600" y="6705600"/>
            <a:chExt cx="10972800" cy="10972800"/>
          </a:xfrm>
        </p:grpSpPr>
        <p:sp>
          <p:nvSpPr>
            <p:cNvPr id="37" name="Freeform 6">
              <a:extLst>
                <a:ext uri="{FF2B5EF4-FFF2-40B4-BE49-F238E27FC236}">
                  <a16:creationId xmlns:a16="http://schemas.microsoft.com/office/drawing/2014/main" id="{6238AD64-6807-5218-11C7-ADB2AB5D4121}"/>
                </a:ext>
              </a:extLst>
            </p:cNvPr>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255FF"/>
            </a:solidFill>
          </p:spPr>
          <p:txBody>
            <a:bodyPr/>
            <a:lstStyle/>
            <a:p>
              <a:endParaRPr lang="uk-UA" noProof="0" dirty="0"/>
            </a:p>
          </p:txBody>
        </p:sp>
      </p:grpSp>
      <p:grpSp>
        <p:nvGrpSpPr>
          <p:cNvPr id="38" name="Group 2">
            <a:extLst>
              <a:ext uri="{FF2B5EF4-FFF2-40B4-BE49-F238E27FC236}">
                <a16:creationId xmlns:a16="http://schemas.microsoft.com/office/drawing/2014/main" id="{EF95B38A-1AE6-FB14-730D-E045E7A10E0A}"/>
              </a:ext>
            </a:extLst>
          </p:cNvPr>
          <p:cNvGrpSpPr/>
          <p:nvPr/>
        </p:nvGrpSpPr>
        <p:grpSpPr>
          <a:xfrm>
            <a:off x="1912187" y="7068237"/>
            <a:ext cx="14653407" cy="1047063"/>
            <a:chOff x="-15809" y="14594"/>
            <a:chExt cx="7671914" cy="1403725"/>
          </a:xfrm>
        </p:grpSpPr>
        <p:sp>
          <p:nvSpPr>
            <p:cNvPr id="39" name="TextBox 3">
              <a:extLst>
                <a:ext uri="{FF2B5EF4-FFF2-40B4-BE49-F238E27FC236}">
                  <a16:creationId xmlns:a16="http://schemas.microsoft.com/office/drawing/2014/main" id="{9FB0F04B-F177-BD88-0D76-43C5F7B75AD2}"/>
                </a:ext>
              </a:extLst>
            </p:cNvPr>
            <p:cNvSpPr txBox="1"/>
            <p:nvPr/>
          </p:nvSpPr>
          <p:spPr>
            <a:xfrm>
              <a:off x="-15809" y="14594"/>
              <a:ext cx="7656105" cy="759814"/>
            </a:xfrm>
            <a:prstGeom prst="rect">
              <a:avLst/>
            </a:prstGeom>
          </p:spPr>
          <p:txBody>
            <a:bodyPr lIns="0" tIns="0" rIns="0" bIns="0" rtlCol="0" anchor="t">
              <a:spAutoFit/>
            </a:bodyPr>
            <a:lstStyle/>
            <a:p>
              <a:pPr algn="l">
                <a:lnSpc>
                  <a:spcPts val="4799"/>
                </a:lnSpc>
              </a:pPr>
              <a:r>
                <a:rPr lang="uk-UA" sz="3200" noProof="0" dirty="0">
                  <a:solidFill>
                    <a:srgbClr val="17161C"/>
                  </a:solidFill>
                  <a:latin typeface="Arial" panose="020B0604020202020204" pitchFamily="34" charset="0"/>
                  <a:ea typeface="Aileron Heavy"/>
                  <a:cs typeface="Arial" panose="020B0604020202020204" pitchFamily="34" charset="0"/>
                  <a:sym typeface="Aileron Heavy"/>
                </a:rPr>
                <a:t>Посилення акцентів на сталому економічному розвитку громади</a:t>
              </a:r>
            </a:p>
          </p:txBody>
        </p:sp>
        <p:sp>
          <p:nvSpPr>
            <p:cNvPr id="40" name="TextBox 4">
              <a:extLst>
                <a:ext uri="{FF2B5EF4-FFF2-40B4-BE49-F238E27FC236}">
                  <a16:creationId xmlns:a16="http://schemas.microsoft.com/office/drawing/2014/main" id="{1D5FA63F-DA76-A0A0-B75A-732062E40A90}"/>
                </a:ext>
              </a:extLst>
            </p:cNvPr>
            <p:cNvSpPr txBox="1"/>
            <p:nvPr/>
          </p:nvSpPr>
          <p:spPr>
            <a:xfrm>
              <a:off x="0" y="1005704"/>
              <a:ext cx="7656105" cy="412615"/>
            </a:xfrm>
            <a:prstGeom prst="rect">
              <a:avLst/>
            </a:prstGeom>
          </p:spPr>
          <p:txBody>
            <a:bodyPr lIns="0" tIns="0" rIns="0" bIns="0" rtlCol="0" anchor="t">
              <a:spAutoFit/>
            </a:bodyPr>
            <a:lstStyle/>
            <a:p>
              <a:pPr algn="l">
                <a:spcBef>
                  <a:spcPct val="0"/>
                </a:spcBef>
              </a:pPr>
              <a:r>
                <a:rPr lang="uk-UA" sz="2000" noProof="0" dirty="0">
                  <a:solidFill>
                    <a:srgbClr val="17161C"/>
                  </a:solidFill>
                  <a:latin typeface="Arial" panose="020B0604020202020204" pitchFamily="34" charset="0"/>
                  <a:ea typeface="Roboto"/>
                  <a:cs typeface="Arial" panose="020B0604020202020204" pitchFamily="34" charset="0"/>
                  <a:sym typeface="Roboto"/>
                </a:rPr>
                <a:t>Передбачає максимальне включення питань «зеленого переходу» до Стратегії розвитку громади </a:t>
              </a:r>
            </a:p>
          </p:txBody>
        </p:sp>
      </p:grpSp>
      <p:grpSp>
        <p:nvGrpSpPr>
          <p:cNvPr id="41" name="Group 5">
            <a:extLst>
              <a:ext uri="{FF2B5EF4-FFF2-40B4-BE49-F238E27FC236}">
                <a16:creationId xmlns:a16="http://schemas.microsoft.com/office/drawing/2014/main" id="{C8507C01-7D49-5134-AB8E-A4937AA65F74}"/>
              </a:ext>
            </a:extLst>
          </p:cNvPr>
          <p:cNvGrpSpPr>
            <a:grpSpLocks noChangeAspect="1"/>
          </p:cNvGrpSpPr>
          <p:nvPr/>
        </p:nvGrpSpPr>
        <p:grpSpPr>
          <a:xfrm>
            <a:off x="1235490" y="7191445"/>
            <a:ext cx="364451" cy="346643"/>
            <a:chOff x="1371600" y="6705600"/>
            <a:chExt cx="10972800" cy="10972800"/>
          </a:xfrm>
        </p:grpSpPr>
        <p:sp>
          <p:nvSpPr>
            <p:cNvPr id="42" name="Freeform 6">
              <a:extLst>
                <a:ext uri="{FF2B5EF4-FFF2-40B4-BE49-F238E27FC236}">
                  <a16:creationId xmlns:a16="http://schemas.microsoft.com/office/drawing/2014/main" id="{6360BC63-8B54-E4C6-69A6-C03077296380}"/>
                </a:ext>
              </a:extLst>
            </p:cNvPr>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255FF"/>
            </a:solidFill>
          </p:spPr>
          <p:txBody>
            <a:bodyPr/>
            <a:lstStyle/>
            <a:p>
              <a:endParaRPr lang="uk-UA" noProof="0" dirty="0"/>
            </a:p>
          </p:txBody>
        </p:sp>
      </p:grpSp>
      <p:sp>
        <p:nvSpPr>
          <p:cNvPr id="8" name="TextBox 9">
            <a:extLst>
              <a:ext uri="{FF2B5EF4-FFF2-40B4-BE49-F238E27FC236}">
                <a16:creationId xmlns:a16="http://schemas.microsoft.com/office/drawing/2014/main" id="{76FF0E2B-5DCC-2A2E-7B93-EAB027AE8FF2}"/>
              </a:ext>
            </a:extLst>
          </p:cNvPr>
          <p:cNvSpPr txBox="1"/>
          <p:nvPr/>
        </p:nvSpPr>
        <p:spPr>
          <a:xfrm>
            <a:off x="1143000" y="1082611"/>
            <a:ext cx="14097000" cy="2215991"/>
          </a:xfrm>
          <a:prstGeom prst="rect">
            <a:avLst/>
          </a:prstGeom>
        </p:spPr>
        <p:txBody>
          <a:bodyPr wrap="square" lIns="0" tIns="0" rIns="0" bIns="0" rtlCol="0" anchor="t">
            <a:spAutoFit/>
          </a:bodyPr>
          <a:lstStyle/>
          <a:p>
            <a:pPr algn="l"/>
            <a:r>
              <a:rPr lang="uk-UA" sz="4800" b="1" noProof="0" dirty="0">
                <a:solidFill>
                  <a:srgbClr val="17161C"/>
                </a:solidFill>
                <a:latin typeface="Arial" panose="020B0604020202020204" pitchFamily="34" charset="0"/>
                <a:ea typeface="Aileron Heavy"/>
                <a:cs typeface="Arial" panose="020B0604020202020204" pitchFamily="34" charset="0"/>
                <a:sym typeface="Aileron Heavy"/>
              </a:rPr>
              <a:t>Положення, визначені в P4EG, які будуть використані під час розроблення проєкту Стратегії</a:t>
            </a:r>
            <a:endParaRPr lang="uk-UA" sz="4800" noProof="0" dirty="0">
              <a:solidFill>
                <a:srgbClr val="17161C"/>
              </a:solidFill>
              <a:latin typeface="Arial" panose="020B0604020202020204" pitchFamily="34" charset="0"/>
              <a:ea typeface="Aileron Heavy"/>
              <a:cs typeface="Arial" panose="020B0604020202020204" pitchFamily="34" charset="0"/>
              <a:sym typeface="Aileron Heavy"/>
            </a:endParaRPr>
          </a:p>
        </p:txBody>
      </p:sp>
    </p:spTree>
    <p:extLst>
      <p:ext uri="{BB962C8B-B14F-4D97-AF65-F5344CB8AC3E}">
        <p14:creationId xmlns:p14="http://schemas.microsoft.com/office/powerpoint/2010/main" val="22849220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3" name="TextBox 3"/>
          <p:cNvSpPr txBox="1"/>
          <p:nvPr/>
        </p:nvSpPr>
        <p:spPr>
          <a:xfrm>
            <a:off x="5429869" y="1013415"/>
            <a:ext cx="12477131" cy="830997"/>
          </a:xfrm>
          <a:prstGeom prst="rect">
            <a:avLst/>
          </a:prstGeom>
        </p:spPr>
        <p:txBody>
          <a:bodyPr wrap="square" lIns="0" tIns="0" rIns="0" bIns="0" rtlCol="0" anchor="t">
            <a:spAutoFit/>
          </a:bodyPr>
          <a:lstStyle/>
          <a:p>
            <a:pPr algn="l">
              <a:spcAft>
                <a:spcPts val="600"/>
              </a:spcAft>
            </a:pPr>
            <a:r>
              <a:rPr lang="uk-UA" sz="5400" noProof="0" dirty="0">
                <a:solidFill>
                  <a:srgbClr val="F7F4FA"/>
                </a:solidFill>
                <a:latin typeface="Arial" panose="020B0604020202020204" pitchFamily="34" charset="0"/>
                <a:ea typeface="Aileron Heavy"/>
                <a:cs typeface="Arial" panose="020B0604020202020204" pitchFamily="34" charset="0"/>
                <a:sym typeface="Aileron Heavy"/>
              </a:rPr>
              <a:t>Що і коли?</a:t>
            </a:r>
          </a:p>
        </p:txBody>
      </p:sp>
      <p:sp>
        <p:nvSpPr>
          <p:cNvPr id="5" name="AutoShape 5"/>
          <p:cNvSpPr/>
          <p:nvPr/>
        </p:nvSpPr>
        <p:spPr>
          <a:xfrm>
            <a:off x="0" y="0"/>
            <a:ext cx="4729170" cy="10287000"/>
          </a:xfrm>
          <a:prstGeom prst="rect">
            <a:avLst/>
          </a:prstGeom>
          <a:solidFill>
            <a:srgbClr val="F7F4FA"/>
          </a:solidFill>
        </p:spPr>
        <p:txBody>
          <a:bodyPr/>
          <a:lstStyle/>
          <a:p>
            <a:endParaRPr lang="uk-UA" noProof="0" dirty="0"/>
          </a:p>
        </p:txBody>
      </p:sp>
      <p:sp>
        <p:nvSpPr>
          <p:cNvPr id="6" name="Freeform 6"/>
          <p:cNvSpPr/>
          <p:nvPr/>
        </p:nvSpPr>
        <p:spPr>
          <a:xfrm rot="-10800000">
            <a:off x="991650" y="1378770"/>
            <a:ext cx="3095939" cy="2879223"/>
          </a:xfrm>
          <a:custGeom>
            <a:avLst/>
            <a:gdLst/>
            <a:ahLst/>
            <a:cxnLst/>
            <a:rect l="l" t="t" r="r" b="b"/>
            <a:pathLst>
              <a:path w="3095939" h="2879223">
                <a:moveTo>
                  <a:pt x="0" y="0"/>
                </a:moveTo>
                <a:lnTo>
                  <a:pt x="3095939" y="0"/>
                </a:lnTo>
                <a:lnTo>
                  <a:pt x="3095939" y="2879223"/>
                </a:lnTo>
                <a:lnTo>
                  <a:pt x="0" y="287922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uk-UA" noProof="0" dirty="0"/>
          </a:p>
        </p:txBody>
      </p:sp>
      <p:grpSp>
        <p:nvGrpSpPr>
          <p:cNvPr id="7" name="Group 7"/>
          <p:cNvGrpSpPr>
            <a:grpSpLocks noChangeAspect="1"/>
          </p:cNvGrpSpPr>
          <p:nvPr/>
        </p:nvGrpSpPr>
        <p:grpSpPr>
          <a:xfrm rot="-10800000">
            <a:off x="641581" y="1028700"/>
            <a:ext cx="700140" cy="700140"/>
            <a:chOff x="1371600" y="6705600"/>
            <a:chExt cx="10972800" cy="10972800"/>
          </a:xfrm>
        </p:grpSpPr>
        <p:sp>
          <p:nvSpPr>
            <p:cNvPr id="8" name="Freeform 8"/>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17161C"/>
            </a:solidFill>
          </p:spPr>
          <p:txBody>
            <a:bodyPr/>
            <a:lstStyle/>
            <a:p>
              <a:endParaRPr lang="uk-UA" noProof="0" dirty="0"/>
            </a:p>
          </p:txBody>
        </p:sp>
      </p:grpSp>
      <p:sp>
        <p:nvSpPr>
          <p:cNvPr id="9" name="Freeform 9"/>
          <p:cNvSpPr/>
          <p:nvPr/>
        </p:nvSpPr>
        <p:spPr>
          <a:xfrm rot="-10800000">
            <a:off x="991650" y="4774804"/>
            <a:ext cx="3095939" cy="2879223"/>
          </a:xfrm>
          <a:custGeom>
            <a:avLst/>
            <a:gdLst/>
            <a:ahLst/>
            <a:cxnLst/>
            <a:rect l="l" t="t" r="r" b="b"/>
            <a:pathLst>
              <a:path w="3095939" h="2879223">
                <a:moveTo>
                  <a:pt x="0" y="0"/>
                </a:moveTo>
                <a:lnTo>
                  <a:pt x="3095939" y="0"/>
                </a:lnTo>
                <a:lnTo>
                  <a:pt x="3095939" y="2879223"/>
                </a:lnTo>
                <a:lnTo>
                  <a:pt x="0" y="287922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uk-UA" noProof="0" dirty="0"/>
          </a:p>
        </p:txBody>
      </p:sp>
      <p:sp>
        <p:nvSpPr>
          <p:cNvPr id="10" name="Freeform 10"/>
          <p:cNvSpPr/>
          <p:nvPr/>
        </p:nvSpPr>
        <p:spPr>
          <a:xfrm flipH="1">
            <a:off x="2790961" y="6825913"/>
            <a:ext cx="1938209" cy="3461087"/>
          </a:xfrm>
          <a:custGeom>
            <a:avLst/>
            <a:gdLst/>
            <a:ahLst/>
            <a:cxnLst/>
            <a:rect l="l" t="t" r="r" b="b"/>
            <a:pathLst>
              <a:path w="1938209" h="3461087">
                <a:moveTo>
                  <a:pt x="1938209" y="0"/>
                </a:moveTo>
                <a:lnTo>
                  <a:pt x="0" y="0"/>
                </a:lnTo>
                <a:lnTo>
                  <a:pt x="0" y="3461087"/>
                </a:lnTo>
                <a:lnTo>
                  <a:pt x="1938209" y="3461087"/>
                </a:lnTo>
                <a:lnTo>
                  <a:pt x="1938209"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uk-UA" noProof="0" dirty="0"/>
          </a:p>
        </p:txBody>
      </p:sp>
      <p:sp>
        <p:nvSpPr>
          <p:cNvPr id="11" name="Freeform 11"/>
          <p:cNvSpPr/>
          <p:nvPr/>
        </p:nvSpPr>
        <p:spPr>
          <a:xfrm>
            <a:off x="17167794" y="8994222"/>
            <a:ext cx="257109" cy="376665"/>
          </a:xfrm>
          <a:custGeom>
            <a:avLst/>
            <a:gdLst/>
            <a:ahLst/>
            <a:cxnLst/>
            <a:rect l="l" t="t" r="r" b="b"/>
            <a:pathLst>
              <a:path w="257109" h="376665">
                <a:moveTo>
                  <a:pt x="0" y="0"/>
                </a:moveTo>
                <a:lnTo>
                  <a:pt x="257109" y="0"/>
                </a:lnTo>
                <a:lnTo>
                  <a:pt x="257109" y="376665"/>
                </a:lnTo>
                <a:lnTo>
                  <a:pt x="0" y="376665"/>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uk-UA" noProof="0" dirty="0"/>
          </a:p>
        </p:txBody>
      </p:sp>
      <p:sp>
        <p:nvSpPr>
          <p:cNvPr id="2" name="TextBox 11">
            <a:extLst>
              <a:ext uri="{FF2B5EF4-FFF2-40B4-BE49-F238E27FC236}">
                <a16:creationId xmlns:a16="http://schemas.microsoft.com/office/drawing/2014/main" id="{6FD96E89-4C08-4FCE-CE08-DAB550AF5B52}"/>
              </a:ext>
            </a:extLst>
          </p:cNvPr>
          <p:cNvSpPr txBox="1"/>
          <p:nvPr/>
        </p:nvSpPr>
        <p:spPr>
          <a:xfrm>
            <a:off x="5429868" y="7810500"/>
            <a:ext cx="10191131" cy="307777"/>
          </a:xfrm>
          <a:prstGeom prst="rect">
            <a:avLst/>
          </a:prstGeom>
        </p:spPr>
        <p:txBody>
          <a:bodyPr wrap="square" lIns="0" tIns="0" rIns="0" bIns="0" rtlCol="0" anchor="t">
            <a:spAutoFit/>
          </a:bodyPr>
          <a:lstStyle/>
          <a:p>
            <a:pPr>
              <a:spcBef>
                <a:spcPct val="0"/>
              </a:spcBef>
            </a:pPr>
            <a:r>
              <a:rPr lang="uk-UA" sz="2000" noProof="0" dirty="0">
                <a:solidFill>
                  <a:srgbClr val="F7F4FA"/>
                </a:solidFill>
                <a:latin typeface="Roboto"/>
                <a:ea typeface="Roboto"/>
                <a:cs typeface="Roboto"/>
                <a:sym typeface="Roboto"/>
              </a:rPr>
              <a:t>Орієнтовний план розроблення проєкту Стратегії</a:t>
            </a:r>
          </a:p>
        </p:txBody>
      </p:sp>
    </p:spTree>
    <p:extLst>
      <p:ext uri="{BB962C8B-B14F-4D97-AF65-F5344CB8AC3E}">
        <p14:creationId xmlns:p14="http://schemas.microsoft.com/office/powerpoint/2010/main" val="1575792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7F4FA"/>
        </a:solidFill>
        <a:effectLst/>
      </p:bgPr>
    </p:bg>
    <p:spTree>
      <p:nvGrpSpPr>
        <p:cNvPr id="1" name=""/>
        <p:cNvGrpSpPr/>
        <p:nvPr/>
      </p:nvGrpSpPr>
      <p:grpSpPr>
        <a:xfrm>
          <a:off x="0" y="0"/>
          <a:ext cx="0" cy="0"/>
          <a:chOff x="0" y="0"/>
          <a:chExt cx="0" cy="0"/>
        </a:xfrm>
      </p:grpSpPr>
      <p:sp>
        <p:nvSpPr>
          <p:cNvPr id="4" name="TextBox 4"/>
          <p:cNvSpPr txBox="1"/>
          <p:nvPr/>
        </p:nvSpPr>
        <p:spPr>
          <a:xfrm>
            <a:off x="3222053" y="1943965"/>
            <a:ext cx="13908692" cy="327718"/>
          </a:xfrm>
          <a:prstGeom prst="rect">
            <a:avLst/>
          </a:prstGeom>
        </p:spPr>
        <p:txBody>
          <a:bodyPr lIns="0" tIns="0" rIns="0" bIns="0" rtlCol="0" anchor="t">
            <a:spAutoFit/>
          </a:bodyPr>
          <a:lstStyle/>
          <a:p>
            <a:pPr algn="l">
              <a:lnSpc>
                <a:spcPts val="2800"/>
              </a:lnSpc>
              <a:spcBef>
                <a:spcPct val="0"/>
              </a:spcBef>
            </a:pPr>
            <a:r>
              <a:rPr lang="uk-UA" sz="2000" noProof="0" dirty="0">
                <a:solidFill>
                  <a:srgbClr val="17161C"/>
                </a:solidFill>
                <a:latin typeface="Arial" panose="020B0604020202020204" pitchFamily="34" charset="0"/>
                <a:ea typeface="Roboto"/>
                <a:cs typeface="Arial" panose="020B0604020202020204" pitchFamily="34" charset="0"/>
                <a:sym typeface="Roboto"/>
              </a:rPr>
              <a:t>Рішення про розроблення Стратегії та утворення Робочої групи для розроблення Стратегії</a:t>
            </a:r>
          </a:p>
        </p:txBody>
      </p:sp>
      <p:grpSp>
        <p:nvGrpSpPr>
          <p:cNvPr id="5" name="Group 5"/>
          <p:cNvGrpSpPr>
            <a:grpSpLocks noChangeAspect="1"/>
          </p:cNvGrpSpPr>
          <p:nvPr/>
        </p:nvGrpSpPr>
        <p:grpSpPr>
          <a:xfrm>
            <a:off x="2701079" y="1028700"/>
            <a:ext cx="346643" cy="346643"/>
            <a:chOff x="1371600" y="6705600"/>
            <a:chExt cx="10972800" cy="10972800"/>
          </a:xfrm>
        </p:grpSpPr>
        <p:sp>
          <p:nvSpPr>
            <p:cNvPr id="6" name="Freeform 6"/>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255FF"/>
            </a:solidFill>
          </p:spPr>
          <p:txBody>
            <a:bodyPr/>
            <a:lstStyle/>
            <a:p>
              <a:endParaRPr lang="uk-UA" noProof="0" dirty="0"/>
            </a:p>
          </p:txBody>
        </p:sp>
      </p:grpSp>
      <p:grpSp>
        <p:nvGrpSpPr>
          <p:cNvPr id="36" name="Group 5">
            <a:extLst>
              <a:ext uri="{FF2B5EF4-FFF2-40B4-BE49-F238E27FC236}">
                <a16:creationId xmlns:a16="http://schemas.microsoft.com/office/drawing/2014/main" id="{09FE73BE-15EE-915C-CCA7-51667C04428A}"/>
              </a:ext>
            </a:extLst>
          </p:cNvPr>
          <p:cNvGrpSpPr>
            <a:grpSpLocks noChangeAspect="1"/>
          </p:cNvGrpSpPr>
          <p:nvPr/>
        </p:nvGrpSpPr>
        <p:grpSpPr>
          <a:xfrm>
            <a:off x="2701357" y="3943770"/>
            <a:ext cx="346643" cy="346643"/>
            <a:chOff x="1371600" y="6705600"/>
            <a:chExt cx="10972800" cy="10972800"/>
          </a:xfrm>
        </p:grpSpPr>
        <p:sp>
          <p:nvSpPr>
            <p:cNvPr id="37" name="Freeform 6">
              <a:extLst>
                <a:ext uri="{FF2B5EF4-FFF2-40B4-BE49-F238E27FC236}">
                  <a16:creationId xmlns:a16="http://schemas.microsoft.com/office/drawing/2014/main" id="{6238AD64-6807-5218-11C7-ADB2AB5D4121}"/>
                </a:ext>
              </a:extLst>
            </p:cNvPr>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255FF"/>
            </a:solidFill>
          </p:spPr>
          <p:txBody>
            <a:bodyPr/>
            <a:lstStyle/>
            <a:p>
              <a:endParaRPr lang="uk-UA" noProof="0" dirty="0"/>
            </a:p>
          </p:txBody>
        </p:sp>
      </p:grpSp>
      <p:cxnSp>
        <p:nvCxnSpPr>
          <p:cNvPr id="9" name="Пряма сполучна лінія 8">
            <a:extLst>
              <a:ext uri="{FF2B5EF4-FFF2-40B4-BE49-F238E27FC236}">
                <a16:creationId xmlns:a16="http://schemas.microsoft.com/office/drawing/2014/main" id="{5EA6C7FB-4C92-12A5-2FAE-DB4BC761C33F}"/>
              </a:ext>
            </a:extLst>
          </p:cNvPr>
          <p:cNvCxnSpPr>
            <a:cxnSpLocks/>
          </p:cNvCxnSpPr>
          <p:nvPr/>
        </p:nvCxnSpPr>
        <p:spPr>
          <a:xfrm>
            <a:off x="2874400" y="876300"/>
            <a:ext cx="0" cy="8839200"/>
          </a:xfrm>
          <a:prstGeom prst="line">
            <a:avLst/>
          </a:prstGeom>
          <a:ln w="53975">
            <a:solidFill>
              <a:srgbClr val="2255FF"/>
            </a:solidFill>
          </a:ln>
        </p:spPr>
        <p:style>
          <a:lnRef idx="1">
            <a:schemeClr val="accent1"/>
          </a:lnRef>
          <a:fillRef idx="0">
            <a:schemeClr val="accent1"/>
          </a:fillRef>
          <a:effectRef idx="0">
            <a:schemeClr val="accent1"/>
          </a:effectRef>
          <a:fontRef idx="minor">
            <a:schemeClr val="tx1"/>
          </a:fontRef>
        </p:style>
      </p:cxnSp>
      <p:sp>
        <p:nvSpPr>
          <p:cNvPr id="10" name="TextBox 4">
            <a:extLst>
              <a:ext uri="{FF2B5EF4-FFF2-40B4-BE49-F238E27FC236}">
                <a16:creationId xmlns:a16="http://schemas.microsoft.com/office/drawing/2014/main" id="{DC82C2C2-685B-0962-1D75-C42899B5BEA7}"/>
              </a:ext>
            </a:extLst>
          </p:cNvPr>
          <p:cNvSpPr txBox="1"/>
          <p:nvPr/>
        </p:nvSpPr>
        <p:spPr>
          <a:xfrm>
            <a:off x="3222053" y="1028700"/>
            <a:ext cx="13908692" cy="327718"/>
          </a:xfrm>
          <a:prstGeom prst="rect">
            <a:avLst/>
          </a:prstGeom>
        </p:spPr>
        <p:txBody>
          <a:bodyPr lIns="0" tIns="0" rIns="0" bIns="0" rtlCol="0" anchor="t">
            <a:spAutoFit/>
          </a:bodyPr>
          <a:lstStyle/>
          <a:p>
            <a:pPr algn="l">
              <a:lnSpc>
                <a:spcPts val="2800"/>
              </a:lnSpc>
              <a:spcBef>
                <a:spcPct val="0"/>
              </a:spcBef>
            </a:pPr>
            <a:r>
              <a:rPr lang="uk-UA" sz="2000" noProof="0" dirty="0">
                <a:solidFill>
                  <a:srgbClr val="17161C"/>
                </a:solidFill>
                <a:latin typeface="Arial" panose="020B0604020202020204" pitchFamily="34" charset="0"/>
                <a:ea typeface="Roboto"/>
                <a:cs typeface="Arial" panose="020B0604020202020204" pitchFamily="34" charset="0"/>
                <a:sym typeface="Roboto"/>
              </a:rPr>
              <a:t>Запуск процесу опитування мешканців та представників бізнесу в межах розроблення проєкту Стратегії</a:t>
            </a:r>
          </a:p>
        </p:txBody>
      </p:sp>
      <p:sp>
        <p:nvSpPr>
          <p:cNvPr id="11" name="TextBox 4">
            <a:extLst>
              <a:ext uri="{FF2B5EF4-FFF2-40B4-BE49-F238E27FC236}">
                <a16:creationId xmlns:a16="http://schemas.microsoft.com/office/drawing/2014/main" id="{A73A21C5-13D9-6B06-5D4D-FAEF8C910A11}"/>
              </a:ext>
            </a:extLst>
          </p:cNvPr>
          <p:cNvSpPr txBox="1"/>
          <p:nvPr/>
        </p:nvSpPr>
        <p:spPr>
          <a:xfrm>
            <a:off x="1204960" y="1034716"/>
            <a:ext cx="1371586" cy="327718"/>
          </a:xfrm>
          <a:prstGeom prst="rect">
            <a:avLst/>
          </a:prstGeom>
        </p:spPr>
        <p:txBody>
          <a:bodyPr wrap="square" lIns="0" tIns="0" rIns="0" bIns="0" rtlCol="0" anchor="t">
            <a:spAutoFit/>
          </a:bodyPr>
          <a:lstStyle/>
          <a:p>
            <a:pPr algn="l">
              <a:lnSpc>
                <a:spcPts val="2800"/>
              </a:lnSpc>
              <a:spcBef>
                <a:spcPct val="0"/>
              </a:spcBef>
            </a:pPr>
            <a:r>
              <a:rPr lang="uk-UA" sz="2000" noProof="0" dirty="0">
                <a:solidFill>
                  <a:srgbClr val="17161C"/>
                </a:solidFill>
                <a:latin typeface="Arial" panose="020B0604020202020204" pitchFamily="34" charset="0"/>
                <a:ea typeface="Roboto"/>
                <a:cs typeface="Arial" panose="020B0604020202020204" pitchFamily="34" charset="0"/>
                <a:sym typeface="Roboto"/>
              </a:rPr>
              <a:t>11.10.2024</a:t>
            </a:r>
          </a:p>
        </p:txBody>
      </p:sp>
      <p:sp>
        <p:nvSpPr>
          <p:cNvPr id="12" name="TextBox 4">
            <a:extLst>
              <a:ext uri="{FF2B5EF4-FFF2-40B4-BE49-F238E27FC236}">
                <a16:creationId xmlns:a16="http://schemas.microsoft.com/office/drawing/2014/main" id="{6629B84D-08A8-F2D6-7AF7-87A50960C96A}"/>
              </a:ext>
            </a:extLst>
          </p:cNvPr>
          <p:cNvSpPr txBox="1"/>
          <p:nvPr/>
        </p:nvSpPr>
        <p:spPr>
          <a:xfrm>
            <a:off x="1204960" y="1943965"/>
            <a:ext cx="1371586" cy="327718"/>
          </a:xfrm>
          <a:prstGeom prst="rect">
            <a:avLst/>
          </a:prstGeom>
        </p:spPr>
        <p:txBody>
          <a:bodyPr wrap="square" lIns="0" tIns="0" rIns="0" bIns="0" rtlCol="0" anchor="t">
            <a:spAutoFit/>
          </a:bodyPr>
          <a:lstStyle/>
          <a:p>
            <a:pPr algn="l">
              <a:lnSpc>
                <a:spcPts val="2800"/>
              </a:lnSpc>
              <a:spcBef>
                <a:spcPct val="0"/>
              </a:spcBef>
            </a:pPr>
            <a:r>
              <a:rPr lang="uk-UA" sz="2000" noProof="0" dirty="0">
                <a:solidFill>
                  <a:srgbClr val="17161C"/>
                </a:solidFill>
                <a:latin typeface="Arial" panose="020B0604020202020204" pitchFamily="34" charset="0"/>
                <a:ea typeface="Roboto"/>
                <a:cs typeface="Arial" panose="020B0604020202020204" pitchFamily="34" charset="0"/>
                <a:sym typeface="Roboto"/>
              </a:rPr>
              <a:t>25.10.2024</a:t>
            </a:r>
          </a:p>
        </p:txBody>
      </p:sp>
      <p:grpSp>
        <p:nvGrpSpPr>
          <p:cNvPr id="13" name="Group 5">
            <a:extLst>
              <a:ext uri="{FF2B5EF4-FFF2-40B4-BE49-F238E27FC236}">
                <a16:creationId xmlns:a16="http://schemas.microsoft.com/office/drawing/2014/main" id="{302F862C-DE48-8CB2-F100-294B5D8D8A4D}"/>
              </a:ext>
            </a:extLst>
          </p:cNvPr>
          <p:cNvGrpSpPr>
            <a:grpSpLocks noChangeAspect="1"/>
          </p:cNvGrpSpPr>
          <p:nvPr/>
        </p:nvGrpSpPr>
        <p:grpSpPr>
          <a:xfrm>
            <a:off x="2701078" y="1943100"/>
            <a:ext cx="346643" cy="346643"/>
            <a:chOff x="1371600" y="6705600"/>
            <a:chExt cx="10972800" cy="10972800"/>
          </a:xfrm>
        </p:grpSpPr>
        <p:sp>
          <p:nvSpPr>
            <p:cNvPr id="14" name="Freeform 6">
              <a:extLst>
                <a:ext uri="{FF2B5EF4-FFF2-40B4-BE49-F238E27FC236}">
                  <a16:creationId xmlns:a16="http://schemas.microsoft.com/office/drawing/2014/main" id="{C3A82B3D-47B6-D442-29CC-A0D718D63F52}"/>
                </a:ext>
              </a:extLst>
            </p:cNvPr>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255FF"/>
            </a:solidFill>
          </p:spPr>
          <p:txBody>
            <a:bodyPr/>
            <a:lstStyle/>
            <a:p>
              <a:endParaRPr lang="uk-UA" noProof="0" dirty="0"/>
            </a:p>
          </p:txBody>
        </p:sp>
      </p:grpSp>
      <p:sp>
        <p:nvSpPr>
          <p:cNvPr id="15" name="TextBox 4">
            <a:extLst>
              <a:ext uri="{FF2B5EF4-FFF2-40B4-BE49-F238E27FC236}">
                <a16:creationId xmlns:a16="http://schemas.microsoft.com/office/drawing/2014/main" id="{0600A680-F9F0-CDCC-10D9-329442BDF1C5}"/>
              </a:ext>
            </a:extLst>
          </p:cNvPr>
          <p:cNvSpPr txBox="1"/>
          <p:nvPr/>
        </p:nvSpPr>
        <p:spPr>
          <a:xfrm>
            <a:off x="3193979" y="2781300"/>
            <a:ext cx="13908692" cy="686791"/>
          </a:xfrm>
          <a:prstGeom prst="rect">
            <a:avLst/>
          </a:prstGeom>
        </p:spPr>
        <p:txBody>
          <a:bodyPr lIns="0" tIns="0" rIns="0" bIns="0" rtlCol="0" anchor="t">
            <a:spAutoFit/>
          </a:bodyPr>
          <a:lstStyle/>
          <a:p>
            <a:pPr algn="l">
              <a:lnSpc>
                <a:spcPts val="2800"/>
              </a:lnSpc>
              <a:spcBef>
                <a:spcPct val="0"/>
              </a:spcBef>
            </a:pPr>
            <a:r>
              <a:rPr lang="uk-UA" sz="2000" noProof="0" dirty="0">
                <a:solidFill>
                  <a:srgbClr val="17161C"/>
                </a:solidFill>
                <a:latin typeface="Arial" panose="020B0604020202020204" pitchFamily="34" charset="0"/>
                <a:ea typeface="Roboto"/>
                <a:cs typeface="Arial" panose="020B0604020202020204" pitchFamily="34" charset="0"/>
                <a:sym typeface="Roboto"/>
              </a:rPr>
              <a:t>Тренінг для Робочої групи про порядок/алгоритм розробки проєкту Стратегії та включення питань «зеленого переходу» в документ</a:t>
            </a:r>
          </a:p>
        </p:txBody>
      </p:sp>
      <p:sp>
        <p:nvSpPr>
          <p:cNvPr id="16" name="TextBox 4">
            <a:extLst>
              <a:ext uri="{FF2B5EF4-FFF2-40B4-BE49-F238E27FC236}">
                <a16:creationId xmlns:a16="http://schemas.microsoft.com/office/drawing/2014/main" id="{427965C9-13C5-151F-3388-7C6DAE2F94BB}"/>
              </a:ext>
            </a:extLst>
          </p:cNvPr>
          <p:cNvSpPr txBox="1"/>
          <p:nvPr/>
        </p:nvSpPr>
        <p:spPr>
          <a:xfrm>
            <a:off x="1204960" y="2798934"/>
            <a:ext cx="1371586" cy="327718"/>
          </a:xfrm>
          <a:prstGeom prst="rect">
            <a:avLst/>
          </a:prstGeom>
        </p:spPr>
        <p:txBody>
          <a:bodyPr wrap="square" lIns="0" tIns="0" rIns="0" bIns="0" rtlCol="0" anchor="t">
            <a:spAutoFit/>
          </a:bodyPr>
          <a:lstStyle/>
          <a:p>
            <a:pPr algn="l">
              <a:lnSpc>
                <a:spcPts val="2800"/>
              </a:lnSpc>
              <a:spcBef>
                <a:spcPct val="0"/>
              </a:spcBef>
            </a:pPr>
            <a:r>
              <a:rPr lang="uk-UA" sz="2000" noProof="0" dirty="0">
                <a:solidFill>
                  <a:srgbClr val="17161C"/>
                </a:solidFill>
                <a:latin typeface="Arial" panose="020B0604020202020204" pitchFamily="34" charset="0"/>
                <a:ea typeface="Roboto"/>
                <a:cs typeface="Arial" panose="020B0604020202020204" pitchFamily="34" charset="0"/>
                <a:sym typeface="Roboto"/>
              </a:rPr>
              <a:t>29.10.2024</a:t>
            </a:r>
          </a:p>
        </p:txBody>
      </p:sp>
      <p:grpSp>
        <p:nvGrpSpPr>
          <p:cNvPr id="17" name="Group 5">
            <a:extLst>
              <a:ext uri="{FF2B5EF4-FFF2-40B4-BE49-F238E27FC236}">
                <a16:creationId xmlns:a16="http://schemas.microsoft.com/office/drawing/2014/main" id="{05F6A8E5-055A-CCFA-DCC2-8FB78214104C}"/>
              </a:ext>
            </a:extLst>
          </p:cNvPr>
          <p:cNvGrpSpPr>
            <a:grpSpLocks noChangeAspect="1"/>
          </p:cNvGrpSpPr>
          <p:nvPr/>
        </p:nvGrpSpPr>
        <p:grpSpPr>
          <a:xfrm>
            <a:off x="2701078" y="2789471"/>
            <a:ext cx="346643" cy="346643"/>
            <a:chOff x="1371600" y="6705600"/>
            <a:chExt cx="10972800" cy="10972800"/>
          </a:xfrm>
        </p:grpSpPr>
        <p:sp>
          <p:nvSpPr>
            <p:cNvPr id="18" name="Freeform 6">
              <a:extLst>
                <a:ext uri="{FF2B5EF4-FFF2-40B4-BE49-F238E27FC236}">
                  <a16:creationId xmlns:a16="http://schemas.microsoft.com/office/drawing/2014/main" id="{0E37F7A5-9627-7FCF-A981-1B979D1F17CA}"/>
                </a:ext>
              </a:extLst>
            </p:cNvPr>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chemeClr val="tx2">
                <a:lumMod val="75000"/>
              </a:schemeClr>
            </a:solidFill>
          </p:spPr>
          <p:txBody>
            <a:bodyPr/>
            <a:lstStyle/>
            <a:p>
              <a:endParaRPr lang="uk-UA" noProof="0" dirty="0"/>
            </a:p>
          </p:txBody>
        </p:sp>
      </p:grpSp>
      <p:sp>
        <p:nvSpPr>
          <p:cNvPr id="19" name="TextBox 4">
            <a:extLst>
              <a:ext uri="{FF2B5EF4-FFF2-40B4-BE49-F238E27FC236}">
                <a16:creationId xmlns:a16="http://schemas.microsoft.com/office/drawing/2014/main" id="{5C9EDB67-C1F3-6B4F-2C86-B047444D5CAC}"/>
              </a:ext>
            </a:extLst>
          </p:cNvPr>
          <p:cNvSpPr txBox="1"/>
          <p:nvPr/>
        </p:nvSpPr>
        <p:spPr>
          <a:xfrm>
            <a:off x="3222053" y="3933052"/>
            <a:ext cx="13908692" cy="327718"/>
          </a:xfrm>
          <a:prstGeom prst="rect">
            <a:avLst/>
          </a:prstGeom>
        </p:spPr>
        <p:txBody>
          <a:bodyPr lIns="0" tIns="0" rIns="0" bIns="0" rtlCol="0" anchor="t">
            <a:spAutoFit/>
          </a:bodyPr>
          <a:lstStyle/>
          <a:p>
            <a:pPr algn="l">
              <a:lnSpc>
                <a:spcPts val="2800"/>
              </a:lnSpc>
              <a:spcBef>
                <a:spcPct val="0"/>
              </a:spcBef>
            </a:pPr>
            <a:r>
              <a:rPr lang="uk-UA" sz="2000" noProof="0" dirty="0">
                <a:solidFill>
                  <a:srgbClr val="17161C"/>
                </a:solidFill>
                <a:latin typeface="Arial" panose="020B0604020202020204" pitchFamily="34" charset="0"/>
                <a:ea typeface="Roboto"/>
                <a:cs typeface="Arial" panose="020B0604020202020204" pitchFamily="34" charset="0"/>
                <a:sym typeface="Roboto"/>
              </a:rPr>
              <a:t>Воркшоп для Робочої групи з проведення SWOT-аналізу</a:t>
            </a:r>
          </a:p>
        </p:txBody>
      </p:sp>
      <p:sp>
        <p:nvSpPr>
          <p:cNvPr id="20" name="TextBox 4">
            <a:extLst>
              <a:ext uri="{FF2B5EF4-FFF2-40B4-BE49-F238E27FC236}">
                <a16:creationId xmlns:a16="http://schemas.microsoft.com/office/drawing/2014/main" id="{C59B1340-A0FB-6D0F-1234-9B8EB9B25062}"/>
              </a:ext>
            </a:extLst>
          </p:cNvPr>
          <p:cNvSpPr txBox="1"/>
          <p:nvPr/>
        </p:nvSpPr>
        <p:spPr>
          <a:xfrm>
            <a:off x="1204960" y="3924300"/>
            <a:ext cx="1371586" cy="327718"/>
          </a:xfrm>
          <a:prstGeom prst="rect">
            <a:avLst/>
          </a:prstGeom>
        </p:spPr>
        <p:txBody>
          <a:bodyPr wrap="square" lIns="0" tIns="0" rIns="0" bIns="0" rtlCol="0" anchor="t">
            <a:spAutoFit/>
          </a:bodyPr>
          <a:lstStyle/>
          <a:p>
            <a:pPr algn="l">
              <a:lnSpc>
                <a:spcPts val="2800"/>
              </a:lnSpc>
              <a:spcBef>
                <a:spcPct val="0"/>
              </a:spcBef>
            </a:pPr>
            <a:r>
              <a:rPr lang="uk-UA" sz="2000" noProof="0" dirty="0">
                <a:solidFill>
                  <a:srgbClr val="17161C"/>
                </a:solidFill>
                <a:latin typeface="Arial" panose="020B0604020202020204" pitchFamily="34" charset="0"/>
                <a:ea typeface="Roboto"/>
                <a:cs typeface="Arial" panose="020B0604020202020204" pitchFamily="34" charset="0"/>
                <a:sym typeface="Roboto"/>
              </a:rPr>
              <a:t>08.11.2024</a:t>
            </a:r>
          </a:p>
        </p:txBody>
      </p:sp>
      <p:sp>
        <p:nvSpPr>
          <p:cNvPr id="21" name="TextBox 4">
            <a:extLst>
              <a:ext uri="{FF2B5EF4-FFF2-40B4-BE49-F238E27FC236}">
                <a16:creationId xmlns:a16="http://schemas.microsoft.com/office/drawing/2014/main" id="{D2C29B1A-F31E-14F1-818A-5A121FF0B658}"/>
              </a:ext>
            </a:extLst>
          </p:cNvPr>
          <p:cNvSpPr txBox="1"/>
          <p:nvPr/>
        </p:nvSpPr>
        <p:spPr>
          <a:xfrm>
            <a:off x="3222053" y="4685309"/>
            <a:ext cx="13908692" cy="686791"/>
          </a:xfrm>
          <a:prstGeom prst="rect">
            <a:avLst/>
          </a:prstGeom>
        </p:spPr>
        <p:txBody>
          <a:bodyPr lIns="0" tIns="0" rIns="0" bIns="0" rtlCol="0" anchor="t">
            <a:spAutoFit/>
          </a:bodyPr>
          <a:lstStyle/>
          <a:p>
            <a:pPr>
              <a:lnSpc>
                <a:spcPts val="2800"/>
              </a:lnSpc>
              <a:spcBef>
                <a:spcPct val="0"/>
              </a:spcBef>
            </a:pPr>
            <a:r>
              <a:rPr lang="uk-UA" sz="2000" noProof="0" dirty="0">
                <a:solidFill>
                  <a:srgbClr val="17161C"/>
                </a:solidFill>
                <a:latin typeface="Arial" panose="020B0604020202020204" pitchFamily="34" charset="0"/>
                <a:ea typeface="Roboto"/>
                <a:cs typeface="Arial" panose="020B0604020202020204" pitchFamily="34" charset="0"/>
                <a:sym typeface="Roboto"/>
              </a:rPr>
              <a:t>Засідання Робочої групи з обговорення результатів аналізу соціально-економічного стану громади (аналітичної частини до проєкту Стратегії)</a:t>
            </a:r>
          </a:p>
        </p:txBody>
      </p:sp>
      <p:grpSp>
        <p:nvGrpSpPr>
          <p:cNvPr id="22" name="Group 5">
            <a:extLst>
              <a:ext uri="{FF2B5EF4-FFF2-40B4-BE49-F238E27FC236}">
                <a16:creationId xmlns:a16="http://schemas.microsoft.com/office/drawing/2014/main" id="{46D50A05-10EA-8B45-737A-94A5F6B77ACB}"/>
              </a:ext>
            </a:extLst>
          </p:cNvPr>
          <p:cNvGrpSpPr>
            <a:grpSpLocks noChangeAspect="1"/>
          </p:cNvGrpSpPr>
          <p:nvPr/>
        </p:nvGrpSpPr>
        <p:grpSpPr>
          <a:xfrm>
            <a:off x="2701078" y="4696276"/>
            <a:ext cx="346643" cy="346643"/>
            <a:chOff x="1371600" y="6705600"/>
            <a:chExt cx="10972800" cy="10972800"/>
          </a:xfrm>
        </p:grpSpPr>
        <p:sp>
          <p:nvSpPr>
            <p:cNvPr id="23" name="Freeform 6">
              <a:extLst>
                <a:ext uri="{FF2B5EF4-FFF2-40B4-BE49-F238E27FC236}">
                  <a16:creationId xmlns:a16="http://schemas.microsoft.com/office/drawing/2014/main" id="{8D72CFF0-FDFF-E6B4-12BF-F917D62DA90E}"/>
                </a:ext>
              </a:extLst>
            </p:cNvPr>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255FF"/>
            </a:solidFill>
          </p:spPr>
          <p:txBody>
            <a:bodyPr/>
            <a:lstStyle/>
            <a:p>
              <a:endParaRPr lang="uk-UA" noProof="0" dirty="0"/>
            </a:p>
          </p:txBody>
        </p:sp>
      </p:grpSp>
      <p:sp>
        <p:nvSpPr>
          <p:cNvPr id="24" name="TextBox 4">
            <a:extLst>
              <a:ext uri="{FF2B5EF4-FFF2-40B4-BE49-F238E27FC236}">
                <a16:creationId xmlns:a16="http://schemas.microsoft.com/office/drawing/2014/main" id="{92CABC46-D3BD-A36A-11B8-FB684481F08E}"/>
              </a:ext>
            </a:extLst>
          </p:cNvPr>
          <p:cNvSpPr txBox="1"/>
          <p:nvPr/>
        </p:nvSpPr>
        <p:spPr>
          <a:xfrm>
            <a:off x="1204681" y="4710102"/>
            <a:ext cx="1371586" cy="327718"/>
          </a:xfrm>
          <a:prstGeom prst="rect">
            <a:avLst/>
          </a:prstGeom>
        </p:spPr>
        <p:txBody>
          <a:bodyPr wrap="square" lIns="0" tIns="0" rIns="0" bIns="0" rtlCol="0" anchor="t">
            <a:spAutoFit/>
          </a:bodyPr>
          <a:lstStyle/>
          <a:p>
            <a:pPr algn="l">
              <a:lnSpc>
                <a:spcPts val="2800"/>
              </a:lnSpc>
              <a:spcBef>
                <a:spcPct val="0"/>
              </a:spcBef>
            </a:pPr>
            <a:r>
              <a:rPr lang="uk-UA" sz="2000" noProof="0" dirty="0">
                <a:solidFill>
                  <a:srgbClr val="17161C"/>
                </a:solidFill>
                <a:latin typeface="Arial" panose="020B0604020202020204" pitchFamily="34" charset="0"/>
                <a:ea typeface="Roboto"/>
                <a:cs typeface="Arial" panose="020B0604020202020204" pitchFamily="34" charset="0"/>
                <a:sym typeface="Roboto"/>
              </a:rPr>
              <a:t>22.11.2024</a:t>
            </a:r>
          </a:p>
        </p:txBody>
      </p:sp>
      <p:sp>
        <p:nvSpPr>
          <p:cNvPr id="25" name="TextBox 4">
            <a:extLst>
              <a:ext uri="{FF2B5EF4-FFF2-40B4-BE49-F238E27FC236}">
                <a16:creationId xmlns:a16="http://schemas.microsoft.com/office/drawing/2014/main" id="{84AACE1E-9BDE-F083-3A0F-7C8CD9BA2025}"/>
              </a:ext>
            </a:extLst>
          </p:cNvPr>
          <p:cNvSpPr txBox="1"/>
          <p:nvPr/>
        </p:nvSpPr>
        <p:spPr>
          <a:xfrm>
            <a:off x="3236308" y="5776490"/>
            <a:ext cx="13908692" cy="327718"/>
          </a:xfrm>
          <a:prstGeom prst="rect">
            <a:avLst/>
          </a:prstGeom>
        </p:spPr>
        <p:txBody>
          <a:bodyPr lIns="0" tIns="0" rIns="0" bIns="0" rtlCol="0" anchor="t">
            <a:spAutoFit/>
          </a:bodyPr>
          <a:lstStyle/>
          <a:p>
            <a:pPr>
              <a:lnSpc>
                <a:spcPts val="2800"/>
              </a:lnSpc>
              <a:spcBef>
                <a:spcPct val="0"/>
              </a:spcBef>
            </a:pPr>
            <a:r>
              <a:rPr lang="uk-UA" sz="2000" noProof="0" dirty="0">
                <a:solidFill>
                  <a:srgbClr val="17161C"/>
                </a:solidFill>
                <a:latin typeface="Arial" panose="020B0604020202020204" pitchFamily="34" charset="0"/>
                <a:ea typeface="Roboto"/>
                <a:cs typeface="Arial" panose="020B0604020202020204" pitchFamily="34" charset="0"/>
                <a:sym typeface="Roboto"/>
              </a:rPr>
              <a:t>Засідання Робочої групи для формування цілей та індикаторів для їх моніторингу</a:t>
            </a:r>
          </a:p>
        </p:txBody>
      </p:sp>
      <p:grpSp>
        <p:nvGrpSpPr>
          <p:cNvPr id="26" name="Group 5">
            <a:extLst>
              <a:ext uri="{FF2B5EF4-FFF2-40B4-BE49-F238E27FC236}">
                <a16:creationId xmlns:a16="http://schemas.microsoft.com/office/drawing/2014/main" id="{0271E7A4-7C24-F71C-2E71-D751426B81FA}"/>
              </a:ext>
            </a:extLst>
          </p:cNvPr>
          <p:cNvGrpSpPr>
            <a:grpSpLocks noChangeAspect="1"/>
          </p:cNvGrpSpPr>
          <p:nvPr/>
        </p:nvGrpSpPr>
        <p:grpSpPr>
          <a:xfrm>
            <a:off x="2715333" y="5787457"/>
            <a:ext cx="346643" cy="346643"/>
            <a:chOff x="1371600" y="6705600"/>
            <a:chExt cx="10972800" cy="10972800"/>
          </a:xfrm>
        </p:grpSpPr>
        <p:sp>
          <p:nvSpPr>
            <p:cNvPr id="27" name="Freeform 6">
              <a:extLst>
                <a:ext uri="{FF2B5EF4-FFF2-40B4-BE49-F238E27FC236}">
                  <a16:creationId xmlns:a16="http://schemas.microsoft.com/office/drawing/2014/main" id="{9B3F2AEF-F5AD-37CE-C573-EE0CD0266063}"/>
                </a:ext>
              </a:extLst>
            </p:cNvPr>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255FF"/>
            </a:solidFill>
          </p:spPr>
          <p:txBody>
            <a:bodyPr/>
            <a:lstStyle/>
            <a:p>
              <a:endParaRPr lang="uk-UA" noProof="0" dirty="0"/>
            </a:p>
          </p:txBody>
        </p:sp>
      </p:grpSp>
      <p:sp>
        <p:nvSpPr>
          <p:cNvPr id="28" name="TextBox 4">
            <a:extLst>
              <a:ext uri="{FF2B5EF4-FFF2-40B4-BE49-F238E27FC236}">
                <a16:creationId xmlns:a16="http://schemas.microsoft.com/office/drawing/2014/main" id="{861F8704-9AE7-5B62-3C5E-D2CFAC9E98F4}"/>
              </a:ext>
            </a:extLst>
          </p:cNvPr>
          <p:cNvSpPr txBox="1"/>
          <p:nvPr/>
        </p:nvSpPr>
        <p:spPr>
          <a:xfrm>
            <a:off x="1218936" y="5801283"/>
            <a:ext cx="1371586" cy="327718"/>
          </a:xfrm>
          <a:prstGeom prst="rect">
            <a:avLst/>
          </a:prstGeom>
        </p:spPr>
        <p:txBody>
          <a:bodyPr wrap="square" lIns="0" tIns="0" rIns="0" bIns="0" rtlCol="0" anchor="t">
            <a:spAutoFit/>
          </a:bodyPr>
          <a:lstStyle/>
          <a:p>
            <a:pPr algn="l">
              <a:lnSpc>
                <a:spcPts val="2800"/>
              </a:lnSpc>
              <a:spcBef>
                <a:spcPct val="0"/>
              </a:spcBef>
            </a:pPr>
            <a:r>
              <a:rPr lang="uk-UA" sz="2000" noProof="0" dirty="0">
                <a:solidFill>
                  <a:srgbClr val="17161C"/>
                </a:solidFill>
                <a:latin typeface="Arial" panose="020B0604020202020204" pitchFamily="34" charset="0"/>
                <a:ea typeface="Roboto"/>
                <a:cs typeface="Arial" panose="020B0604020202020204" pitchFamily="34" charset="0"/>
                <a:sym typeface="Roboto"/>
              </a:rPr>
              <a:t>28.11.2024</a:t>
            </a:r>
          </a:p>
        </p:txBody>
      </p:sp>
      <p:sp>
        <p:nvSpPr>
          <p:cNvPr id="29" name="TextBox 4">
            <a:extLst>
              <a:ext uri="{FF2B5EF4-FFF2-40B4-BE49-F238E27FC236}">
                <a16:creationId xmlns:a16="http://schemas.microsoft.com/office/drawing/2014/main" id="{D15E2C9A-FD09-667C-54D3-2212AD7B5FE2}"/>
              </a:ext>
            </a:extLst>
          </p:cNvPr>
          <p:cNvSpPr txBox="1"/>
          <p:nvPr/>
        </p:nvSpPr>
        <p:spPr>
          <a:xfrm>
            <a:off x="3236308" y="6538490"/>
            <a:ext cx="13908692" cy="327718"/>
          </a:xfrm>
          <a:prstGeom prst="rect">
            <a:avLst/>
          </a:prstGeom>
        </p:spPr>
        <p:txBody>
          <a:bodyPr lIns="0" tIns="0" rIns="0" bIns="0" rtlCol="0" anchor="t">
            <a:spAutoFit/>
          </a:bodyPr>
          <a:lstStyle/>
          <a:p>
            <a:pPr>
              <a:lnSpc>
                <a:spcPts val="2800"/>
              </a:lnSpc>
              <a:spcBef>
                <a:spcPct val="0"/>
              </a:spcBef>
            </a:pPr>
            <a:r>
              <a:rPr lang="uk-UA" sz="2000" noProof="0" dirty="0">
                <a:solidFill>
                  <a:srgbClr val="17161C"/>
                </a:solidFill>
                <a:latin typeface="Arial" panose="020B0604020202020204" pitchFamily="34" charset="0"/>
                <a:ea typeface="Roboto"/>
                <a:cs typeface="Arial" panose="020B0604020202020204" pitchFamily="34" charset="0"/>
                <a:sym typeface="Roboto"/>
              </a:rPr>
              <a:t>Засідання Робочої групи для формування переліку потенційних проектних ідей та заходів до проєкту Стратегії</a:t>
            </a:r>
          </a:p>
        </p:txBody>
      </p:sp>
      <p:grpSp>
        <p:nvGrpSpPr>
          <p:cNvPr id="30" name="Group 5">
            <a:extLst>
              <a:ext uri="{FF2B5EF4-FFF2-40B4-BE49-F238E27FC236}">
                <a16:creationId xmlns:a16="http://schemas.microsoft.com/office/drawing/2014/main" id="{48C496C5-4EDB-E6E5-098C-0C1228A95168}"/>
              </a:ext>
            </a:extLst>
          </p:cNvPr>
          <p:cNvGrpSpPr>
            <a:grpSpLocks noChangeAspect="1"/>
          </p:cNvGrpSpPr>
          <p:nvPr/>
        </p:nvGrpSpPr>
        <p:grpSpPr>
          <a:xfrm>
            <a:off x="2715333" y="6549457"/>
            <a:ext cx="346643" cy="346643"/>
            <a:chOff x="1371600" y="6705600"/>
            <a:chExt cx="10972800" cy="10972800"/>
          </a:xfrm>
        </p:grpSpPr>
        <p:sp>
          <p:nvSpPr>
            <p:cNvPr id="31" name="Freeform 6">
              <a:extLst>
                <a:ext uri="{FF2B5EF4-FFF2-40B4-BE49-F238E27FC236}">
                  <a16:creationId xmlns:a16="http://schemas.microsoft.com/office/drawing/2014/main" id="{B348206F-C1C2-5A16-C18A-0817B1F696DB}"/>
                </a:ext>
              </a:extLst>
            </p:cNvPr>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255FF"/>
            </a:solidFill>
          </p:spPr>
          <p:txBody>
            <a:bodyPr/>
            <a:lstStyle/>
            <a:p>
              <a:endParaRPr lang="uk-UA" noProof="0" dirty="0"/>
            </a:p>
          </p:txBody>
        </p:sp>
      </p:grpSp>
      <p:sp>
        <p:nvSpPr>
          <p:cNvPr id="32" name="TextBox 4">
            <a:extLst>
              <a:ext uri="{FF2B5EF4-FFF2-40B4-BE49-F238E27FC236}">
                <a16:creationId xmlns:a16="http://schemas.microsoft.com/office/drawing/2014/main" id="{8AA25F10-0173-188D-5274-3268CC599975}"/>
              </a:ext>
            </a:extLst>
          </p:cNvPr>
          <p:cNvSpPr txBox="1"/>
          <p:nvPr/>
        </p:nvSpPr>
        <p:spPr>
          <a:xfrm>
            <a:off x="1218936" y="6563283"/>
            <a:ext cx="1371586" cy="327718"/>
          </a:xfrm>
          <a:prstGeom prst="rect">
            <a:avLst/>
          </a:prstGeom>
        </p:spPr>
        <p:txBody>
          <a:bodyPr wrap="square" lIns="0" tIns="0" rIns="0" bIns="0" rtlCol="0" anchor="t">
            <a:spAutoFit/>
          </a:bodyPr>
          <a:lstStyle/>
          <a:p>
            <a:pPr algn="l">
              <a:lnSpc>
                <a:spcPts val="2800"/>
              </a:lnSpc>
              <a:spcBef>
                <a:spcPct val="0"/>
              </a:spcBef>
            </a:pPr>
            <a:r>
              <a:rPr lang="uk-UA" sz="2000" noProof="0" dirty="0">
                <a:solidFill>
                  <a:srgbClr val="17161C"/>
                </a:solidFill>
                <a:latin typeface="Arial" panose="020B0604020202020204" pitchFamily="34" charset="0"/>
                <a:ea typeface="Roboto"/>
                <a:cs typeface="Arial" panose="020B0604020202020204" pitchFamily="34" charset="0"/>
                <a:sym typeface="Roboto"/>
              </a:rPr>
              <a:t>12.12.2024</a:t>
            </a:r>
          </a:p>
        </p:txBody>
      </p:sp>
      <p:sp>
        <p:nvSpPr>
          <p:cNvPr id="43" name="TextBox 4">
            <a:extLst>
              <a:ext uri="{FF2B5EF4-FFF2-40B4-BE49-F238E27FC236}">
                <a16:creationId xmlns:a16="http://schemas.microsoft.com/office/drawing/2014/main" id="{FF68148A-F359-5095-91B3-EF8FA740C45D}"/>
              </a:ext>
            </a:extLst>
          </p:cNvPr>
          <p:cNvSpPr txBox="1"/>
          <p:nvPr/>
        </p:nvSpPr>
        <p:spPr>
          <a:xfrm>
            <a:off x="3236308" y="7300490"/>
            <a:ext cx="13908692" cy="327718"/>
          </a:xfrm>
          <a:prstGeom prst="rect">
            <a:avLst/>
          </a:prstGeom>
        </p:spPr>
        <p:txBody>
          <a:bodyPr lIns="0" tIns="0" rIns="0" bIns="0" rtlCol="0" anchor="t">
            <a:spAutoFit/>
          </a:bodyPr>
          <a:lstStyle/>
          <a:p>
            <a:pPr>
              <a:lnSpc>
                <a:spcPts val="2800"/>
              </a:lnSpc>
              <a:spcBef>
                <a:spcPct val="0"/>
              </a:spcBef>
            </a:pPr>
            <a:r>
              <a:rPr lang="uk-UA" sz="2000" noProof="0" dirty="0">
                <a:solidFill>
                  <a:srgbClr val="17161C"/>
                </a:solidFill>
                <a:latin typeface="Arial" panose="020B0604020202020204" pitchFamily="34" charset="0"/>
                <a:ea typeface="Roboto"/>
                <a:cs typeface="Arial" panose="020B0604020202020204" pitchFamily="34" charset="0"/>
                <a:sym typeface="Roboto"/>
              </a:rPr>
              <a:t>Засідання Робочої групи для погодження фінального драфту проєкту Стратегії</a:t>
            </a:r>
          </a:p>
        </p:txBody>
      </p:sp>
      <p:grpSp>
        <p:nvGrpSpPr>
          <p:cNvPr id="44" name="Group 5">
            <a:extLst>
              <a:ext uri="{FF2B5EF4-FFF2-40B4-BE49-F238E27FC236}">
                <a16:creationId xmlns:a16="http://schemas.microsoft.com/office/drawing/2014/main" id="{D6E8B9ED-1716-070B-A7B4-0A7BD15D3E23}"/>
              </a:ext>
            </a:extLst>
          </p:cNvPr>
          <p:cNvGrpSpPr>
            <a:grpSpLocks noChangeAspect="1"/>
          </p:cNvGrpSpPr>
          <p:nvPr/>
        </p:nvGrpSpPr>
        <p:grpSpPr>
          <a:xfrm>
            <a:off x="2715333" y="7311457"/>
            <a:ext cx="346643" cy="346643"/>
            <a:chOff x="1371600" y="6705600"/>
            <a:chExt cx="10972800" cy="10972800"/>
          </a:xfrm>
        </p:grpSpPr>
        <p:sp>
          <p:nvSpPr>
            <p:cNvPr id="45" name="Freeform 6">
              <a:extLst>
                <a:ext uri="{FF2B5EF4-FFF2-40B4-BE49-F238E27FC236}">
                  <a16:creationId xmlns:a16="http://schemas.microsoft.com/office/drawing/2014/main" id="{64CE94B2-6EE5-A95F-C74E-690771BD5348}"/>
                </a:ext>
              </a:extLst>
            </p:cNvPr>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255FF"/>
            </a:solidFill>
          </p:spPr>
          <p:txBody>
            <a:bodyPr/>
            <a:lstStyle/>
            <a:p>
              <a:endParaRPr lang="uk-UA" noProof="0" dirty="0"/>
            </a:p>
          </p:txBody>
        </p:sp>
      </p:grpSp>
      <p:sp>
        <p:nvSpPr>
          <p:cNvPr id="46" name="TextBox 4">
            <a:extLst>
              <a:ext uri="{FF2B5EF4-FFF2-40B4-BE49-F238E27FC236}">
                <a16:creationId xmlns:a16="http://schemas.microsoft.com/office/drawing/2014/main" id="{6561BD30-38FC-293D-32F5-573A12791D8F}"/>
              </a:ext>
            </a:extLst>
          </p:cNvPr>
          <p:cNvSpPr txBox="1"/>
          <p:nvPr/>
        </p:nvSpPr>
        <p:spPr>
          <a:xfrm>
            <a:off x="1219214" y="7325283"/>
            <a:ext cx="1371586" cy="327718"/>
          </a:xfrm>
          <a:prstGeom prst="rect">
            <a:avLst/>
          </a:prstGeom>
        </p:spPr>
        <p:txBody>
          <a:bodyPr wrap="square" lIns="0" tIns="0" rIns="0" bIns="0" rtlCol="0" anchor="t">
            <a:spAutoFit/>
          </a:bodyPr>
          <a:lstStyle/>
          <a:p>
            <a:pPr algn="l">
              <a:lnSpc>
                <a:spcPts val="2800"/>
              </a:lnSpc>
              <a:spcBef>
                <a:spcPct val="0"/>
              </a:spcBef>
            </a:pPr>
            <a:r>
              <a:rPr lang="uk-UA" sz="2000" noProof="0" dirty="0">
                <a:solidFill>
                  <a:srgbClr val="17161C"/>
                </a:solidFill>
                <a:latin typeface="Arial" panose="020B0604020202020204" pitchFamily="34" charset="0"/>
                <a:ea typeface="Roboto"/>
                <a:cs typeface="Arial" panose="020B0604020202020204" pitchFamily="34" charset="0"/>
                <a:sym typeface="Roboto"/>
              </a:rPr>
              <a:t>18.12.2024</a:t>
            </a:r>
          </a:p>
        </p:txBody>
      </p:sp>
      <p:sp>
        <p:nvSpPr>
          <p:cNvPr id="47" name="TextBox 4">
            <a:extLst>
              <a:ext uri="{FF2B5EF4-FFF2-40B4-BE49-F238E27FC236}">
                <a16:creationId xmlns:a16="http://schemas.microsoft.com/office/drawing/2014/main" id="{2F8781D3-2F7C-146B-5E2C-2AD804482083}"/>
              </a:ext>
            </a:extLst>
          </p:cNvPr>
          <p:cNvSpPr txBox="1"/>
          <p:nvPr/>
        </p:nvSpPr>
        <p:spPr>
          <a:xfrm>
            <a:off x="3236308" y="8115300"/>
            <a:ext cx="13908692" cy="327718"/>
          </a:xfrm>
          <a:prstGeom prst="rect">
            <a:avLst/>
          </a:prstGeom>
        </p:spPr>
        <p:txBody>
          <a:bodyPr lIns="0" tIns="0" rIns="0" bIns="0" rtlCol="0" anchor="t">
            <a:spAutoFit/>
          </a:bodyPr>
          <a:lstStyle/>
          <a:p>
            <a:pPr>
              <a:lnSpc>
                <a:spcPts val="2800"/>
              </a:lnSpc>
              <a:spcBef>
                <a:spcPct val="0"/>
              </a:spcBef>
            </a:pPr>
            <a:r>
              <a:rPr lang="uk-UA" sz="2000" noProof="0" dirty="0">
                <a:solidFill>
                  <a:srgbClr val="17161C"/>
                </a:solidFill>
                <a:latin typeface="Arial" panose="020B0604020202020204" pitchFamily="34" charset="0"/>
                <a:ea typeface="Roboto"/>
                <a:cs typeface="Arial" panose="020B0604020202020204" pitchFamily="34" charset="0"/>
                <a:sym typeface="Roboto"/>
              </a:rPr>
              <a:t>Громадське обговорення проєкту Стратегії та корегування (за потреби). Відкритий захід із залученням громадськості</a:t>
            </a:r>
          </a:p>
        </p:txBody>
      </p:sp>
      <p:grpSp>
        <p:nvGrpSpPr>
          <p:cNvPr id="48" name="Group 5">
            <a:extLst>
              <a:ext uri="{FF2B5EF4-FFF2-40B4-BE49-F238E27FC236}">
                <a16:creationId xmlns:a16="http://schemas.microsoft.com/office/drawing/2014/main" id="{C7E7C25C-5514-A3CE-074A-623447A1A617}"/>
              </a:ext>
            </a:extLst>
          </p:cNvPr>
          <p:cNvGrpSpPr>
            <a:grpSpLocks noChangeAspect="1"/>
          </p:cNvGrpSpPr>
          <p:nvPr/>
        </p:nvGrpSpPr>
        <p:grpSpPr>
          <a:xfrm>
            <a:off x="2715333" y="8126267"/>
            <a:ext cx="346643" cy="346643"/>
            <a:chOff x="1371600" y="6705600"/>
            <a:chExt cx="10972800" cy="10972800"/>
          </a:xfrm>
        </p:grpSpPr>
        <p:sp>
          <p:nvSpPr>
            <p:cNvPr id="49" name="Freeform 6">
              <a:extLst>
                <a:ext uri="{FF2B5EF4-FFF2-40B4-BE49-F238E27FC236}">
                  <a16:creationId xmlns:a16="http://schemas.microsoft.com/office/drawing/2014/main" id="{75E6BFFE-74A0-6590-EB88-1FE0A0A6E615}"/>
                </a:ext>
              </a:extLst>
            </p:cNvPr>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255FF"/>
            </a:solidFill>
          </p:spPr>
          <p:txBody>
            <a:bodyPr/>
            <a:lstStyle/>
            <a:p>
              <a:endParaRPr lang="uk-UA" noProof="0" dirty="0"/>
            </a:p>
          </p:txBody>
        </p:sp>
      </p:grpSp>
      <p:sp>
        <p:nvSpPr>
          <p:cNvPr id="50" name="TextBox 4">
            <a:extLst>
              <a:ext uri="{FF2B5EF4-FFF2-40B4-BE49-F238E27FC236}">
                <a16:creationId xmlns:a16="http://schemas.microsoft.com/office/drawing/2014/main" id="{660877A1-6B3A-0B98-1BF6-55B9A532EB11}"/>
              </a:ext>
            </a:extLst>
          </p:cNvPr>
          <p:cNvSpPr txBox="1"/>
          <p:nvPr/>
        </p:nvSpPr>
        <p:spPr>
          <a:xfrm>
            <a:off x="1219214" y="8140093"/>
            <a:ext cx="1371586" cy="327718"/>
          </a:xfrm>
          <a:prstGeom prst="rect">
            <a:avLst/>
          </a:prstGeom>
        </p:spPr>
        <p:txBody>
          <a:bodyPr wrap="square" lIns="0" tIns="0" rIns="0" bIns="0" rtlCol="0" anchor="t">
            <a:spAutoFit/>
          </a:bodyPr>
          <a:lstStyle/>
          <a:p>
            <a:pPr algn="l">
              <a:lnSpc>
                <a:spcPts val="2800"/>
              </a:lnSpc>
              <a:spcBef>
                <a:spcPct val="0"/>
              </a:spcBef>
            </a:pPr>
            <a:r>
              <a:rPr lang="uk-UA" sz="2000" noProof="0" dirty="0">
                <a:solidFill>
                  <a:srgbClr val="17161C"/>
                </a:solidFill>
                <a:latin typeface="Arial" panose="020B0604020202020204" pitchFamily="34" charset="0"/>
                <a:ea typeface="Roboto"/>
                <a:cs typeface="Arial" panose="020B0604020202020204" pitchFamily="34" charset="0"/>
                <a:sym typeface="Roboto"/>
              </a:rPr>
              <a:t>15.01.2025</a:t>
            </a:r>
          </a:p>
        </p:txBody>
      </p:sp>
      <p:sp>
        <p:nvSpPr>
          <p:cNvPr id="51" name="TextBox 4">
            <a:extLst>
              <a:ext uri="{FF2B5EF4-FFF2-40B4-BE49-F238E27FC236}">
                <a16:creationId xmlns:a16="http://schemas.microsoft.com/office/drawing/2014/main" id="{82D626DD-CA7E-F9EC-9066-66A5E4EC00C3}"/>
              </a:ext>
            </a:extLst>
          </p:cNvPr>
          <p:cNvSpPr txBox="1"/>
          <p:nvPr/>
        </p:nvSpPr>
        <p:spPr>
          <a:xfrm>
            <a:off x="3269776" y="8948900"/>
            <a:ext cx="13908692" cy="686791"/>
          </a:xfrm>
          <a:prstGeom prst="rect">
            <a:avLst/>
          </a:prstGeom>
        </p:spPr>
        <p:txBody>
          <a:bodyPr lIns="0" tIns="0" rIns="0" bIns="0" rtlCol="0" anchor="t">
            <a:spAutoFit/>
          </a:bodyPr>
          <a:lstStyle/>
          <a:p>
            <a:pPr>
              <a:lnSpc>
                <a:spcPts val="2800"/>
              </a:lnSpc>
              <a:spcBef>
                <a:spcPct val="0"/>
              </a:spcBef>
            </a:pPr>
            <a:r>
              <a:rPr lang="uk-UA" sz="2000" noProof="0" dirty="0">
                <a:solidFill>
                  <a:srgbClr val="17161C"/>
                </a:solidFill>
                <a:latin typeface="Arial" panose="020B0604020202020204" pitchFamily="34" charset="0"/>
                <a:ea typeface="Roboto"/>
                <a:cs typeface="Arial" panose="020B0604020202020204" pitchFamily="34" charset="0"/>
                <a:sym typeface="Roboto"/>
              </a:rPr>
              <a:t>2 засідання Робочої групи для визначення подальших кроків (проходження СЕО, формування Плану заходів з реалізації Стратегії)</a:t>
            </a:r>
          </a:p>
        </p:txBody>
      </p:sp>
      <p:grpSp>
        <p:nvGrpSpPr>
          <p:cNvPr id="52" name="Group 5">
            <a:extLst>
              <a:ext uri="{FF2B5EF4-FFF2-40B4-BE49-F238E27FC236}">
                <a16:creationId xmlns:a16="http://schemas.microsoft.com/office/drawing/2014/main" id="{0288518F-66D9-91CE-F00D-359F3027B67A}"/>
              </a:ext>
            </a:extLst>
          </p:cNvPr>
          <p:cNvGrpSpPr>
            <a:grpSpLocks noChangeAspect="1"/>
          </p:cNvGrpSpPr>
          <p:nvPr/>
        </p:nvGrpSpPr>
        <p:grpSpPr>
          <a:xfrm>
            <a:off x="2715333" y="8963476"/>
            <a:ext cx="346643" cy="346643"/>
            <a:chOff x="1371600" y="6705600"/>
            <a:chExt cx="10972800" cy="10972800"/>
          </a:xfrm>
        </p:grpSpPr>
        <p:sp>
          <p:nvSpPr>
            <p:cNvPr id="53" name="Freeform 6">
              <a:extLst>
                <a:ext uri="{FF2B5EF4-FFF2-40B4-BE49-F238E27FC236}">
                  <a16:creationId xmlns:a16="http://schemas.microsoft.com/office/drawing/2014/main" id="{57735EF0-16ED-9711-F70A-64BF3AFDA2E0}"/>
                </a:ext>
              </a:extLst>
            </p:cNvPr>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2255FF"/>
            </a:solidFill>
          </p:spPr>
          <p:txBody>
            <a:bodyPr/>
            <a:lstStyle/>
            <a:p>
              <a:endParaRPr lang="uk-UA" noProof="0" dirty="0"/>
            </a:p>
          </p:txBody>
        </p:sp>
      </p:grpSp>
      <p:sp>
        <p:nvSpPr>
          <p:cNvPr id="54" name="TextBox 4">
            <a:extLst>
              <a:ext uri="{FF2B5EF4-FFF2-40B4-BE49-F238E27FC236}">
                <a16:creationId xmlns:a16="http://schemas.microsoft.com/office/drawing/2014/main" id="{9599C533-8A45-B4A1-D368-9700EB3FAB5B}"/>
              </a:ext>
            </a:extLst>
          </p:cNvPr>
          <p:cNvSpPr txBox="1"/>
          <p:nvPr/>
        </p:nvSpPr>
        <p:spPr>
          <a:xfrm>
            <a:off x="1219214" y="8977302"/>
            <a:ext cx="1371586" cy="327718"/>
          </a:xfrm>
          <a:prstGeom prst="rect">
            <a:avLst/>
          </a:prstGeom>
        </p:spPr>
        <p:txBody>
          <a:bodyPr wrap="square" lIns="0" tIns="0" rIns="0" bIns="0" rtlCol="0" anchor="t">
            <a:spAutoFit/>
          </a:bodyPr>
          <a:lstStyle/>
          <a:p>
            <a:pPr algn="l">
              <a:lnSpc>
                <a:spcPts val="2800"/>
              </a:lnSpc>
              <a:spcBef>
                <a:spcPct val="0"/>
              </a:spcBef>
            </a:pPr>
            <a:r>
              <a:rPr lang="uk-UA" sz="2000" noProof="0" dirty="0">
                <a:solidFill>
                  <a:srgbClr val="17161C"/>
                </a:solidFill>
                <a:latin typeface="Arial" panose="020B0604020202020204" pitchFamily="34" charset="0"/>
                <a:ea typeface="Roboto"/>
                <a:cs typeface="Arial" panose="020B0604020202020204" pitchFamily="34" charset="0"/>
                <a:sym typeface="Roboto"/>
              </a:rPr>
              <a:t>31.01.2025</a:t>
            </a:r>
          </a:p>
        </p:txBody>
      </p:sp>
    </p:spTree>
    <p:extLst>
      <p:ext uri="{BB962C8B-B14F-4D97-AF65-F5344CB8AC3E}">
        <p14:creationId xmlns:p14="http://schemas.microsoft.com/office/powerpoint/2010/main" val="37763027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3" name="TextBox 3"/>
          <p:cNvSpPr txBox="1"/>
          <p:nvPr/>
        </p:nvSpPr>
        <p:spPr>
          <a:xfrm>
            <a:off x="6324600" y="933180"/>
            <a:ext cx="12477131" cy="830997"/>
          </a:xfrm>
          <a:prstGeom prst="rect">
            <a:avLst/>
          </a:prstGeom>
        </p:spPr>
        <p:txBody>
          <a:bodyPr wrap="square" lIns="0" tIns="0" rIns="0" bIns="0" rtlCol="0" anchor="t">
            <a:spAutoFit/>
          </a:bodyPr>
          <a:lstStyle/>
          <a:p>
            <a:pPr algn="l">
              <a:spcAft>
                <a:spcPts val="600"/>
              </a:spcAft>
            </a:pPr>
            <a:r>
              <a:rPr lang="uk-UA" sz="5400" b="1" noProof="0" dirty="0">
                <a:solidFill>
                  <a:srgbClr val="F7F4FA"/>
                </a:solidFill>
                <a:latin typeface="Arial" panose="020B0604020202020204" pitchFamily="34" charset="0"/>
                <a:ea typeface="Aileron Heavy"/>
                <a:cs typeface="Arial" panose="020B0604020202020204" pitchFamily="34" charset="0"/>
                <a:sym typeface="Aileron Heavy"/>
              </a:rPr>
              <a:t>Дякую за увагу!</a:t>
            </a:r>
          </a:p>
        </p:txBody>
      </p:sp>
      <p:sp>
        <p:nvSpPr>
          <p:cNvPr id="5" name="AutoShape 5"/>
          <p:cNvSpPr/>
          <p:nvPr/>
        </p:nvSpPr>
        <p:spPr>
          <a:xfrm>
            <a:off x="0" y="0"/>
            <a:ext cx="4729170" cy="10287000"/>
          </a:xfrm>
          <a:prstGeom prst="rect">
            <a:avLst/>
          </a:prstGeom>
          <a:solidFill>
            <a:srgbClr val="F7F4FA"/>
          </a:solidFill>
        </p:spPr>
        <p:txBody>
          <a:bodyPr/>
          <a:lstStyle/>
          <a:p>
            <a:endParaRPr lang="uk-UA" noProof="0" dirty="0"/>
          </a:p>
        </p:txBody>
      </p:sp>
      <p:sp>
        <p:nvSpPr>
          <p:cNvPr id="6" name="Freeform 6"/>
          <p:cNvSpPr/>
          <p:nvPr/>
        </p:nvSpPr>
        <p:spPr>
          <a:xfrm rot="-10800000">
            <a:off x="991650" y="1378770"/>
            <a:ext cx="3095939" cy="2879223"/>
          </a:xfrm>
          <a:custGeom>
            <a:avLst/>
            <a:gdLst/>
            <a:ahLst/>
            <a:cxnLst/>
            <a:rect l="l" t="t" r="r" b="b"/>
            <a:pathLst>
              <a:path w="3095939" h="2879223">
                <a:moveTo>
                  <a:pt x="0" y="0"/>
                </a:moveTo>
                <a:lnTo>
                  <a:pt x="3095939" y="0"/>
                </a:lnTo>
                <a:lnTo>
                  <a:pt x="3095939" y="2879223"/>
                </a:lnTo>
                <a:lnTo>
                  <a:pt x="0" y="287922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uk-UA" noProof="0" dirty="0"/>
          </a:p>
        </p:txBody>
      </p:sp>
      <p:grpSp>
        <p:nvGrpSpPr>
          <p:cNvPr id="7" name="Group 7"/>
          <p:cNvGrpSpPr>
            <a:grpSpLocks noChangeAspect="1"/>
          </p:cNvGrpSpPr>
          <p:nvPr/>
        </p:nvGrpSpPr>
        <p:grpSpPr>
          <a:xfrm rot="-10800000">
            <a:off x="641581" y="1028700"/>
            <a:ext cx="700140" cy="700140"/>
            <a:chOff x="1371600" y="6705600"/>
            <a:chExt cx="10972800" cy="10972800"/>
          </a:xfrm>
        </p:grpSpPr>
        <p:sp>
          <p:nvSpPr>
            <p:cNvPr id="8" name="Freeform 8"/>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17161C"/>
            </a:solidFill>
          </p:spPr>
          <p:txBody>
            <a:bodyPr/>
            <a:lstStyle/>
            <a:p>
              <a:endParaRPr lang="uk-UA" noProof="0" dirty="0"/>
            </a:p>
          </p:txBody>
        </p:sp>
      </p:grpSp>
      <p:sp>
        <p:nvSpPr>
          <p:cNvPr id="9" name="Freeform 9"/>
          <p:cNvSpPr/>
          <p:nvPr/>
        </p:nvSpPr>
        <p:spPr>
          <a:xfrm rot="-10800000">
            <a:off x="991650" y="4774804"/>
            <a:ext cx="3095939" cy="2879223"/>
          </a:xfrm>
          <a:custGeom>
            <a:avLst/>
            <a:gdLst/>
            <a:ahLst/>
            <a:cxnLst/>
            <a:rect l="l" t="t" r="r" b="b"/>
            <a:pathLst>
              <a:path w="3095939" h="2879223">
                <a:moveTo>
                  <a:pt x="0" y="0"/>
                </a:moveTo>
                <a:lnTo>
                  <a:pt x="3095939" y="0"/>
                </a:lnTo>
                <a:lnTo>
                  <a:pt x="3095939" y="2879223"/>
                </a:lnTo>
                <a:lnTo>
                  <a:pt x="0" y="287922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uk-UA" noProof="0" dirty="0"/>
          </a:p>
        </p:txBody>
      </p:sp>
      <p:sp>
        <p:nvSpPr>
          <p:cNvPr id="10" name="Freeform 10"/>
          <p:cNvSpPr/>
          <p:nvPr/>
        </p:nvSpPr>
        <p:spPr>
          <a:xfrm flipH="1">
            <a:off x="2790961" y="6825913"/>
            <a:ext cx="1938209" cy="3461087"/>
          </a:xfrm>
          <a:custGeom>
            <a:avLst/>
            <a:gdLst/>
            <a:ahLst/>
            <a:cxnLst/>
            <a:rect l="l" t="t" r="r" b="b"/>
            <a:pathLst>
              <a:path w="1938209" h="3461087">
                <a:moveTo>
                  <a:pt x="1938209" y="0"/>
                </a:moveTo>
                <a:lnTo>
                  <a:pt x="0" y="0"/>
                </a:lnTo>
                <a:lnTo>
                  <a:pt x="0" y="3461087"/>
                </a:lnTo>
                <a:lnTo>
                  <a:pt x="1938209" y="3461087"/>
                </a:lnTo>
                <a:lnTo>
                  <a:pt x="1938209"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uk-UA" noProof="0" dirty="0"/>
          </a:p>
        </p:txBody>
      </p:sp>
      <p:sp>
        <p:nvSpPr>
          <p:cNvPr id="2" name="TextBox 11">
            <a:extLst>
              <a:ext uri="{FF2B5EF4-FFF2-40B4-BE49-F238E27FC236}">
                <a16:creationId xmlns:a16="http://schemas.microsoft.com/office/drawing/2014/main" id="{6FD96E89-4C08-4FCE-CE08-DAB550AF5B52}"/>
              </a:ext>
            </a:extLst>
          </p:cNvPr>
          <p:cNvSpPr txBox="1"/>
          <p:nvPr/>
        </p:nvSpPr>
        <p:spPr>
          <a:xfrm>
            <a:off x="10363200" y="7614095"/>
            <a:ext cx="7257244" cy="1473352"/>
          </a:xfrm>
          <a:prstGeom prst="rect">
            <a:avLst/>
          </a:prstGeom>
        </p:spPr>
        <p:txBody>
          <a:bodyPr wrap="square" lIns="0" tIns="0" rIns="0" bIns="0" rtlCol="0" anchor="t">
            <a:spAutoFit/>
          </a:bodyPr>
          <a:lstStyle/>
          <a:p>
            <a:pPr algn="r">
              <a:spcBef>
                <a:spcPct val="0"/>
              </a:spcBef>
            </a:pPr>
            <a:r>
              <a:rPr lang="uk-UA" sz="2400" noProof="0" dirty="0">
                <a:solidFill>
                  <a:srgbClr val="F7F4FA"/>
                </a:solidFill>
                <a:latin typeface="Roboto"/>
                <a:ea typeface="Roboto"/>
                <a:cs typeface="Roboto"/>
                <a:sym typeface="Roboto"/>
              </a:rPr>
              <a:t>Андрій ДУБ</a:t>
            </a:r>
          </a:p>
          <a:p>
            <a:pPr algn="r">
              <a:lnSpc>
                <a:spcPct val="114000"/>
              </a:lnSpc>
              <a:spcBef>
                <a:spcPct val="0"/>
              </a:spcBef>
            </a:pPr>
            <a:endParaRPr lang="uk-UA" sz="1600" noProof="0" dirty="0">
              <a:solidFill>
                <a:srgbClr val="F7F4FA"/>
              </a:solidFill>
              <a:latin typeface="Roboto"/>
              <a:ea typeface="Roboto"/>
              <a:cs typeface="Roboto"/>
              <a:sym typeface="Roboto"/>
            </a:endParaRPr>
          </a:p>
          <a:p>
            <a:pPr algn="r">
              <a:lnSpc>
                <a:spcPct val="114000"/>
              </a:lnSpc>
              <a:spcBef>
                <a:spcPct val="0"/>
              </a:spcBef>
            </a:pPr>
            <a:r>
              <a:rPr lang="uk-UA" sz="1600" noProof="0" dirty="0">
                <a:solidFill>
                  <a:srgbClr val="F7F4FA"/>
                </a:solidFill>
                <a:latin typeface="Roboto"/>
                <a:ea typeface="Roboto"/>
                <a:cs typeface="Roboto"/>
                <a:sym typeface="Roboto"/>
              </a:rPr>
              <a:t>кандидат економічних наук, доцент, старший науковий співробітник</a:t>
            </a:r>
          </a:p>
          <a:p>
            <a:pPr algn="r">
              <a:lnSpc>
                <a:spcPct val="114000"/>
              </a:lnSpc>
              <a:spcBef>
                <a:spcPct val="0"/>
              </a:spcBef>
            </a:pPr>
            <a:r>
              <a:rPr lang="uk-UA" sz="1600" noProof="0" dirty="0">
                <a:solidFill>
                  <a:srgbClr val="F7F4FA"/>
                </a:solidFill>
                <a:latin typeface="Roboto"/>
                <a:ea typeface="Roboto"/>
                <a:cs typeface="Roboto"/>
                <a:sym typeface="Roboto"/>
              </a:rPr>
              <a:t>ДУ "Інститут регіональних досліджень імені М.І. Долішнього НАН України"</a:t>
            </a:r>
          </a:p>
          <a:p>
            <a:pPr algn="r">
              <a:lnSpc>
                <a:spcPct val="114000"/>
              </a:lnSpc>
              <a:spcBef>
                <a:spcPct val="0"/>
              </a:spcBef>
            </a:pPr>
            <a:r>
              <a:rPr lang="uk-UA" sz="1600" noProof="0" dirty="0" err="1">
                <a:solidFill>
                  <a:srgbClr val="F7F4FA"/>
                </a:solidFill>
                <a:latin typeface="Roboto"/>
                <a:ea typeface="Roboto"/>
                <a:cs typeface="Roboto"/>
                <a:sym typeface="Roboto"/>
              </a:rPr>
              <a:t>тел</a:t>
            </a:r>
            <a:r>
              <a:rPr lang="uk-UA" sz="1600" noProof="0" dirty="0">
                <a:solidFill>
                  <a:srgbClr val="F7F4FA"/>
                </a:solidFill>
                <a:latin typeface="Roboto"/>
                <a:ea typeface="Roboto"/>
                <a:cs typeface="Roboto"/>
                <a:sym typeface="Roboto"/>
              </a:rPr>
              <a:t>. (067)3505108</a:t>
            </a:r>
          </a:p>
        </p:txBody>
      </p:sp>
      <p:sp>
        <p:nvSpPr>
          <p:cNvPr id="4" name="Freeform 27">
            <a:extLst>
              <a:ext uri="{FF2B5EF4-FFF2-40B4-BE49-F238E27FC236}">
                <a16:creationId xmlns:a16="http://schemas.microsoft.com/office/drawing/2014/main" id="{A895DC49-02ED-4E46-2535-FB738F90F5B5}"/>
              </a:ext>
            </a:extLst>
          </p:cNvPr>
          <p:cNvSpPr/>
          <p:nvPr/>
        </p:nvSpPr>
        <p:spPr>
          <a:xfrm>
            <a:off x="11963400" y="1740114"/>
            <a:ext cx="861058" cy="910734"/>
          </a:xfrm>
          <a:custGeom>
            <a:avLst/>
            <a:gdLst/>
            <a:ahLst/>
            <a:cxnLst/>
            <a:rect l="l" t="t" r="r" b="b"/>
            <a:pathLst>
              <a:path w="1148077" h="1214312">
                <a:moveTo>
                  <a:pt x="0" y="0"/>
                </a:moveTo>
                <a:lnTo>
                  <a:pt x="1148077" y="0"/>
                </a:lnTo>
                <a:lnTo>
                  <a:pt x="1148077" y="1214312"/>
                </a:lnTo>
                <a:lnTo>
                  <a:pt x="0" y="1214312"/>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uk-UA" noProof="0" dirty="0"/>
          </a:p>
        </p:txBody>
      </p:sp>
    </p:spTree>
    <p:extLst>
      <p:ext uri="{BB962C8B-B14F-4D97-AF65-F5344CB8AC3E}">
        <p14:creationId xmlns:p14="http://schemas.microsoft.com/office/powerpoint/2010/main" val="694545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7F4FA"/>
        </a:solidFill>
        <a:effectLst/>
      </p:bgPr>
    </p:bg>
    <p:spTree>
      <p:nvGrpSpPr>
        <p:cNvPr id="1" name=""/>
        <p:cNvGrpSpPr/>
        <p:nvPr/>
      </p:nvGrpSpPr>
      <p:grpSpPr>
        <a:xfrm>
          <a:off x="0" y="0"/>
          <a:ext cx="0" cy="0"/>
          <a:chOff x="0" y="0"/>
          <a:chExt cx="0" cy="0"/>
        </a:xfrm>
      </p:grpSpPr>
      <p:sp>
        <p:nvSpPr>
          <p:cNvPr id="2" name="AutoShape 2"/>
          <p:cNvSpPr/>
          <p:nvPr/>
        </p:nvSpPr>
        <p:spPr>
          <a:xfrm>
            <a:off x="-1" y="0"/>
            <a:ext cx="4648201" cy="10287000"/>
          </a:xfrm>
          <a:prstGeom prst="rect">
            <a:avLst/>
          </a:prstGeom>
          <a:solidFill>
            <a:srgbClr val="2255FF"/>
          </a:solidFill>
        </p:spPr>
        <p:txBody>
          <a:bodyPr/>
          <a:lstStyle/>
          <a:p>
            <a:endParaRPr lang="uk-UA" noProof="0" dirty="0"/>
          </a:p>
        </p:txBody>
      </p:sp>
      <p:sp>
        <p:nvSpPr>
          <p:cNvPr id="3" name="Freeform 3"/>
          <p:cNvSpPr/>
          <p:nvPr/>
        </p:nvSpPr>
        <p:spPr>
          <a:xfrm>
            <a:off x="17383038" y="9340724"/>
            <a:ext cx="257109" cy="376665"/>
          </a:xfrm>
          <a:custGeom>
            <a:avLst/>
            <a:gdLst/>
            <a:ahLst/>
            <a:cxnLst/>
            <a:rect l="l" t="t" r="r" b="b"/>
            <a:pathLst>
              <a:path w="257109" h="376665">
                <a:moveTo>
                  <a:pt x="0" y="0"/>
                </a:moveTo>
                <a:lnTo>
                  <a:pt x="257109" y="0"/>
                </a:lnTo>
                <a:lnTo>
                  <a:pt x="257109" y="376665"/>
                </a:lnTo>
                <a:lnTo>
                  <a:pt x="0" y="376665"/>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uk-UA" noProof="0" dirty="0"/>
          </a:p>
        </p:txBody>
      </p:sp>
      <p:sp>
        <p:nvSpPr>
          <p:cNvPr id="4" name="Freeform 4"/>
          <p:cNvSpPr/>
          <p:nvPr/>
        </p:nvSpPr>
        <p:spPr>
          <a:xfrm rot="-5400000" flipV="1">
            <a:off x="743502" y="7650946"/>
            <a:ext cx="1892551" cy="3379556"/>
          </a:xfrm>
          <a:custGeom>
            <a:avLst/>
            <a:gdLst/>
            <a:ahLst/>
            <a:cxnLst/>
            <a:rect l="l" t="t" r="r" b="b"/>
            <a:pathLst>
              <a:path w="1892551" h="3379556">
                <a:moveTo>
                  <a:pt x="0" y="3379556"/>
                </a:moveTo>
                <a:lnTo>
                  <a:pt x="1892552" y="3379556"/>
                </a:lnTo>
                <a:lnTo>
                  <a:pt x="1892552" y="0"/>
                </a:lnTo>
                <a:lnTo>
                  <a:pt x="0" y="0"/>
                </a:lnTo>
                <a:lnTo>
                  <a:pt x="0" y="3379556"/>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uk-UA" noProof="0" dirty="0"/>
          </a:p>
        </p:txBody>
      </p:sp>
      <p:sp>
        <p:nvSpPr>
          <p:cNvPr id="5" name="Freeform 5"/>
          <p:cNvSpPr/>
          <p:nvPr/>
        </p:nvSpPr>
        <p:spPr>
          <a:xfrm rot="5400000">
            <a:off x="653642" y="7459995"/>
            <a:ext cx="3095939" cy="2879223"/>
          </a:xfrm>
          <a:custGeom>
            <a:avLst/>
            <a:gdLst/>
            <a:ahLst/>
            <a:cxnLst/>
            <a:rect l="l" t="t" r="r" b="b"/>
            <a:pathLst>
              <a:path w="3095939" h="2879223">
                <a:moveTo>
                  <a:pt x="0" y="0"/>
                </a:moveTo>
                <a:lnTo>
                  <a:pt x="3095939" y="0"/>
                </a:lnTo>
                <a:lnTo>
                  <a:pt x="3095939" y="2879223"/>
                </a:lnTo>
                <a:lnTo>
                  <a:pt x="0" y="2879223"/>
                </a:lnTo>
                <a:lnTo>
                  <a:pt x="0" y="0"/>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uk-UA" noProof="0" dirty="0"/>
          </a:p>
        </p:txBody>
      </p:sp>
      <p:grpSp>
        <p:nvGrpSpPr>
          <p:cNvPr id="6" name="Group 6"/>
          <p:cNvGrpSpPr>
            <a:grpSpLocks noChangeAspect="1"/>
          </p:cNvGrpSpPr>
          <p:nvPr/>
        </p:nvGrpSpPr>
        <p:grpSpPr>
          <a:xfrm rot="5400000">
            <a:off x="3200400" y="7124700"/>
            <a:ext cx="700140" cy="700140"/>
            <a:chOff x="1371600" y="6705600"/>
            <a:chExt cx="10972800" cy="10972800"/>
          </a:xfrm>
        </p:grpSpPr>
        <p:sp>
          <p:nvSpPr>
            <p:cNvPr id="7" name="Freeform 7"/>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17161C"/>
            </a:solidFill>
          </p:spPr>
          <p:txBody>
            <a:bodyPr/>
            <a:lstStyle/>
            <a:p>
              <a:endParaRPr lang="uk-UA" noProof="0" dirty="0"/>
            </a:p>
          </p:txBody>
        </p:sp>
      </p:grpSp>
      <p:sp>
        <p:nvSpPr>
          <p:cNvPr id="8" name="TextBox 8"/>
          <p:cNvSpPr txBox="1"/>
          <p:nvPr/>
        </p:nvSpPr>
        <p:spPr>
          <a:xfrm>
            <a:off x="999378" y="490371"/>
            <a:ext cx="3333275" cy="2308324"/>
          </a:xfrm>
          <a:prstGeom prst="rect">
            <a:avLst/>
          </a:prstGeom>
        </p:spPr>
        <p:txBody>
          <a:bodyPr lIns="0" tIns="0" rIns="0" bIns="0" rtlCol="0" anchor="t">
            <a:spAutoFit/>
          </a:bodyPr>
          <a:lstStyle/>
          <a:p>
            <a:pPr algn="l">
              <a:lnSpc>
                <a:spcPts val="6000"/>
              </a:lnSpc>
            </a:pPr>
            <a:r>
              <a:rPr lang="uk-UA" sz="5000" b="1" dirty="0">
                <a:solidFill>
                  <a:srgbClr val="F7F4FA"/>
                </a:solidFill>
                <a:latin typeface="Aileron Heavy"/>
                <a:ea typeface="Aileron Heavy"/>
                <a:cs typeface="Aileron Heavy"/>
                <a:sym typeface="Aileron Heavy"/>
              </a:rPr>
              <a:t>Суть та зміст Проєкту</a:t>
            </a:r>
            <a:endParaRPr lang="uk-UA" sz="5000" b="1" noProof="0" dirty="0">
              <a:solidFill>
                <a:srgbClr val="F7F4FA"/>
              </a:solidFill>
              <a:latin typeface="Aileron Heavy"/>
              <a:ea typeface="Aileron Heavy"/>
              <a:cs typeface="Aileron Heavy"/>
              <a:sym typeface="Aileron Heavy"/>
            </a:endParaRPr>
          </a:p>
        </p:txBody>
      </p:sp>
      <p:grpSp>
        <p:nvGrpSpPr>
          <p:cNvPr id="9" name="Group 9"/>
          <p:cNvGrpSpPr/>
          <p:nvPr/>
        </p:nvGrpSpPr>
        <p:grpSpPr>
          <a:xfrm>
            <a:off x="5105401" y="455631"/>
            <a:ext cx="12566832" cy="9183669"/>
            <a:chOff x="-15569" y="0"/>
            <a:chExt cx="11693695" cy="10131451"/>
          </a:xfrm>
        </p:grpSpPr>
        <p:sp>
          <p:nvSpPr>
            <p:cNvPr id="10" name="TextBox 10"/>
            <p:cNvSpPr txBox="1"/>
            <p:nvPr/>
          </p:nvSpPr>
          <p:spPr>
            <a:xfrm>
              <a:off x="0" y="0"/>
              <a:ext cx="11678126" cy="803367"/>
            </a:xfrm>
            <a:prstGeom prst="rect">
              <a:avLst/>
            </a:prstGeom>
          </p:spPr>
          <p:txBody>
            <a:bodyPr lIns="0" tIns="0" rIns="0" bIns="0" rtlCol="0" anchor="t">
              <a:spAutoFit/>
            </a:bodyPr>
            <a:lstStyle/>
            <a:p>
              <a:pPr algn="l">
                <a:lnSpc>
                  <a:spcPts val="6599"/>
                </a:lnSpc>
              </a:pPr>
              <a:r>
                <a:rPr lang="uk-UA" sz="3200" b="1" noProof="0" dirty="0" err="1">
                  <a:solidFill>
                    <a:srgbClr val="17161C"/>
                  </a:solidFill>
                  <a:latin typeface="Arial" panose="020B0604020202020204" pitchFamily="34" charset="0"/>
                  <a:ea typeface="Aileron Heavy"/>
                  <a:cs typeface="Arial" panose="020B0604020202020204" pitchFamily="34" charset="0"/>
                  <a:sym typeface="Aileron Heavy"/>
                </a:rPr>
                <a:t>Ініціатива«Мери</a:t>
              </a:r>
              <a:r>
                <a:rPr lang="uk-UA" sz="3200" b="1" noProof="0" dirty="0">
                  <a:solidFill>
                    <a:srgbClr val="17161C"/>
                  </a:solidFill>
                  <a:latin typeface="Arial" panose="020B0604020202020204" pitchFamily="34" charset="0"/>
                  <a:ea typeface="Aileron Heavy"/>
                  <a:cs typeface="Arial" panose="020B0604020202020204" pitchFamily="34" charset="0"/>
                  <a:sym typeface="Aileron Heavy"/>
                </a:rPr>
                <a:t> за економічне зростання» (M4EG)… </a:t>
              </a:r>
            </a:p>
          </p:txBody>
        </p:sp>
        <p:sp>
          <p:nvSpPr>
            <p:cNvPr id="11" name="TextBox 11"/>
            <p:cNvSpPr txBox="1"/>
            <p:nvPr/>
          </p:nvSpPr>
          <p:spPr>
            <a:xfrm>
              <a:off x="-1" y="887175"/>
              <a:ext cx="11678126" cy="3149163"/>
            </a:xfrm>
            <a:prstGeom prst="rect">
              <a:avLst/>
            </a:prstGeom>
          </p:spPr>
          <p:txBody>
            <a:bodyPr lIns="0" tIns="0" rIns="0" bIns="0" rtlCol="0" anchor="t">
              <a:spAutoFit/>
            </a:bodyPr>
            <a:lstStyle/>
            <a:p>
              <a:pPr algn="l">
                <a:lnSpc>
                  <a:spcPct val="114000"/>
                </a:lnSpc>
                <a:spcBef>
                  <a:spcPct val="0"/>
                </a:spcBef>
                <a:spcAft>
                  <a:spcPts val="600"/>
                </a:spcAft>
              </a:pPr>
              <a:r>
                <a:rPr lang="uk-UA" sz="2000" noProof="0" dirty="0">
                  <a:solidFill>
                    <a:srgbClr val="17161C"/>
                  </a:solidFill>
                  <a:latin typeface="Arial" panose="020B0604020202020204" pitchFamily="34" charset="0"/>
                  <a:ea typeface="Roboto"/>
                  <a:cs typeface="Arial" panose="020B0604020202020204" pitchFamily="34" charset="0"/>
                  <a:sym typeface="Roboto"/>
                </a:rPr>
                <a:t>…започаткована Європейським Союзом (ЄС), </a:t>
              </a:r>
              <a:r>
                <a:rPr lang="uk-UA" sz="2000" b="1" noProof="0" dirty="0">
                  <a:solidFill>
                    <a:srgbClr val="17161C"/>
                  </a:solidFill>
                  <a:latin typeface="Arial" panose="020B0604020202020204" pitchFamily="34" charset="0"/>
                  <a:ea typeface="Roboto"/>
                  <a:cs typeface="Arial" panose="020B0604020202020204" pitchFamily="34" charset="0"/>
                  <a:sym typeface="Roboto"/>
                </a:rPr>
                <a:t>ґрунтується на принципі</a:t>
              </a:r>
              <a:r>
                <a:rPr lang="uk-UA" sz="2000" noProof="0" dirty="0">
                  <a:solidFill>
                    <a:srgbClr val="17161C"/>
                  </a:solidFill>
                  <a:latin typeface="Arial" panose="020B0604020202020204" pitchFamily="34" charset="0"/>
                  <a:ea typeface="Roboto"/>
                  <a:cs typeface="Arial" panose="020B0604020202020204" pitchFamily="34" charset="0"/>
                  <a:sym typeface="Roboto"/>
                </a:rPr>
                <a:t>, що працюючи у партнерстві з приватним сектором, громадськими організаціями, громадянським суспільством, місцевими органами влади, можна покращити місцеве бізнес-середовище та створити умови для економічного зростання та створення робочих місць під керівництвом приватного сектору. Починаючи з 2017 року, вона була розгорнута в країнах Східного партнерства (</a:t>
              </a:r>
              <a:r>
                <a:rPr lang="uk-UA" sz="2000" noProof="0" dirty="0" err="1">
                  <a:solidFill>
                    <a:srgbClr val="17161C"/>
                  </a:solidFill>
                  <a:latin typeface="Arial" panose="020B0604020202020204" pitchFamily="34" charset="0"/>
                  <a:ea typeface="Roboto"/>
                  <a:cs typeface="Arial" panose="020B0604020202020204" pitchFamily="34" charset="0"/>
                  <a:sym typeface="Roboto"/>
                </a:rPr>
                <a:t>СхП</a:t>
              </a:r>
              <a:r>
                <a:rPr lang="uk-UA" sz="2000" noProof="0" dirty="0">
                  <a:solidFill>
                    <a:srgbClr val="17161C"/>
                  </a:solidFill>
                  <a:latin typeface="Arial" panose="020B0604020202020204" pitchFamily="34" charset="0"/>
                  <a:ea typeface="Roboto"/>
                  <a:cs typeface="Arial" panose="020B0604020202020204" pitchFamily="34" charset="0"/>
                  <a:sym typeface="Roboto"/>
                </a:rPr>
                <a:t>): Вірменії, Азербайджані, Білорусі, Грузії, Молдові та Україні. </a:t>
              </a:r>
            </a:p>
            <a:p>
              <a:pPr algn="l">
                <a:lnSpc>
                  <a:spcPct val="114000"/>
                </a:lnSpc>
                <a:spcBef>
                  <a:spcPct val="0"/>
                </a:spcBef>
              </a:pPr>
              <a:r>
                <a:rPr lang="uk-UA" sz="2000" b="1" noProof="0" dirty="0">
                  <a:solidFill>
                    <a:srgbClr val="17161C"/>
                  </a:solidFill>
                  <a:latin typeface="Arial" panose="020B0604020202020204" pitchFamily="34" charset="0"/>
                  <a:ea typeface="Roboto"/>
                  <a:cs typeface="Arial" panose="020B0604020202020204" pitchFamily="34" charset="0"/>
                  <a:sym typeface="Roboto"/>
                </a:rPr>
                <a:t>В рамках ініціативи M4EG Тернопіль розпочне трансформацію </a:t>
              </a:r>
              <a:r>
                <a:rPr lang="uk-UA" sz="2000" noProof="0" dirty="0">
                  <a:solidFill>
                    <a:srgbClr val="17161C"/>
                  </a:solidFill>
                  <a:latin typeface="Arial" panose="020B0604020202020204" pitchFamily="34" charset="0"/>
                  <a:ea typeface="Roboto"/>
                  <a:cs typeface="Arial" panose="020B0604020202020204" pitchFamily="34" charset="0"/>
                  <a:sym typeface="Roboto"/>
                </a:rPr>
                <a:t>міст шляхом впровадження портфельного підходу (Портфоліо Тернополя).</a:t>
              </a:r>
            </a:p>
          </p:txBody>
        </p:sp>
        <p:sp>
          <p:nvSpPr>
            <p:cNvPr id="16" name="TextBox 11">
              <a:extLst>
                <a:ext uri="{FF2B5EF4-FFF2-40B4-BE49-F238E27FC236}">
                  <a16:creationId xmlns:a16="http://schemas.microsoft.com/office/drawing/2014/main" id="{452FB4A7-8279-142E-5B25-5C2884AEF8EC}"/>
                </a:ext>
              </a:extLst>
            </p:cNvPr>
            <p:cNvSpPr txBox="1"/>
            <p:nvPr/>
          </p:nvSpPr>
          <p:spPr>
            <a:xfrm>
              <a:off x="-7785" y="4998179"/>
              <a:ext cx="11678126" cy="1903051"/>
            </a:xfrm>
            <a:prstGeom prst="rect">
              <a:avLst/>
            </a:prstGeom>
          </p:spPr>
          <p:txBody>
            <a:bodyPr lIns="0" tIns="0" rIns="0" bIns="0" rtlCol="0" anchor="t">
              <a:spAutoFit/>
            </a:bodyPr>
            <a:lstStyle/>
            <a:p>
              <a:pPr algn="l">
                <a:lnSpc>
                  <a:spcPct val="114000"/>
                </a:lnSpc>
                <a:spcBef>
                  <a:spcPct val="0"/>
                </a:spcBef>
                <a:spcAft>
                  <a:spcPts val="600"/>
                </a:spcAft>
              </a:pPr>
              <a:r>
                <a:rPr lang="uk-UA" sz="2000" noProof="0" dirty="0">
                  <a:solidFill>
                    <a:srgbClr val="17161C"/>
                  </a:solidFill>
                  <a:latin typeface="Arial" panose="020B0604020202020204" pitchFamily="34" charset="0"/>
                  <a:ea typeface="Roboto"/>
                  <a:cs typeface="Arial" panose="020B0604020202020204" pitchFamily="34" charset="0"/>
                  <a:sym typeface="Roboto"/>
                </a:rPr>
                <a:t>…має назву «Зелене та комфортне місто Тернопіль», яке </a:t>
              </a:r>
              <a:r>
                <a:rPr lang="uk-UA" sz="2000" b="1" noProof="0" dirty="0">
                  <a:solidFill>
                    <a:srgbClr val="17161C"/>
                  </a:solidFill>
                  <a:latin typeface="Arial" panose="020B0604020202020204" pitchFamily="34" charset="0"/>
                  <a:ea typeface="Roboto"/>
                  <a:cs typeface="Arial" panose="020B0604020202020204" pitchFamily="34" charset="0"/>
                  <a:sym typeface="Roboto"/>
                </a:rPr>
                <a:t>задає курс на зелену трансформацію міста</a:t>
              </a:r>
              <a:r>
                <a:rPr lang="uk-UA" sz="2000" noProof="0" dirty="0">
                  <a:solidFill>
                    <a:srgbClr val="17161C"/>
                  </a:solidFill>
                  <a:latin typeface="Arial" panose="020B0604020202020204" pitchFamily="34" charset="0"/>
                  <a:ea typeface="Roboto"/>
                  <a:cs typeface="Arial" panose="020B0604020202020204" pitchFamily="34" charset="0"/>
                  <a:sym typeface="Roboto"/>
                </a:rPr>
                <a:t>. Зелена трансформація – це перехід до сталого та екологічно чистого розвитку міст, спрямований на зменшення впливу людської діяльності на навколишнє середовище. «Зелена» трансформація спрямована на створення сталої інфраструктури та соціальних систем, які сприяють економічному зростанню, збереженню природних ресурсів та покращенню якості життя суспільства.</a:t>
              </a:r>
            </a:p>
          </p:txBody>
        </p:sp>
        <p:sp>
          <p:nvSpPr>
            <p:cNvPr id="17" name="TextBox 10">
              <a:extLst>
                <a:ext uri="{FF2B5EF4-FFF2-40B4-BE49-F238E27FC236}">
                  <a16:creationId xmlns:a16="http://schemas.microsoft.com/office/drawing/2014/main" id="{6531F173-41EA-AB58-B850-B46D87FF3AB7}"/>
                </a:ext>
              </a:extLst>
            </p:cNvPr>
            <p:cNvSpPr txBox="1"/>
            <p:nvPr/>
          </p:nvSpPr>
          <p:spPr>
            <a:xfrm>
              <a:off x="0" y="4078838"/>
              <a:ext cx="11678126" cy="803367"/>
            </a:xfrm>
            <a:prstGeom prst="rect">
              <a:avLst/>
            </a:prstGeom>
          </p:spPr>
          <p:txBody>
            <a:bodyPr lIns="0" tIns="0" rIns="0" bIns="0" rtlCol="0" anchor="t">
              <a:spAutoFit/>
            </a:bodyPr>
            <a:lstStyle/>
            <a:p>
              <a:pPr algn="l">
                <a:lnSpc>
                  <a:spcPts val="6599"/>
                </a:lnSpc>
              </a:pPr>
              <a:r>
                <a:rPr lang="uk-UA" sz="3200" b="1" noProof="0" dirty="0">
                  <a:solidFill>
                    <a:srgbClr val="17161C"/>
                  </a:solidFill>
                  <a:latin typeface="Arial" panose="020B0604020202020204" pitchFamily="34" charset="0"/>
                  <a:ea typeface="Aileron Heavy"/>
                  <a:cs typeface="Arial" panose="020B0604020202020204" pitchFamily="34" charset="0"/>
                  <a:sym typeface="Aileron Heavy"/>
                </a:rPr>
                <a:t>Портфоліо Тернополя… </a:t>
              </a:r>
            </a:p>
          </p:txBody>
        </p:sp>
        <p:sp>
          <p:nvSpPr>
            <p:cNvPr id="18" name="TextBox 10">
              <a:extLst>
                <a:ext uri="{FF2B5EF4-FFF2-40B4-BE49-F238E27FC236}">
                  <a16:creationId xmlns:a16="http://schemas.microsoft.com/office/drawing/2014/main" id="{CD9FE714-E4E4-885E-A609-7D522F47B5A8}"/>
                </a:ext>
              </a:extLst>
            </p:cNvPr>
            <p:cNvSpPr txBox="1"/>
            <p:nvPr/>
          </p:nvSpPr>
          <p:spPr>
            <a:xfrm>
              <a:off x="-1" y="7021080"/>
              <a:ext cx="11678126" cy="803367"/>
            </a:xfrm>
            <a:prstGeom prst="rect">
              <a:avLst/>
            </a:prstGeom>
          </p:spPr>
          <p:txBody>
            <a:bodyPr lIns="0" tIns="0" rIns="0" bIns="0" rtlCol="0" anchor="t">
              <a:spAutoFit/>
            </a:bodyPr>
            <a:lstStyle/>
            <a:p>
              <a:pPr algn="l">
                <a:lnSpc>
                  <a:spcPts val="6599"/>
                </a:lnSpc>
              </a:pPr>
              <a:r>
                <a:rPr lang="uk-UA" sz="3200" b="1" noProof="0" dirty="0">
                  <a:solidFill>
                    <a:srgbClr val="17161C"/>
                  </a:solidFill>
                  <a:latin typeface="Arial" panose="020B0604020202020204" pitchFamily="34" charset="0"/>
                  <a:ea typeface="Aileron Heavy"/>
                  <a:cs typeface="Arial" panose="020B0604020202020204" pitchFamily="34" charset="0"/>
                  <a:sym typeface="Aileron Heavy"/>
                </a:rPr>
                <a:t>Портфоліо Тернополя передбачає… </a:t>
              </a:r>
            </a:p>
          </p:txBody>
        </p:sp>
        <p:sp>
          <p:nvSpPr>
            <p:cNvPr id="19" name="TextBox 11">
              <a:extLst>
                <a:ext uri="{FF2B5EF4-FFF2-40B4-BE49-F238E27FC236}">
                  <a16:creationId xmlns:a16="http://schemas.microsoft.com/office/drawing/2014/main" id="{0A3818F2-E76E-33CE-92DE-B841BF95970C}"/>
                </a:ext>
              </a:extLst>
            </p:cNvPr>
            <p:cNvSpPr txBox="1"/>
            <p:nvPr/>
          </p:nvSpPr>
          <p:spPr>
            <a:xfrm>
              <a:off x="-15569" y="7973745"/>
              <a:ext cx="11678126" cy="2157706"/>
            </a:xfrm>
            <a:prstGeom prst="rect">
              <a:avLst/>
            </a:prstGeom>
          </p:spPr>
          <p:txBody>
            <a:bodyPr lIns="0" tIns="0" rIns="0" bIns="0" rtlCol="0" anchor="t">
              <a:spAutoFit/>
            </a:bodyPr>
            <a:lstStyle/>
            <a:p>
              <a:pPr marL="342900" indent="-342900" algn="l">
                <a:lnSpc>
                  <a:spcPct val="114000"/>
                </a:lnSpc>
                <a:spcBef>
                  <a:spcPct val="0"/>
                </a:spcBef>
                <a:spcAft>
                  <a:spcPts val="600"/>
                </a:spcAft>
                <a:buFont typeface="Courier New" panose="02070309020205020404" pitchFamily="49" charset="0"/>
                <a:buChar char="o"/>
              </a:pPr>
              <a:r>
                <a:rPr lang="uk-UA" sz="2000" noProof="0" dirty="0">
                  <a:solidFill>
                    <a:srgbClr val="17161C"/>
                  </a:solidFill>
                  <a:highlight>
                    <a:srgbClr val="FFFF00"/>
                  </a:highlight>
                  <a:latin typeface="Arial" panose="020B0604020202020204" pitchFamily="34" charset="0"/>
                  <a:ea typeface="Roboto"/>
                  <a:cs typeface="Arial" panose="020B0604020202020204" pitchFamily="34" charset="0"/>
                  <a:sym typeface="Roboto"/>
                </a:rPr>
                <a:t>Оновлення Стратегічного плану розвитку Тернопільської міської територіальної громади до 2029 року з акцентом на зелену трансформацію</a:t>
              </a:r>
              <a:r>
                <a:rPr lang="uk-UA" sz="2000" noProof="0" dirty="0">
                  <a:solidFill>
                    <a:srgbClr val="17161C"/>
                  </a:solidFill>
                  <a:latin typeface="Arial" panose="020B0604020202020204" pitchFamily="34" charset="0"/>
                  <a:ea typeface="Roboto"/>
                  <a:cs typeface="Arial" panose="020B0604020202020204" pitchFamily="34" charset="0"/>
                  <a:sym typeface="Roboto"/>
                </a:rPr>
                <a:t>;</a:t>
              </a:r>
            </a:p>
            <a:p>
              <a:pPr marL="342900" indent="-342900" algn="l">
                <a:lnSpc>
                  <a:spcPct val="114000"/>
                </a:lnSpc>
                <a:spcBef>
                  <a:spcPct val="0"/>
                </a:spcBef>
                <a:spcAft>
                  <a:spcPts val="600"/>
                </a:spcAft>
                <a:buFont typeface="Courier New" panose="02070309020205020404" pitchFamily="49" charset="0"/>
                <a:buChar char="o"/>
              </a:pPr>
              <a:r>
                <a:rPr lang="uk-UA" sz="2000" noProof="0" dirty="0">
                  <a:solidFill>
                    <a:srgbClr val="17161C"/>
                  </a:solidFill>
                  <a:latin typeface="Arial" panose="020B0604020202020204" pitchFamily="34" charset="0"/>
                  <a:ea typeface="Roboto"/>
                  <a:cs typeface="Arial" panose="020B0604020202020204" pitchFamily="34" charset="0"/>
                  <a:sym typeface="Roboto"/>
                </a:rPr>
                <a:t>Створення зеленої зони на території громади з використанням інноваційних підходів; </a:t>
              </a:r>
            </a:p>
            <a:p>
              <a:pPr marL="342900" indent="-342900" algn="l">
                <a:lnSpc>
                  <a:spcPct val="114000"/>
                </a:lnSpc>
                <a:spcBef>
                  <a:spcPct val="0"/>
                </a:spcBef>
                <a:spcAft>
                  <a:spcPts val="600"/>
                </a:spcAft>
                <a:buFont typeface="Courier New" panose="02070309020205020404" pitchFamily="49" charset="0"/>
                <a:buChar char="o"/>
              </a:pPr>
              <a:r>
                <a:rPr lang="uk-UA" sz="2000" noProof="0" dirty="0">
                  <a:solidFill>
                    <a:srgbClr val="17161C"/>
                  </a:solidFill>
                  <a:latin typeface="Arial" panose="020B0604020202020204" pitchFamily="34" charset="0"/>
                  <a:ea typeface="Roboto"/>
                  <a:cs typeface="Arial" panose="020B0604020202020204" pitchFamily="34" charset="0"/>
                  <a:sym typeface="Roboto"/>
                </a:rPr>
                <a:t>Проведення </a:t>
              </a:r>
              <a:r>
                <a:rPr lang="uk-UA" sz="2000" noProof="0" dirty="0" err="1">
                  <a:solidFill>
                    <a:srgbClr val="17161C"/>
                  </a:solidFill>
                  <a:latin typeface="Arial" panose="020B0604020202020204" pitchFamily="34" charset="0"/>
                  <a:ea typeface="Roboto"/>
                  <a:cs typeface="Arial" panose="020B0604020202020204" pitchFamily="34" charset="0"/>
                  <a:sym typeface="Roboto"/>
                </a:rPr>
                <a:t>Innovation</a:t>
              </a:r>
              <a:r>
                <a:rPr lang="uk-UA" sz="2000" noProof="0" dirty="0">
                  <a:solidFill>
                    <a:srgbClr val="17161C"/>
                  </a:solidFill>
                  <a:latin typeface="Arial" panose="020B0604020202020204" pitchFamily="34" charset="0"/>
                  <a:ea typeface="Roboto"/>
                  <a:cs typeface="Arial" panose="020B0604020202020204" pitchFamily="34" charset="0"/>
                  <a:sym typeface="Roboto"/>
                </a:rPr>
                <a:t> </a:t>
              </a:r>
              <a:r>
                <a:rPr lang="uk-UA" sz="2000" noProof="0" dirty="0" err="1">
                  <a:solidFill>
                    <a:srgbClr val="17161C"/>
                  </a:solidFill>
                  <a:latin typeface="Arial" panose="020B0604020202020204" pitchFamily="34" charset="0"/>
                  <a:ea typeface="Roboto"/>
                  <a:cs typeface="Arial" panose="020B0604020202020204" pitchFamily="34" charset="0"/>
                  <a:sym typeface="Roboto"/>
                </a:rPr>
                <a:t>Challenge</a:t>
              </a:r>
              <a:r>
                <a:rPr lang="uk-UA" sz="2000" noProof="0" dirty="0">
                  <a:solidFill>
                    <a:srgbClr val="17161C"/>
                  </a:solidFill>
                  <a:latin typeface="Arial" panose="020B0604020202020204" pitchFamily="34" charset="0"/>
                  <a:ea typeface="Roboto"/>
                  <a:cs typeface="Arial" panose="020B0604020202020204" pitchFamily="34" charset="0"/>
                  <a:sym typeface="Roboto"/>
                </a:rPr>
                <a:t> для мікро-, малих та середніх підприємств;  </a:t>
              </a:r>
            </a:p>
            <a:p>
              <a:pPr marL="342900" indent="-342900" algn="l">
                <a:lnSpc>
                  <a:spcPct val="114000"/>
                </a:lnSpc>
                <a:spcBef>
                  <a:spcPct val="0"/>
                </a:spcBef>
                <a:spcAft>
                  <a:spcPts val="600"/>
                </a:spcAft>
                <a:buFont typeface="Courier New" panose="02070309020205020404" pitchFamily="49" charset="0"/>
                <a:buChar char="o"/>
              </a:pPr>
              <a:r>
                <a:rPr lang="uk-UA" sz="2000" noProof="0" dirty="0">
                  <a:solidFill>
                    <a:srgbClr val="17161C"/>
                  </a:solidFill>
                  <a:latin typeface="Arial" panose="020B0604020202020204" pitchFamily="34" charset="0"/>
                  <a:ea typeface="Roboto"/>
                  <a:cs typeface="Arial" panose="020B0604020202020204" pitchFamily="34" charset="0"/>
                  <a:sym typeface="Roboto"/>
                </a:rPr>
                <a:t>Створення хабу зеленої трансформації.</a:t>
              </a:r>
            </a:p>
          </p:txBody>
        </p:sp>
      </p:grpSp>
    </p:spTree>
    <p:extLst>
      <p:ext uri="{BB962C8B-B14F-4D97-AF65-F5344CB8AC3E}">
        <p14:creationId xmlns:p14="http://schemas.microsoft.com/office/powerpoint/2010/main" val="667463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3" name="TextBox 3"/>
          <p:cNvSpPr txBox="1"/>
          <p:nvPr/>
        </p:nvSpPr>
        <p:spPr>
          <a:xfrm>
            <a:off x="5187738" y="1005394"/>
            <a:ext cx="12217112" cy="3323987"/>
          </a:xfrm>
          <a:prstGeom prst="rect">
            <a:avLst/>
          </a:prstGeom>
        </p:spPr>
        <p:txBody>
          <a:bodyPr wrap="square" lIns="0" tIns="0" rIns="0" bIns="0" rtlCol="0" anchor="t">
            <a:spAutoFit/>
          </a:bodyPr>
          <a:lstStyle/>
          <a:p>
            <a:pPr algn="l">
              <a:spcAft>
                <a:spcPts val="600"/>
              </a:spcAft>
            </a:pPr>
            <a:r>
              <a:rPr lang="uk-UA" sz="5400" noProof="0" dirty="0">
                <a:solidFill>
                  <a:srgbClr val="F7F4FA"/>
                </a:solidFill>
                <a:latin typeface="Arial" panose="020B0604020202020204" pitchFamily="34" charset="0"/>
                <a:ea typeface="Aileron Heavy"/>
                <a:cs typeface="Arial" panose="020B0604020202020204" pitchFamily="34" charset="0"/>
                <a:sym typeface="Aileron Heavy"/>
              </a:rPr>
              <a:t>Чому потрібно розробляти Стратегію, якщо є Стратегічний план розвитку Тернопільської міської територіальної громади до 2029 року?</a:t>
            </a:r>
          </a:p>
        </p:txBody>
      </p:sp>
      <p:sp>
        <p:nvSpPr>
          <p:cNvPr id="5" name="AutoShape 5"/>
          <p:cNvSpPr/>
          <p:nvPr/>
        </p:nvSpPr>
        <p:spPr>
          <a:xfrm>
            <a:off x="0" y="0"/>
            <a:ext cx="4729170" cy="10287000"/>
          </a:xfrm>
          <a:prstGeom prst="rect">
            <a:avLst/>
          </a:prstGeom>
          <a:solidFill>
            <a:srgbClr val="F7F4FA"/>
          </a:solidFill>
        </p:spPr>
        <p:txBody>
          <a:bodyPr/>
          <a:lstStyle/>
          <a:p>
            <a:endParaRPr lang="uk-UA" noProof="0" dirty="0"/>
          </a:p>
        </p:txBody>
      </p:sp>
      <p:sp>
        <p:nvSpPr>
          <p:cNvPr id="6" name="Freeform 6"/>
          <p:cNvSpPr/>
          <p:nvPr/>
        </p:nvSpPr>
        <p:spPr>
          <a:xfrm rot="-10800000">
            <a:off x="991650" y="1378770"/>
            <a:ext cx="3095939" cy="2879223"/>
          </a:xfrm>
          <a:custGeom>
            <a:avLst/>
            <a:gdLst/>
            <a:ahLst/>
            <a:cxnLst/>
            <a:rect l="l" t="t" r="r" b="b"/>
            <a:pathLst>
              <a:path w="3095939" h="2879223">
                <a:moveTo>
                  <a:pt x="0" y="0"/>
                </a:moveTo>
                <a:lnTo>
                  <a:pt x="3095939" y="0"/>
                </a:lnTo>
                <a:lnTo>
                  <a:pt x="3095939" y="2879223"/>
                </a:lnTo>
                <a:lnTo>
                  <a:pt x="0" y="287922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uk-UA" noProof="0" dirty="0"/>
          </a:p>
        </p:txBody>
      </p:sp>
      <p:grpSp>
        <p:nvGrpSpPr>
          <p:cNvPr id="7" name="Group 7"/>
          <p:cNvGrpSpPr>
            <a:grpSpLocks noChangeAspect="1"/>
          </p:cNvGrpSpPr>
          <p:nvPr/>
        </p:nvGrpSpPr>
        <p:grpSpPr>
          <a:xfrm rot="-10800000">
            <a:off x="641581" y="1028700"/>
            <a:ext cx="700140" cy="700140"/>
            <a:chOff x="1371600" y="6705600"/>
            <a:chExt cx="10972800" cy="10972800"/>
          </a:xfrm>
        </p:grpSpPr>
        <p:sp>
          <p:nvSpPr>
            <p:cNvPr id="8" name="Freeform 8"/>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17161C"/>
            </a:solidFill>
          </p:spPr>
          <p:txBody>
            <a:bodyPr/>
            <a:lstStyle/>
            <a:p>
              <a:endParaRPr lang="uk-UA" noProof="0" dirty="0"/>
            </a:p>
          </p:txBody>
        </p:sp>
      </p:grpSp>
      <p:sp>
        <p:nvSpPr>
          <p:cNvPr id="9" name="Freeform 9"/>
          <p:cNvSpPr/>
          <p:nvPr/>
        </p:nvSpPr>
        <p:spPr>
          <a:xfrm rot="-10800000">
            <a:off x="991650" y="4774804"/>
            <a:ext cx="3095939" cy="2879223"/>
          </a:xfrm>
          <a:custGeom>
            <a:avLst/>
            <a:gdLst/>
            <a:ahLst/>
            <a:cxnLst/>
            <a:rect l="l" t="t" r="r" b="b"/>
            <a:pathLst>
              <a:path w="3095939" h="2879223">
                <a:moveTo>
                  <a:pt x="0" y="0"/>
                </a:moveTo>
                <a:lnTo>
                  <a:pt x="3095939" y="0"/>
                </a:lnTo>
                <a:lnTo>
                  <a:pt x="3095939" y="2879223"/>
                </a:lnTo>
                <a:lnTo>
                  <a:pt x="0" y="287922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uk-UA" noProof="0" dirty="0"/>
          </a:p>
        </p:txBody>
      </p:sp>
      <p:sp>
        <p:nvSpPr>
          <p:cNvPr id="10" name="Freeform 10"/>
          <p:cNvSpPr/>
          <p:nvPr/>
        </p:nvSpPr>
        <p:spPr>
          <a:xfrm flipH="1">
            <a:off x="2790961" y="6825913"/>
            <a:ext cx="1938209" cy="3461087"/>
          </a:xfrm>
          <a:custGeom>
            <a:avLst/>
            <a:gdLst/>
            <a:ahLst/>
            <a:cxnLst/>
            <a:rect l="l" t="t" r="r" b="b"/>
            <a:pathLst>
              <a:path w="1938209" h="3461087">
                <a:moveTo>
                  <a:pt x="1938209" y="0"/>
                </a:moveTo>
                <a:lnTo>
                  <a:pt x="0" y="0"/>
                </a:lnTo>
                <a:lnTo>
                  <a:pt x="0" y="3461087"/>
                </a:lnTo>
                <a:lnTo>
                  <a:pt x="1938209" y="3461087"/>
                </a:lnTo>
                <a:lnTo>
                  <a:pt x="1938209"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uk-UA" noProof="0" dirty="0"/>
          </a:p>
        </p:txBody>
      </p:sp>
      <p:sp>
        <p:nvSpPr>
          <p:cNvPr id="11" name="Freeform 11"/>
          <p:cNvSpPr/>
          <p:nvPr/>
        </p:nvSpPr>
        <p:spPr>
          <a:xfrm>
            <a:off x="17167794" y="8994222"/>
            <a:ext cx="257109" cy="376665"/>
          </a:xfrm>
          <a:custGeom>
            <a:avLst/>
            <a:gdLst/>
            <a:ahLst/>
            <a:cxnLst/>
            <a:rect l="l" t="t" r="r" b="b"/>
            <a:pathLst>
              <a:path w="257109" h="376665">
                <a:moveTo>
                  <a:pt x="0" y="0"/>
                </a:moveTo>
                <a:lnTo>
                  <a:pt x="257109" y="0"/>
                </a:lnTo>
                <a:lnTo>
                  <a:pt x="257109" y="376665"/>
                </a:lnTo>
                <a:lnTo>
                  <a:pt x="0" y="376665"/>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uk-UA" noProof="0" dirty="0"/>
          </a:p>
        </p:txBody>
      </p:sp>
      <p:sp>
        <p:nvSpPr>
          <p:cNvPr id="12" name="TextBox 11">
            <a:extLst>
              <a:ext uri="{FF2B5EF4-FFF2-40B4-BE49-F238E27FC236}">
                <a16:creationId xmlns:a16="http://schemas.microsoft.com/office/drawing/2014/main" id="{E65F557C-E44B-A262-4E5E-122797632A66}"/>
              </a:ext>
            </a:extLst>
          </p:cNvPr>
          <p:cNvSpPr txBox="1"/>
          <p:nvPr/>
        </p:nvSpPr>
        <p:spPr>
          <a:xfrm>
            <a:off x="5187738" y="8115300"/>
            <a:ext cx="9474852" cy="307777"/>
          </a:xfrm>
          <a:prstGeom prst="rect">
            <a:avLst/>
          </a:prstGeom>
        </p:spPr>
        <p:txBody>
          <a:bodyPr wrap="square" lIns="0" tIns="0" rIns="0" bIns="0" rtlCol="0" anchor="t">
            <a:spAutoFit/>
          </a:bodyPr>
          <a:lstStyle/>
          <a:p>
            <a:pPr algn="l">
              <a:spcBef>
                <a:spcPct val="0"/>
              </a:spcBef>
            </a:pPr>
            <a:r>
              <a:rPr lang="uk-UA" sz="2000" noProof="0" dirty="0">
                <a:solidFill>
                  <a:srgbClr val="F7F4FA"/>
                </a:solidFill>
                <a:latin typeface="Roboto"/>
                <a:ea typeface="Roboto"/>
                <a:cs typeface="Roboto"/>
                <a:sym typeface="Roboto"/>
              </a:rPr>
              <a:t>За результатами аналізу Стратегічного плану</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3" name="AutoShape 3"/>
          <p:cNvSpPr/>
          <p:nvPr/>
        </p:nvSpPr>
        <p:spPr>
          <a:xfrm>
            <a:off x="217003" y="292921"/>
            <a:ext cx="17858825" cy="1192979"/>
          </a:xfrm>
          <a:prstGeom prst="rect">
            <a:avLst/>
          </a:prstGeom>
          <a:solidFill>
            <a:srgbClr val="F7F4FA"/>
          </a:solidFill>
        </p:spPr>
        <p:txBody>
          <a:bodyPr/>
          <a:lstStyle/>
          <a:p>
            <a:endParaRPr lang="uk-UA" noProof="0" dirty="0"/>
          </a:p>
        </p:txBody>
      </p:sp>
      <p:sp>
        <p:nvSpPr>
          <p:cNvPr id="11" name="TextBox 11"/>
          <p:cNvSpPr txBox="1"/>
          <p:nvPr/>
        </p:nvSpPr>
        <p:spPr>
          <a:xfrm>
            <a:off x="1225907" y="780566"/>
            <a:ext cx="16486031" cy="476734"/>
          </a:xfrm>
          <a:prstGeom prst="rect">
            <a:avLst/>
          </a:prstGeom>
        </p:spPr>
        <p:txBody>
          <a:bodyPr wrap="square" lIns="0" tIns="0" rIns="0" bIns="0" rtlCol="0" anchor="t">
            <a:spAutoFit/>
          </a:bodyPr>
          <a:lstStyle/>
          <a:p>
            <a:pPr marL="0" lvl="0" indent="0" algn="l">
              <a:lnSpc>
                <a:spcPts val="3500"/>
              </a:lnSpc>
              <a:spcBef>
                <a:spcPct val="0"/>
              </a:spcBef>
            </a:pPr>
            <a:r>
              <a:rPr lang="uk-UA" sz="4800" b="1" u="none" noProof="0" dirty="0">
                <a:solidFill>
                  <a:srgbClr val="17161C"/>
                </a:solidFill>
                <a:latin typeface="Arial" panose="020B0604020202020204" pitchFamily="34" charset="0"/>
                <a:ea typeface="Aileron Heavy"/>
                <a:cs typeface="Arial" panose="020B0604020202020204" pitchFamily="34" charset="0"/>
                <a:sym typeface="Aileron Heavy"/>
              </a:rPr>
              <a:t>Позитивні аспекти наявного Стратегічного плану</a:t>
            </a:r>
          </a:p>
        </p:txBody>
      </p:sp>
      <p:sp>
        <p:nvSpPr>
          <p:cNvPr id="73" name="Знак &quot;плюс&quot; 72">
            <a:extLst>
              <a:ext uri="{FF2B5EF4-FFF2-40B4-BE49-F238E27FC236}">
                <a16:creationId xmlns:a16="http://schemas.microsoft.com/office/drawing/2014/main" id="{71333A5F-0D79-BC1C-A416-84E847266037}"/>
              </a:ext>
            </a:extLst>
          </p:cNvPr>
          <p:cNvSpPr/>
          <p:nvPr/>
        </p:nvSpPr>
        <p:spPr>
          <a:xfrm>
            <a:off x="228600" y="470750"/>
            <a:ext cx="893961" cy="893961"/>
          </a:xfrm>
          <a:prstGeom prst="mathPlus">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uk-UA" noProof="0" dirty="0"/>
          </a:p>
        </p:txBody>
      </p:sp>
      <p:sp>
        <p:nvSpPr>
          <p:cNvPr id="74" name="AutoShape 8">
            <a:extLst>
              <a:ext uri="{FF2B5EF4-FFF2-40B4-BE49-F238E27FC236}">
                <a16:creationId xmlns:a16="http://schemas.microsoft.com/office/drawing/2014/main" id="{DCAC7798-A714-7360-2AE0-A79CBC5C60B0}"/>
              </a:ext>
            </a:extLst>
          </p:cNvPr>
          <p:cNvSpPr/>
          <p:nvPr/>
        </p:nvSpPr>
        <p:spPr>
          <a:xfrm>
            <a:off x="217003" y="2730530"/>
            <a:ext cx="8816443" cy="2522622"/>
          </a:xfrm>
          <a:prstGeom prst="rect">
            <a:avLst/>
          </a:prstGeom>
          <a:solidFill>
            <a:srgbClr val="F7F4FA"/>
          </a:solidFill>
        </p:spPr>
        <p:txBody>
          <a:bodyPr/>
          <a:lstStyle/>
          <a:p>
            <a:endParaRPr lang="uk-UA" noProof="0" dirty="0"/>
          </a:p>
        </p:txBody>
      </p:sp>
      <p:grpSp>
        <p:nvGrpSpPr>
          <p:cNvPr id="75" name="Group 61">
            <a:extLst>
              <a:ext uri="{FF2B5EF4-FFF2-40B4-BE49-F238E27FC236}">
                <a16:creationId xmlns:a16="http://schemas.microsoft.com/office/drawing/2014/main" id="{41E7B885-4178-7920-AD24-1548DB20C86F}"/>
              </a:ext>
            </a:extLst>
          </p:cNvPr>
          <p:cNvGrpSpPr/>
          <p:nvPr/>
        </p:nvGrpSpPr>
        <p:grpSpPr>
          <a:xfrm>
            <a:off x="866045" y="3025884"/>
            <a:ext cx="7808343" cy="1085177"/>
            <a:chOff x="0" y="-57150"/>
            <a:chExt cx="10411125" cy="1068056"/>
          </a:xfrm>
        </p:grpSpPr>
        <p:sp>
          <p:nvSpPr>
            <p:cNvPr id="76" name="TextBox 62">
              <a:extLst>
                <a:ext uri="{FF2B5EF4-FFF2-40B4-BE49-F238E27FC236}">
                  <a16:creationId xmlns:a16="http://schemas.microsoft.com/office/drawing/2014/main" id="{0ADBC923-7563-FD11-876A-6808AC14FA27}"/>
                </a:ext>
              </a:extLst>
            </p:cNvPr>
            <p:cNvSpPr txBox="1"/>
            <p:nvPr/>
          </p:nvSpPr>
          <p:spPr>
            <a:xfrm>
              <a:off x="0" y="-57150"/>
              <a:ext cx="10411125" cy="412351"/>
            </a:xfrm>
            <a:prstGeom prst="rect">
              <a:avLst/>
            </a:prstGeom>
          </p:spPr>
          <p:txBody>
            <a:bodyPr lIns="0" tIns="0" rIns="0" bIns="0" rtlCol="0" anchor="t">
              <a:spAutoFit/>
            </a:bodyPr>
            <a:lstStyle/>
            <a:p>
              <a:pPr marL="0" lvl="0" indent="0" algn="l">
                <a:lnSpc>
                  <a:spcPts val="3500"/>
                </a:lnSpc>
                <a:spcBef>
                  <a:spcPct val="0"/>
                </a:spcBef>
              </a:pPr>
              <a:r>
                <a:rPr lang="uk-UA" sz="2500" b="1" u="none" noProof="0" dirty="0">
                  <a:solidFill>
                    <a:srgbClr val="17161C"/>
                  </a:solidFill>
                  <a:latin typeface="Aileron Heavy"/>
                  <a:ea typeface="Aileron Heavy"/>
                  <a:cs typeface="Aileron Heavy"/>
                  <a:sym typeface="Aileron Heavy"/>
                </a:rPr>
                <a:t>Охоплює усі сфери життєдіяльності громади</a:t>
              </a:r>
            </a:p>
          </p:txBody>
        </p:sp>
        <p:sp>
          <p:nvSpPr>
            <p:cNvPr id="77" name="TextBox 63">
              <a:extLst>
                <a:ext uri="{FF2B5EF4-FFF2-40B4-BE49-F238E27FC236}">
                  <a16:creationId xmlns:a16="http://schemas.microsoft.com/office/drawing/2014/main" id="{B071D352-4C84-3B15-D565-2E5A8BA1DC8C}"/>
                </a:ext>
              </a:extLst>
            </p:cNvPr>
            <p:cNvSpPr txBox="1"/>
            <p:nvPr/>
          </p:nvSpPr>
          <p:spPr>
            <a:xfrm>
              <a:off x="0" y="660384"/>
              <a:ext cx="10411125" cy="350522"/>
            </a:xfrm>
            <a:prstGeom prst="rect">
              <a:avLst/>
            </a:prstGeom>
          </p:spPr>
          <p:txBody>
            <a:bodyPr lIns="0" tIns="0" rIns="0" bIns="0" rtlCol="0" anchor="t">
              <a:spAutoFit/>
            </a:bodyPr>
            <a:lstStyle/>
            <a:p>
              <a:pPr marL="0" lvl="0" indent="0" algn="l">
                <a:lnSpc>
                  <a:spcPts val="2240"/>
                </a:lnSpc>
                <a:spcBef>
                  <a:spcPct val="0"/>
                </a:spcBef>
              </a:pPr>
              <a:r>
                <a:rPr lang="uk-UA" sz="1600" u="none" noProof="0" dirty="0">
                  <a:solidFill>
                    <a:srgbClr val="17161C"/>
                  </a:solidFill>
                  <a:latin typeface="Roboto"/>
                  <a:ea typeface="Roboto"/>
                  <a:cs typeface="Roboto"/>
                  <a:sym typeface="Roboto"/>
                </a:rPr>
                <a:t>Економіку, освіту, охорону здоров</a:t>
              </a:r>
              <a:r>
                <a:rPr lang="uk-UA" sz="1600" noProof="0" dirty="0">
                  <a:solidFill>
                    <a:srgbClr val="17161C"/>
                  </a:solidFill>
                  <a:latin typeface="Roboto"/>
                  <a:ea typeface="Roboto"/>
                  <a:cs typeface="Roboto"/>
                  <a:sym typeface="Roboto"/>
                </a:rPr>
                <a:t>’я, </a:t>
              </a:r>
              <a:r>
                <a:rPr lang="uk-UA" sz="1600" noProof="0" dirty="0" err="1">
                  <a:solidFill>
                    <a:srgbClr val="17161C"/>
                  </a:solidFill>
                  <a:latin typeface="Roboto"/>
                  <a:ea typeface="Roboto"/>
                  <a:cs typeface="Roboto"/>
                  <a:sym typeface="Roboto"/>
                </a:rPr>
                <a:t>жкг</a:t>
              </a:r>
              <a:r>
                <a:rPr lang="uk-UA" sz="1600" noProof="0" dirty="0">
                  <a:solidFill>
                    <a:srgbClr val="17161C"/>
                  </a:solidFill>
                  <a:latin typeface="Roboto"/>
                  <a:ea typeface="Roboto"/>
                  <a:cs typeface="Roboto"/>
                  <a:sym typeface="Roboto"/>
                </a:rPr>
                <a:t>, охорону довкілля і т. д.</a:t>
              </a:r>
              <a:endParaRPr lang="uk-UA" sz="1600" u="none" noProof="0" dirty="0">
                <a:solidFill>
                  <a:srgbClr val="17161C"/>
                </a:solidFill>
                <a:latin typeface="Roboto"/>
                <a:ea typeface="Roboto"/>
                <a:cs typeface="Roboto"/>
                <a:sym typeface="Roboto"/>
              </a:endParaRPr>
            </a:p>
          </p:txBody>
        </p:sp>
      </p:grpSp>
      <p:grpSp>
        <p:nvGrpSpPr>
          <p:cNvPr id="78" name="Group 64">
            <a:extLst>
              <a:ext uri="{FF2B5EF4-FFF2-40B4-BE49-F238E27FC236}">
                <a16:creationId xmlns:a16="http://schemas.microsoft.com/office/drawing/2014/main" id="{81A05FF2-7642-75AE-4CC4-6C126FA60E88}"/>
              </a:ext>
            </a:extLst>
          </p:cNvPr>
          <p:cNvGrpSpPr>
            <a:grpSpLocks noChangeAspect="1"/>
          </p:cNvGrpSpPr>
          <p:nvPr/>
        </p:nvGrpSpPr>
        <p:grpSpPr>
          <a:xfrm>
            <a:off x="450916" y="3142971"/>
            <a:ext cx="225468" cy="225468"/>
            <a:chOff x="1371600" y="6705600"/>
            <a:chExt cx="10972800" cy="10972800"/>
          </a:xfrm>
        </p:grpSpPr>
        <p:sp>
          <p:nvSpPr>
            <p:cNvPr id="79" name="Freeform 65">
              <a:extLst>
                <a:ext uri="{FF2B5EF4-FFF2-40B4-BE49-F238E27FC236}">
                  <a16:creationId xmlns:a16="http://schemas.microsoft.com/office/drawing/2014/main" id="{D95BBB9A-421B-D227-C293-488D1BA42E0C}"/>
                </a:ext>
              </a:extLst>
            </p:cNvPr>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00B050"/>
            </a:solidFill>
          </p:spPr>
          <p:txBody>
            <a:bodyPr/>
            <a:lstStyle/>
            <a:p>
              <a:endParaRPr lang="uk-UA" noProof="0" dirty="0"/>
            </a:p>
          </p:txBody>
        </p:sp>
      </p:grpSp>
      <p:sp>
        <p:nvSpPr>
          <p:cNvPr id="80" name="AutoShape 8">
            <a:extLst>
              <a:ext uri="{FF2B5EF4-FFF2-40B4-BE49-F238E27FC236}">
                <a16:creationId xmlns:a16="http://schemas.microsoft.com/office/drawing/2014/main" id="{947ED3DF-5032-8322-F934-05CF86DC52B7}"/>
              </a:ext>
            </a:extLst>
          </p:cNvPr>
          <p:cNvSpPr/>
          <p:nvPr/>
        </p:nvSpPr>
        <p:spPr>
          <a:xfrm>
            <a:off x="9254554" y="2732534"/>
            <a:ext cx="8816443" cy="2520617"/>
          </a:xfrm>
          <a:prstGeom prst="rect">
            <a:avLst/>
          </a:prstGeom>
          <a:solidFill>
            <a:srgbClr val="F7F4FA"/>
          </a:solidFill>
        </p:spPr>
        <p:txBody>
          <a:bodyPr/>
          <a:lstStyle/>
          <a:p>
            <a:endParaRPr lang="uk-UA" noProof="0" dirty="0"/>
          </a:p>
        </p:txBody>
      </p:sp>
      <p:grpSp>
        <p:nvGrpSpPr>
          <p:cNvPr id="81" name="Group 61">
            <a:extLst>
              <a:ext uri="{FF2B5EF4-FFF2-40B4-BE49-F238E27FC236}">
                <a16:creationId xmlns:a16="http://schemas.microsoft.com/office/drawing/2014/main" id="{35072CD5-709A-826C-35AE-4EB122DC3637}"/>
              </a:ext>
            </a:extLst>
          </p:cNvPr>
          <p:cNvGrpSpPr/>
          <p:nvPr/>
        </p:nvGrpSpPr>
        <p:grpSpPr>
          <a:xfrm>
            <a:off x="9903596" y="3027888"/>
            <a:ext cx="7808343" cy="1506012"/>
            <a:chOff x="0" y="-57150"/>
            <a:chExt cx="10411125" cy="1444228"/>
          </a:xfrm>
        </p:grpSpPr>
        <p:sp>
          <p:nvSpPr>
            <p:cNvPr id="82" name="TextBox 62">
              <a:extLst>
                <a:ext uri="{FF2B5EF4-FFF2-40B4-BE49-F238E27FC236}">
                  <a16:creationId xmlns:a16="http://schemas.microsoft.com/office/drawing/2014/main" id="{A7C884BF-B6F2-E4F4-DCC6-2F8D6F7CA5AA}"/>
                </a:ext>
              </a:extLst>
            </p:cNvPr>
            <p:cNvSpPr txBox="1"/>
            <p:nvPr/>
          </p:nvSpPr>
          <p:spPr>
            <a:xfrm>
              <a:off x="0" y="-57150"/>
              <a:ext cx="10411125" cy="401773"/>
            </a:xfrm>
            <a:prstGeom prst="rect">
              <a:avLst/>
            </a:prstGeom>
          </p:spPr>
          <p:txBody>
            <a:bodyPr lIns="0" tIns="0" rIns="0" bIns="0" rtlCol="0" anchor="t">
              <a:spAutoFit/>
            </a:bodyPr>
            <a:lstStyle/>
            <a:p>
              <a:pPr marL="0" lvl="0" indent="0" algn="l">
                <a:lnSpc>
                  <a:spcPts val="3500"/>
                </a:lnSpc>
                <a:spcBef>
                  <a:spcPct val="0"/>
                </a:spcBef>
              </a:pPr>
              <a:r>
                <a:rPr lang="uk-UA" sz="2500" b="1" u="none" noProof="0" dirty="0">
                  <a:solidFill>
                    <a:srgbClr val="17161C"/>
                  </a:solidFill>
                  <a:latin typeface="Aileron Heavy"/>
                  <a:ea typeface="Aileron Heavy"/>
                  <a:cs typeface="Aileron Heavy"/>
                  <a:sym typeface="Aileron Heavy"/>
                </a:rPr>
                <a:t>Виконується і </a:t>
              </a:r>
              <a:r>
                <a:rPr lang="uk-UA" sz="2500" b="1" u="none" noProof="0" dirty="0" err="1">
                  <a:solidFill>
                    <a:srgbClr val="17161C"/>
                  </a:solidFill>
                  <a:latin typeface="Aileron Heavy"/>
                  <a:ea typeface="Aileron Heavy"/>
                  <a:cs typeface="Aileron Heavy"/>
                  <a:sym typeface="Aileron Heavy"/>
                </a:rPr>
                <a:t>моніториться</a:t>
              </a:r>
              <a:r>
                <a:rPr lang="uk-UA" sz="2500" b="1" u="none" noProof="0" dirty="0">
                  <a:solidFill>
                    <a:srgbClr val="17161C"/>
                  </a:solidFill>
                  <a:latin typeface="Aileron Heavy"/>
                  <a:ea typeface="Aileron Heavy"/>
                  <a:cs typeface="Aileron Heavy"/>
                  <a:sym typeface="Aileron Heavy"/>
                </a:rPr>
                <a:t> щороку</a:t>
              </a:r>
            </a:p>
          </p:txBody>
        </p:sp>
        <p:sp>
          <p:nvSpPr>
            <p:cNvPr id="83" name="TextBox 63">
              <a:extLst>
                <a:ext uri="{FF2B5EF4-FFF2-40B4-BE49-F238E27FC236}">
                  <a16:creationId xmlns:a16="http://schemas.microsoft.com/office/drawing/2014/main" id="{4D8C0DB4-DD0B-C784-7D05-C47568BACE95}"/>
                </a:ext>
              </a:extLst>
            </p:cNvPr>
            <p:cNvSpPr txBox="1"/>
            <p:nvPr/>
          </p:nvSpPr>
          <p:spPr>
            <a:xfrm>
              <a:off x="0" y="660384"/>
              <a:ext cx="10411125" cy="726694"/>
            </a:xfrm>
            <a:prstGeom prst="rect">
              <a:avLst/>
            </a:prstGeom>
          </p:spPr>
          <p:txBody>
            <a:bodyPr lIns="0" tIns="0" rIns="0" bIns="0" rtlCol="0" anchor="t">
              <a:spAutoFit/>
            </a:bodyPr>
            <a:lstStyle/>
            <a:p>
              <a:pPr marL="0" lvl="0" indent="0" algn="l">
                <a:lnSpc>
                  <a:spcPts val="2240"/>
                </a:lnSpc>
                <a:spcBef>
                  <a:spcPct val="0"/>
                </a:spcBef>
              </a:pPr>
              <a:r>
                <a:rPr lang="uk-UA" sz="1600" u="none" noProof="0" dirty="0">
                  <a:solidFill>
                    <a:srgbClr val="17161C"/>
                  </a:solidFill>
                  <a:latin typeface="Roboto"/>
                  <a:ea typeface="Roboto"/>
                  <a:cs typeface="Roboto"/>
                  <a:sym typeface="Roboto"/>
                  <a:hlinkClick r:id="rId2"/>
                </a:rPr>
                <a:t>https://ternopilcity.gov.ua/strategichni-ta-programni-dokumenti/plan-strategichnogo-rozvitku-mista-ternopolya-do-2025-roku/</a:t>
              </a:r>
              <a:r>
                <a:rPr lang="uk-UA" sz="1600" u="none" noProof="0" dirty="0">
                  <a:solidFill>
                    <a:srgbClr val="17161C"/>
                  </a:solidFill>
                  <a:latin typeface="Roboto"/>
                  <a:ea typeface="Roboto"/>
                  <a:cs typeface="Roboto"/>
                  <a:sym typeface="Roboto"/>
                </a:rPr>
                <a:t> </a:t>
              </a:r>
            </a:p>
          </p:txBody>
        </p:sp>
      </p:grpSp>
      <p:grpSp>
        <p:nvGrpSpPr>
          <p:cNvPr id="84" name="Group 64">
            <a:extLst>
              <a:ext uri="{FF2B5EF4-FFF2-40B4-BE49-F238E27FC236}">
                <a16:creationId xmlns:a16="http://schemas.microsoft.com/office/drawing/2014/main" id="{8111A93E-6914-D6E0-6252-1689021AA4D7}"/>
              </a:ext>
            </a:extLst>
          </p:cNvPr>
          <p:cNvGrpSpPr>
            <a:grpSpLocks noChangeAspect="1"/>
          </p:cNvGrpSpPr>
          <p:nvPr/>
        </p:nvGrpSpPr>
        <p:grpSpPr>
          <a:xfrm>
            <a:off x="9488467" y="3144976"/>
            <a:ext cx="225468" cy="225468"/>
            <a:chOff x="1371600" y="6705600"/>
            <a:chExt cx="10972800" cy="10972800"/>
          </a:xfrm>
        </p:grpSpPr>
        <p:sp>
          <p:nvSpPr>
            <p:cNvPr id="85" name="Freeform 65">
              <a:extLst>
                <a:ext uri="{FF2B5EF4-FFF2-40B4-BE49-F238E27FC236}">
                  <a16:creationId xmlns:a16="http://schemas.microsoft.com/office/drawing/2014/main" id="{2591116A-81CB-D191-1648-406B9B536A95}"/>
                </a:ext>
              </a:extLst>
            </p:cNvPr>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00B050"/>
            </a:solidFill>
          </p:spPr>
          <p:txBody>
            <a:bodyPr/>
            <a:lstStyle/>
            <a:p>
              <a:endParaRPr lang="uk-UA" noProof="0" dirty="0"/>
            </a:p>
          </p:txBody>
        </p:sp>
      </p:grpSp>
      <p:sp>
        <p:nvSpPr>
          <p:cNvPr id="86" name="AutoShape 8">
            <a:extLst>
              <a:ext uri="{FF2B5EF4-FFF2-40B4-BE49-F238E27FC236}">
                <a16:creationId xmlns:a16="http://schemas.microsoft.com/office/drawing/2014/main" id="{30FA7199-F49E-89BD-AE7F-417E5A7643F6}"/>
              </a:ext>
            </a:extLst>
          </p:cNvPr>
          <p:cNvSpPr/>
          <p:nvPr/>
        </p:nvSpPr>
        <p:spPr>
          <a:xfrm>
            <a:off x="217003" y="5481752"/>
            <a:ext cx="8816443" cy="2557348"/>
          </a:xfrm>
          <a:prstGeom prst="rect">
            <a:avLst/>
          </a:prstGeom>
          <a:solidFill>
            <a:srgbClr val="F7F4FA"/>
          </a:solidFill>
        </p:spPr>
        <p:txBody>
          <a:bodyPr/>
          <a:lstStyle/>
          <a:p>
            <a:endParaRPr lang="uk-UA" noProof="0" dirty="0"/>
          </a:p>
        </p:txBody>
      </p:sp>
      <p:grpSp>
        <p:nvGrpSpPr>
          <p:cNvPr id="87" name="Group 61">
            <a:extLst>
              <a:ext uri="{FF2B5EF4-FFF2-40B4-BE49-F238E27FC236}">
                <a16:creationId xmlns:a16="http://schemas.microsoft.com/office/drawing/2014/main" id="{54A45496-8F62-CAF7-0135-5A70164E888F}"/>
              </a:ext>
            </a:extLst>
          </p:cNvPr>
          <p:cNvGrpSpPr/>
          <p:nvPr/>
        </p:nvGrpSpPr>
        <p:grpSpPr>
          <a:xfrm>
            <a:off x="866045" y="5777107"/>
            <a:ext cx="7808343" cy="1576194"/>
            <a:chOff x="0" y="-57150"/>
            <a:chExt cx="10411125" cy="1035973"/>
          </a:xfrm>
        </p:grpSpPr>
        <p:sp>
          <p:nvSpPr>
            <p:cNvPr id="88" name="TextBox 62">
              <a:extLst>
                <a:ext uri="{FF2B5EF4-FFF2-40B4-BE49-F238E27FC236}">
                  <a16:creationId xmlns:a16="http://schemas.microsoft.com/office/drawing/2014/main" id="{A1B42199-59DA-31AA-3706-130F3C9D6AE7}"/>
                </a:ext>
              </a:extLst>
            </p:cNvPr>
            <p:cNvSpPr txBox="1"/>
            <p:nvPr/>
          </p:nvSpPr>
          <p:spPr>
            <a:xfrm>
              <a:off x="0" y="-57150"/>
              <a:ext cx="10411125" cy="570374"/>
            </a:xfrm>
            <a:prstGeom prst="rect">
              <a:avLst/>
            </a:prstGeom>
          </p:spPr>
          <p:txBody>
            <a:bodyPr lIns="0" tIns="0" rIns="0" bIns="0" rtlCol="0" anchor="t">
              <a:spAutoFit/>
            </a:bodyPr>
            <a:lstStyle/>
            <a:p>
              <a:pPr marL="0" lvl="0" indent="0" algn="l">
                <a:lnSpc>
                  <a:spcPts val="3500"/>
                </a:lnSpc>
                <a:spcBef>
                  <a:spcPct val="0"/>
                </a:spcBef>
              </a:pPr>
              <a:r>
                <a:rPr lang="uk-UA" sz="2500" b="1" u="none" noProof="0" dirty="0">
                  <a:solidFill>
                    <a:srgbClr val="17161C"/>
                  </a:solidFill>
                  <a:latin typeface="Aileron Heavy"/>
                  <a:ea typeface="Aileron Heavy"/>
                  <a:cs typeface="Aileron Heavy"/>
                  <a:sym typeface="Aileron Heavy"/>
                </a:rPr>
                <a:t>Узгоджується з іншими місцевими планувальними документами </a:t>
              </a:r>
            </a:p>
          </p:txBody>
        </p:sp>
        <p:sp>
          <p:nvSpPr>
            <p:cNvPr id="89" name="TextBox 63">
              <a:extLst>
                <a:ext uri="{FF2B5EF4-FFF2-40B4-BE49-F238E27FC236}">
                  <a16:creationId xmlns:a16="http://schemas.microsoft.com/office/drawing/2014/main" id="{AE5C5860-FB89-B3C2-913A-9D150DC1AF17}"/>
                </a:ext>
              </a:extLst>
            </p:cNvPr>
            <p:cNvSpPr txBox="1"/>
            <p:nvPr/>
          </p:nvSpPr>
          <p:spPr>
            <a:xfrm>
              <a:off x="0" y="660384"/>
              <a:ext cx="10411125" cy="318439"/>
            </a:xfrm>
            <a:prstGeom prst="rect">
              <a:avLst/>
            </a:prstGeom>
          </p:spPr>
          <p:txBody>
            <a:bodyPr lIns="0" tIns="0" rIns="0" bIns="0" rtlCol="0" anchor="t">
              <a:spAutoFit/>
            </a:bodyPr>
            <a:lstStyle/>
            <a:p>
              <a:pPr marL="0" lvl="0" indent="0" algn="l">
                <a:lnSpc>
                  <a:spcPts val="2240"/>
                </a:lnSpc>
                <a:spcBef>
                  <a:spcPct val="0"/>
                </a:spcBef>
              </a:pPr>
              <a:r>
                <a:rPr lang="uk-UA" sz="1600" u="none" noProof="0" dirty="0">
                  <a:solidFill>
                    <a:srgbClr val="17161C"/>
                  </a:solidFill>
                  <a:latin typeface="Roboto"/>
                  <a:ea typeface="Roboto"/>
                  <a:cs typeface="Roboto"/>
                  <a:sym typeface="Roboto"/>
                </a:rPr>
                <a:t>Зокрема Планом сталої мобільності Тернопільської МТГ, Програмою соціально-економічного розвитку, місцевими програмами розвитку </a:t>
              </a:r>
            </a:p>
          </p:txBody>
        </p:sp>
      </p:grpSp>
      <p:grpSp>
        <p:nvGrpSpPr>
          <p:cNvPr id="90" name="Group 64">
            <a:extLst>
              <a:ext uri="{FF2B5EF4-FFF2-40B4-BE49-F238E27FC236}">
                <a16:creationId xmlns:a16="http://schemas.microsoft.com/office/drawing/2014/main" id="{DCE96742-5103-150F-1447-B7FA174FFE14}"/>
              </a:ext>
            </a:extLst>
          </p:cNvPr>
          <p:cNvGrpSpPr>
            <a:grpSpLocks noChangeAspect="1"/>
          </p:cNvGrpSpPr>
          <p:nvPr/>
        </p:nvGrpSpPr>
        <p:grpSpPr>
          <a:xfrm>
            <a:off x="450916" y="5894193"/>
            <a:ext cx="225468" cy="225468"/>
            <a:chOff x="1371600" y="6705600"/>
            <a:chExt cx="10972800" cy="10972800"/>
          </a:xfrm>
        </p:grpSpPr>
        <p:sp>
          <p:nvSpPr>
            <p:cNvPr id="91" name="Freeform 65">
              <a:extLst>
                <a:ext uri="{FF2B5EF4-FFF2-40B4-BE49-F238E27FC236}">
                  <a16:creationId xmlns:a16="http://schemas.microsoft.com/office/drawing/2014/main" id="{701D8F02-77D4-81FD-5CE4-FFDA89BD291F}"/>
                </a:ext>
              </a:extLst>
            </p:cNvPr>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00B050"/>
            </a:solidFill>
          </p:spPr>
          <p:txBody>
            <a:bodyPr/>
            <a:lstStyle/>
            <a:p>
              <a:endParaRPr lang="uk-UA" noProof="0" dirty="0"/>
            </a:p>
          </p:txBody>
        </p:sp>
      </p:grpSp>
      <p:sp>
        <p:nvSpPr>
          <p:cNvPr id="92" name="AutoShape 8">
            <a:extLst>
              <a:ext uri="{FF2B5EF4-FFF2-40B4-BE49-F238E27FC236}">
                <a16:creationId xmlns:a16="http://schemas.microsoft.com/office/drawing/2014/main" id="{E1459805-4975-7811-1620-4CDD106EE7FB}"/>
              </a:ext>
            </a:extLst>
          </p:cNvPr>
          <p:cNvSpPr/>
          <p:nvPr/>
        </p:nvSpPr>
        <p:spPr>
          <a:xfrm>
            <a:off x="9254554" y="5483756"/>
            <a:ext cx="8816443" cy="2555343"/>
          </a:xfrm>
          <a:prstGeom prst="rect">
            <a:avLst/>
          </a:prstGeom>
          <a:solidFill>
            <a:srgbClr val="F7F4FA"/>
          </a:solidFill>
        </p:spPr>
        <p:txBody>
          <a:bodyPr/>
          <a:lstStyle/>
          <a:p>
            <a:endParaRPr lang="uk-UA" noProof="0" dirty="0"/>
          </a:p>
        </p:txBody>
      </p:sp>
      <p:grpSp>
        <p:nvGrpSpPr>
          <p:cNvPr id="93" name="Group 61">
            <a:extLst>
              <a:ext uri="{FF2B5EF4-FFF2-40B4-BE49-F238E27FC236}">
                <a16:creationId xmlns:a16="http://schemas.microsoft.com/office/drawing/2014/main" id="{273D30DD-FBC8-10D9-FE14-BFEF1610575D}"/>
              </a:ext>
            </a:extLst>
          </p:cNvPr>
          <p:cNvGrpSpPr/>
          <p:nvPr/>
        </p:nvGrpSpPr>
        <p:grpSpPr>
          <a:xfrm>
            <a:off x="9903596" y="5779111"/>
            <a:ext cx="7808343" cy="1802789"/>
            <a:chOff x="0" y="-57150"/>
            <a:chExt cx="10411125" cy="1230091"/>
          </a:xfrm>
        </p:grpSpPr>
        <p:sp>
          <p:nvSpPr>
            <p:cNvPr id="94" name="TextBox 62">
              <a:extLst>
                <a:ext uri="{FF2B5EF4-FFF2-40B4-BE49-F238E27FC236}">
                  <a16:creationId xmlns:a16="http://schemas.microsoft.com/office/drawing/2014/main" id="{4B1EDF63-F835-2CD9-5091-9E5A49143E17}"/>
                </a:ext>
              </a:extLst>
            </p:cNvPr>
            <p:cNvSpPr txBox="1"/>
            <p:nvPr/>
          </p:nvSpPr>
          <p:spPr>
            <a:xfrm>
              <a:off x="0" y="-57150"/>
              <a:ext cx="10411125" cy="592124"/>
            </a:xfrm>
            <a:prstGeom prst="rect">
              <a:avLst/>
            </a:prstGeom>
          </p:spPr>
          <p:txBody>
            <a:bodyPr lIns="0" tIns="0" rIns="0" bIns="0" rtlCol="0" anchor="t">
              <a:spAutoFit/>
            </a:bodyPr>
            <a:lstStyle/>
            <a:p>
              <a:pPr marL="0" lvl="0" indent="0" algn="l">
                <a:lnSpc>
                  <a:spcPts val="3500"/>
                </a:lnSpc>
                <a:spcBef>
                  <a:spcPct val="0"/>
                </a:spcBef>
              </a:pPr>
              <a:r>
                <a:rPr lang="uk-UA" sz="2500" b="1" u="none" noProof="0">
                  <a:solidFill>
                    <a:srgbClr val="17161C"/>
                  </a:solidFill>
                  <a:latin typeface="Aileron Heavy"/>
                  <a:ea typeface="Aileron Heavy"/>
                  <a:cs typeface="Aileron Heavy"/>
                  <a:sym typeface="Aileron Heavy"/>
                </a:rPr>
                <a:t>Виконується </a:t>
              </a:r>
              <a:r>
                <a:rPr lang="uk-UA" sz="2500" b="1" u="none" noProof="0" dirty="0">
                  <a:solidFill>
                    <a:srgbClr val="17161C"/>
                  </a:solidFill>
                  <a:latin typeface="Aileron Heavy"/>
                  <a:ea typeface="Aileron Heavy"/>
                  <a:cs typeface="Aileron Heavy"/>
                  <a:sym typeface="Aileron Heavy"/>
                </a:rPr>
                <a:t>через реалізацію місцевих програм розвитку</a:t>
              </a:r>
            </a:p>
          </p:txBody>
        </p:sp>
        <p:sp>
          <p:nvSpPr>
            <p:cNvPr id="95" name="TextBox 63">
              <a:extLst>
                <a:ext uri="{FF2B5EF4-FFF2-40B4-BE49-F238E27FC236}">
                  <a16:creationId xmlns:a16="http://schemas.microsoft.com/office/drawing/2014/main" id="{607A2660-6F70-7B01-9430-F2EE99AF0653}"/>
                </a:ext>
              </a:extLst>
            </p:cNvPr>
            <p:cNvSpPr txBox="1"/>
            <p:nvPr/>
          </p:nvSpPr>
          <p:spPr>
            <a:xfrm>
              <a:off x="0" y="660384"/>
              <a:ext cx="10411125" cy="512557"/>
            </a:xfrm>
            <a:prstGeom prst="rect">
              <a:avLst/>
            </a:prstGeom>
          </p:spPr>
          <p:txBody>
            <a:bodyPr lIns="0" tIns="0" rIns="0" bIns="0" rtlCol="0" anchor="t">
              <a:spAutoFit/>
            </a:bodyPr>
            <a:lstStyle/>
            <a:p>
              <a:pPr marL="0" lvl="0" indent="0" algn="l">
                <a:lnSpc>
                  <a:spcPts val="2240"/>
                </a:lnSpc>
                <a:spcBef>
                  <a:spcPct val="0"/>
                </a:spcBef>
              </a:pPr>
              <a:r>
                <a:rPr lang="uk-UA" sz="1600" u="none" noProof="0" dirty="0">
                  <a:solidFill>
                    <a:srgbClr val="17161C"/>
                  </a:solidFill>
                  <a:latin typeface="Roboto"/>
                  <a:ea typeface="Roboto"/>
                  <a:cs typeface="Roboto"/>
                  <a:sym typeface="Roboto"/>
                </a:rPr>
                <a:t>що загалом відповідає Концепції оновлення архітектури планувальних документів (</a:t>
              </a:r>
              <a:r>
                <a:rPr lang="uk-UA" sz="1600" u="none" noProof="0" dirty="0">
                  <a:solidFill>
                    <a:srgbClr val="17161C"/>
                  </a:solidFill>
                  <a:latin typeface="Roboto"/>
                  <a:ea typeface="Roboto"/>
                  <a:cs typeface="Roboto"/>
                  <a:sym typeface="Roboto"/>
                  <a:hlinkClick r:id="rId3"/>
                </a:rPr>
                <a:t>https://mtu.gov.ua/news/35164.html?PrintVersion</a:t>
              </a:r>
              <a:r>
                <a:rPr lang="uk-UA" sz="1600" u="none" noProof="0" dirty="0">
                  <a:solidFill>
                    <a:srgbClr val="17161C"/>
                  </a:solidFill>
                  <a:latin typeface="Roboto"/>
                  <a:ea typeface="Roboto"/>
                  <a:cs typeface="Roboto"/>
                  <a:sym typeface="Roboto"/>
                </a:rPr>
                <a:t> )</a:t>
              </a:r>
            </a:p>
            <a:p>
              <a:pPr marL="0" lvl="0" indent="0" algn="l">
                <a:lnSpc>
                  <a:spcPts val="2240"/>
                </a:lnSpc>
                <a:spcBef>
                  <a:spcPct val="0"/>
                </a:spcBef>
              </a:pPr>
              <a:endParaRPr lang="uk-UA" sz="1600" u="none" noProof="0" dirty="0">
                <a:solidFill>
                  <a:srgbClr val="17161C"/>
                </a:solidFill>
                <a:latin typeface="Roboto"/>
                <a:ea typeface="Roboto"/>
                <a:cs typeface="Roboto"/>
                <a:sym typeface="Roboto"/>
              </a:endParaRPr>
            </a:p>
          </p:txBody>
        </p:sp>
      </p:grpSp>
      <p:grpSp>
        <p:nvGrpSpPr>
          <p:cNvPr id="96" name="Group 64">
            <a:extLst>
              <a:ext uri="{FF2B5EF4-FFF2-40B4-BE49-F238E27FC236}">
                <a16:creationId xmlns:a16="http://schemas.microsoft.com/office/drawing/2014/main" id="{F6982540-00B6-57FC-BA45-A94EAABE68FA}"/>
              </a:ext>
            </a:extLst>
          </p:cNvPr>
          <p:cNvGrpSpPr>
            <a:grpSpLocks noChangeAspect="1"/>
          </p:cNvGrpSpPr>
          <p:nvPr/>
        </p:nvGrpSpPr>
        <p:grpSpPr>
          <a:xfrm>
            <a:off x="9488467" y="5896198"/>
            <a:ext cx="225468" cy="225468"/>
            <a:chOff x="1371600" y="6705600"/>
            <a:chExt cx="10972800" cy="10972800"/>
          </a:xfrm>
        </p:grpSpPr>
        <p:sp>
          <p:nvSpPr>
            <p:cNvPr id="97" name="Freeform 65">
              <a:extLst>
                <a:ext uri="{FF2B5EF4-FFF2-40B4-BE49-F238E27FC236}">
                  <a16:creationId xmlns:a16="http://schemas.microsoft.com/office/drawing/2014/main" id="{0F1C0F66-4778-0C06-FA59-DF61F590A150}"/>
                </a:ext>
              </a:extLst>
            </p:cNvPr>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00B050"/>
            </a:solidFill>
          </p:spPr>
          <p:txBody>
            <a:bodyPr/>
            <a:lstStyle/>
            <a:p>
              <a:endParaRPr lang="uk-UA" noProof="0" dirty="0"/>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3" name="AutoShape 3"/>
          <p:cNvSpPr/>
          <p:nvPr/>
        </p:nvSpPr>
        <p:spPr>
          <a:xfrm>
            <a:off x="217003" y="292921"/>
            <a:ext cx="17858825" cy="1192979"/>
          </a:xfrm>
          <a:prstGeom prst="rect">
            <a:avLst/>
          </a:prstGeom>
          <a:solidFill>
            <a:srgbClr val="F7F4FA"/>
          </a:solidFill>
        </p:spPr>
        <p:txBody>
          <a:bodyPr/>
          <a:lstStyle/>
          <a:p>
            <a:endParaRPr lang="uk-UA" noProof="0" dirty="0"/>
          </a:p>
        </p:txBody>
      </p:sp>
      <p:sp>
        <p:nvSpPr>
          <p:cNvPr id="11" name="TextBox 11"/>
          <p:cNvSpPr txBox="1"/>
          <p:nvPr/>
        </p:nvSpPr>
        <p:spPr>
          <a:xfrm>
            <a:off x="1480843" y="847419"/>
            <a:ext cx="15247882" cy="476734"/>
          </a:xfrm>
          <a:prstGeom prst="rect">
            <a:avLst/>
          </a:prstGeom>
        </p:spPr>
        <p:txBody>
          <a:bodyPr wrap="square" lIns="0" tIns="0" rIns="0" bIns="0" rtlCol="0" anchor="t">
            <a:spAutoFit/>
          </a:bodyPr>
          <a:lstStyle/>
          <a:p>
            <a:pPr marL="0" lvl="0" indent="0" algn="l">
              <a:lnSpc>
                <a:spcPts val="3500"/>
              </a:lnSpc>
              <a:spcBef>
                <a:spcPct val="0"/>
              </a:spcBef>
            </a:pPr>
            <a:r>
              <a:rPr lang="uk-UA" sz="4800" b="1" u="none" noProof="0" dirty="0">
                <a:solidFill>
                  <a:srgbClr val="17161C"/>
                </a:solidFill>
                <a:latin typeface="Arial" panose="020B0604020202020204" pitchFamily="34" charset="0"/>
                <a:ea typeface="Aileron Heavy"/>
                <a:cs typeface="Arial" panose="020B0604020202020204" pitchFamily="34" charset="0"/>
                <a:sym typeface="Aileron Heavy"/>
              </a:rPr>
              <a:t>Недоліки наявного Стратегічного плану</a:t>
            </a:r>
          </a:p>
        </p:txBody>
      </p:sp>
      <p:sp>
        <p:nvSpPr>
          <p:cNvPr id="2" name="Знак &quot;мінус&quot; 1">
            <a:extLst>
              <a:ext uri="{FF2B5EF4-FFF2-40B4-BE49-F238E27FC236}">
                <a16:creationId xmlns:a16="http://schemas.microsoft.com/office/drawing/2014/main" id="{FC967D82-AED5-6F7E-1AA9-FD64F19AB4EB}"/>
              </a:ext>
            </a:extLst>
          </p:cNvPr>
          <p:cNvSpPr/>
          <p:nvPr/>
        </p:nvSpPr>
        <p:spPr>
          <a:xfrm>
            <a:off x="381000" y="492808"/>
            <a:ext cx="893960" cy="893961"/>
          </a:xfrm>
          <a:prstGeom prst="mathMinus">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uk-UA" noProof="0" dirty="0"/>
          </a:p>
        </p:txBody>
      </p:sp>
      <p:sp>
        <p:nvSpPr>
          <p:cNvPr id="4" name="AutoShape 8">
            <a:extLst>
              <a:ext uri="{FF2B5EF4-FFF2-40B4-BE49-F238E27FC236}">
                <a16:creationId xmlns:a16="http://schemas.microsoft.com/office/drawing/2014/main" id="{712E8BDA-5C74-2CE2-B8EE-5CF98344B642}"/>
              </a:ext>
            </a:extLst>
          </p:cNvPr>
          <p:cNvSpPr/>
          <p:nvPr/>
        </p:nvSpPr>
        <p:spPr>
          <a:xfrm>
            <a:off x="217003" y="1663730"/>
            <a:ext cx="8816443" cy="1810945"/>
          </a:xfrm>
          <a:prstGeom prst="rect">
            <a:avLst/>
          </a:prstGeom>
          <a:solidFill>
            <a:srgbClr val="F7F4FA"/>
          </a:solidFill>
        </p:spPr>
        <p:txBody>
          <a:bodyPr/>
          <a:lstStyle/>
          <a:p>
            <a:endParaRPr lang="uk-UA" noProof="0" dirty="0"/>
          </a:p>
        </p:txBody>
      </p:sp>
      <p:grpSp>
        <p:nvGrpSpPr>
          <p:cNvPr id="5" name="Group 61">
            <a:extLst>
              <a:ext uri="{FF2B5EF4-FFF2-40B4-BE49-F238E27FC236}">
                <a16:creationId xmlns:a16="http://schemas.microsoft.com/office/drawing/2014/main" id="{9F456181-D973-9617-7C2F-D3132C0FCC93}"/>
              </a:ext>
            </a:extLst>
          </p:cNvPr>
          <p:cNvGrpSpPr/>
          <p:nvPr/>
        </p:nvGrpSpPr>
        <p:grpSpPr>
          <a:xfrm>
            <a:off x="896525" y="1878651"/>
            <a:ext cx="7823583" cy="1395939"/>
            <a:chOff x="0" y="-57150"/>
            <a:chExt cx="10431445" cy="842307"/>
          </a:xfrm>
        </p:grpSpPr>
        <p:sp>
          <p:nvSpPr>
            <p:cNvPr id="6" name="TextBox 62">
              <a:extLst>
                <a:ext uri="{FF2B5EF4-FFF2-40B4-BE49-F238E27FC236}">
                  <a16:creationId xmlns:a16="http://schemas.microsoft.com/office/drawing/2014/main" id="{43571E1C-DC67-6855-01E2-29DCBC1BC20E}"/>
                </a:ext>
              </a:extLst>
            </p:cNvPr>
            <p:cNvSpPr txBox="1"/>
            <p:nvPr/>
          </p:nvSpPr>
          <p:spPr>
            <a:xfrm>
              <a:off x="0" y="-57150"/>
              <a:ext cx="10411125" cy="464279"/>
            </a:xfrm>
            <a:prstGeom prst="rect">
              <a:avLst/>
            </a:prstGeom>
          </p:spPr>
          <p:txBody>
            <a:bodyPr lIns="0" tIns="0" rIns="0" bIns="0" rtlCol="0" anchor="t">
              <a:spAutoFit/>
            </a:bodyPr>
            <a:lstStyle/>
            <a:p>
              <a:pPr marL="0" lvl="0" indent="0" algn="l">
                <a:spcBef>
                  <a:spcPct val="0"/>
                </a:spcBef>
              </a:pPr>
              <a:r>
                <a:rPr lang="uk-UA" sz="2500" b="1" dirty="0">
                  <a:solidFill>
                    <a:srgbClr val="17161C"/>
                  </a:solidFill>
                  <a:latin typeface="Aileron Heavy"/>
                  <a:ea typeface="Aileron Heavy"/>
                  <a:cs typeface="Aileron Heavy"/>
                  <a:sym typeface="Aileron Heavy"/>
                </a:rPr>
                <a:t>Н</a:t>
              </a:r>
              <a:r>
                <a:rPr lang="uk-UA" sz="2500" b="1" u="none" noProof="0" dirty="0">
                  <a:solidFill>
                    <a:srgbClr val="17161C"/>
                  </a:solidFill>
                  <a:latin typeface="Aileron Heavy"/>
                  <a:ea typeface="Aileron Heavy"/>
                  <a:cs typeface="Aileron Heavy"/>
                  <a:sym typeface="Aileron Heavy"/>
                </a:rPr>
                <a:t>е відповідає чинним вимогам Закону України «Про засади державної регіональної політики» </a:t>
              </a:r>
              <a:r>
                <a:rPr lang="uk-UA" sz="2500" u="none" noProof="0" dirty="0">
                  <a:solidFill>
                    <a:srgbClr val="17161C"/>
                  </a:solidFill>
                  <a:latin typeface="Aileron Heavy"/>
                  <a:ea typeface="Aileron Heavy"/>
                  <a:cs typeface="Aileron Heavy"/>
                  <a:sym typeface="Aileron Heavy"/>
                </a:rPr>
                <a:t>(стаття 111)</a:t>
              </a:r>
            </a:p>
          </p:txBody>
        </p:sp>
        <p:sp>
          <p:nvSpPr>
            <p:cNvPr id="7" name="TextBox 63">
              <a:extLst>
                <a:ext uri="{FF2B5EF4-FFF2-40B4-BE49-F238E27FC236}">
                  <a16:creationId xmlns:a16="http://schemas.microsoft.com/office/drawing/2014/main" id="{381130A4-D259-A9D4-BB9A-FFF690309257}"/>
                </a:ext>
              </a:extLst>
            </p:cNvPr>
            <p:cNvSpPr txBox="1"/>
            <p:nvPr/>
          </p:nvSpPr>
          <p:spPr>
            <a:xfrm>
              <a:off x="20320" y="456872"/>
              <a:ext cx="10411125" cy="328285"/>
            </a:xfrm>
            <a:prstGeom prst="rect">
              <a:avLst/>
            </a:prstGeom>
          </p:spPr>
          <p:txBody>
            <a:bodyPr lIns="0" tIns="0" rIns="0" bIns="0" rtlCol="0" anchor="t">
              <a:spAutoFit/>
            </a:bodyPr>
            <a:lstStyle/>
            <a:p>
              <a:pPr marL="0" lvl="0" indent="0" algn="l">
                <a:lnSpc>
                  <a:spcPts val="2240"/>
                </a:lnSpc>
                <a:spcBef>
                  <a:spcPct val="0"/>
                </a:spcBef>
              </a:pPr>
              <a:r>
                <a:rPr lang="uk-UA" sz="1600" noProof="0" dirty="0">
                  <a:solidFill>
                    <a:srgbClr val="17161C"/>
                  </a:solidFill>
                  <a:latin typeface="Arial" panose="020B0604020202020204" pitchFamily="34" charset="0"/>
                  <a:ea typeface="Aileron Heavy"/>
                  <a:cs typeface="Arial" panose="020B0604020202020204" pitchFamily="34" charset="0"/>
                  <a:sym typeface="Aileron Heavy"/>
                </a:rPr>
                <a:t>Зокрема щодо строку, на який розробляється документ (семирічний період планування, тобто, відповідно до ДСРР – до 2027 року</a:t>
              </a:r>
              <a:r>
                <a:rPr lang="uk-UA" sz="1600" noProof="0" dirty="0">
                  <a:solidFill>
                    <a:srgbClr val="17161C"/>
                  </a:solidFill>
                  <a:latin typeface="Roboto"/>
                  <a:ea typeface="Roboto"/>
                  <a:cs typeface="Roboto"/>
                  <a:sym typeface="Roboto"/>
                </a:rPr>
                <a:t>.</a:t>
              </a:r>
              <a:endParaRPr lang="uk-UA" sz="1600" u="none" noProof="0" dirty="0">
                <a:solidFill>
                  <a:srgbClr val="17161C"/>
                </a:solidFill>
                <a:latin typeface="Roboto"/>
                <a:ea typeface="Roboto"/>
                <a:cs typeface="Roboto"/>
                <a:sym typeface="Roboto"/>
              </a:endParaRPr>
            </a:p>
          </p:txBody>
        </p:sp>
      </p:grpSp>
      <p:grpSp>
        <p:nvGrpSpPr>
          <p:cNvPr id="9" name="Group 64">
            <a:extLst>
              <a:ext uri="{FF2B5EF4-FFF2-40B4-BE49-F238E27FC236}">
                <a16:creationId xmlns:a16="http://schemas.microsoft.com/office/drawing/2014/main" id="{145DE722-4DA1-CC71-ED1B-5143CE749013}"/>
              </a:ext>
            </a:extLst>
          </p:cNvPr>
          <p:cNvGrpSpPr>
            <a:grpSpLocks noChangeAspect="1"/>
          </p:cNvGrpSpPr>
          <p:nvPr/>
        </p:nvGrpSpPr>
        <p:grpSpPr>
          <a:xfrm>
            <a:off x="450916" y="2019300"/>
            <a:ext cx="225468" cy="225468"/>
            <a:chOff x="1371600" y="6705600"/>
            <a:chExt cx="10972800" cy="10972800"/>
          </a:xfrm>
        </p:grpSpPr>
        <p:sp>
          <p:nvSpPr>
            <p:cNvPr id="10" name="Freeform 65">
              <a:extLst>
                <a:ext uri="{FF2B5EF4-FFF2-40B4-BE49-F238E27FC236}">
                  <a16:creationId xmlns:a16="http://schemas.microsoft.com/office/drawing/2014/main" id="{B972A60C-0043-C8F4-5EBA-54AEACA3DD80}"/>
                </a:ext>
              </a:extLst>
            </p:cNvPr>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chemeClr val="accent2"/>
            </a:solidFill>
          </p:spPr>
          <p:txBody>
            <a:bodyPr/>
            <a:lstStyle/>
            <a:p>
              <a:endParaRPr lang="uk-UA" noProof="0" dirty="0"/>
            </a:p>
          </p:txBody>
        </p:sp>
      </p:grpSp>
      <p:sp>
        <p:nvSpPr>
          <p:cNvPr id="12" name="AutoShape 8">
            <a:extLst>
              <a:ext uri="{FF2B5EF4-FFF2-40B4-BE49-F238E27FC236}">
                <a16:creationId xmlns:a16="http://schemas.microsoft.com/office/drawing/2014/main" id="{1D1464F5-384E-213E-9DD6-B272AF16A14A}"/>
              </a:ext>
            </a:extLst>
          </p:cNvPr>
          <p:cNvSpPr/>
          <p:nvPr/>
        </p:nvSpPr>
        <p:spPr>
          <a:xfrm>
            <a:off x="210765" y="3689596"/>
            <a:ext cx="8816443" cy="2972875"/>
          </a:xfrm>
          <a:prstGeom prst="rect">
            <a:avLst/>
          </a:prstGeom>
          <a:solidFill>
            <a:srgbClr val="F7F4FA"/>
          </a:solidFill>
        </p:spPr>
        <p:txBody>
          <a:bodyPr/>
          <a:lstStyle/>
          <a:p>
            <a:endParaRPr lang="uk-UA" noProof="0" dirty="0"/>
          </a:p>
        </p:txBody>
      </p:sp>
      <p:grpSp>
        <p:nvGrpSpPr>
          <p:cNvPr id="13" name="Group 61">
            <a:extLst>
              <a:ext uri="{FF2B5EF4-FFF2-40B4-BE49-F238E27FC236}">
                <a16:creationId xmlns:a16="http://schemas.microsoft.com/office/drawing/2014/main" id="{D4C945EC-B956-EEBA-3616-BBD5851269C3}"/>
              </a:ext>
            </a:extLst>
          </p:cNvPr>
          <p:cNvGrpSpPr/>
          <p:nvPr/>
        </p:nvGrpSpPr>
        <p:grpSpPr>
          <a:xfrm>
            <a:off x="859807" y="3984947"/>
            <a:ext cx="8182641" cy="2109375"/>
            <a:chOff x="0" y="-57150"/>
            <a:chExt cx="10411125" cy="1108258"/>
          </a:xfrm>
        </p:grpSpPr>
        <p:sp>
          <p:nvSpPr>
            <p:cNvPr id="14" name="TextBox 62">
              <a:extLst>
                <a:ext uri="{FF2B5EF4-FFF2-40B4-BE49-F238E27FC236}">
                  <a16:creationId xmlns:a16="http://schemas.microsoft.com/office/drawing/2014/main" id="{23551698-70EE-05F1-DEB9-034E3D009AE0}"/>
                </a:ext>
              </a:extLst>
            </p:cNvPr>
            <p:cNvSpPr txBox="1"/>
            <p:nvPr/>
          </p:nvSpPr>
          <p:spPr>
            <a:xfrm>
              <a:off x="0" y="-57150"/>
              <a:ext cx="10411125" cy="1010655"/>
            </a:xfrm>
            <a:prstGeom prst="rect">
              <a:avLst/>
            </a:prstGeom>
          </p:spPr>
          <p:txBody>
            <a:bodyPr lIns="0" tIns="0" rIns="0" bIns="0" rtlCol="0" anchor="t">
              <a:spAutoFit/>
            </a:bodyPr>
            <a:lstStyle/>
            <a:p>
              <a:pPr marL="0" lvl="0" indent="0" algn="l">
                <a:spcBef>
                  <a:spcPct val="0"/>
                </a:spcBef>
              </a:pPr>
              <a:r>
                <a:rPr lang="uk-UA" sz="2500" b="1" spc="-40" dirty="0">
                  <a:solidFill>
                    <a:srgbClr val="17161C"/>
                  </a:solidFill>
                  <a:latin typeface="Aileron Heavy"/>
                  <a:ea typeface="Aileron Heavy"/>
                  <a:cs typeface="Aileron Heavy"/>
                  <a:sym typeface="Aileron Heavy"/>
                </a:rPr>
                <a:t>Н</a:t>
              </a:r>
              <a:r>
                <a:rPr lang="uk-UA" sz="2500" b="1" u="none" spc="-40" noProof="0" dirty="0">
                  <a:solidFill>
                    <a:srgbClr val="17161C"/>
                  </a:solidFill>
                  <a:latin typeface="Aileron Heavy"/>
                  <a:ea typeface="Aileron Heavy"/>
                  <a:cs typeface="Aileron Heavy"/>
                  <a:sym typeface="Aileron Heavy"/>
                </a:rPr>
                <a:t>е відповідає Методичним рекомендаціям щодо порядку розроблення, затвердження, реалізації, проведення моніторингу та оцінювання реалізації стратегій розвитку територіальних громад </a:t>
              </a:r>
              <a:r>
                <a:rPr lang="uk-UA" sz="2500" u="none" spc="-40" noProof="0" dirty="0">
                  <a:solidFill>
                    <a:srgbClr val="17161C"/>
                  </a:solidFill>
                  <a:latin typeface="Aileron Heavy"/>
                  <a:ea typeface="Aileron Heavy"/>
                  <a:cs typeface="Aileron Heavy"/>
                  <a:sym typeface="Aileron Heavy"/>
                </a:rPr>
                <a:t>(затверджені Наказом Міністерства розвитку громад і територій від 21.12.2022 р. №265)</a:t>
              </a:r>
            </a:p>
          </p:txBody>
        </p:sp>
        <p:sp>
          <p:nvSpPr>
            <p:cNvPr id="15" name="TextBox 63">
              <a:extLst>
                <a:ext uri="{FF2B5EF4-FFF2-40B4-BE49-F238E27FC236}">
                  <a16:creationId xmlns:a16="http://schemas.microsoft.com/office/drawing/2014/main" id="{ECE6F881-3F71-3806-D0D5-D5E13754377C}"/>
                </a:ext>
              </a:extLst>
            </p:cNvPr>
            <p:cNvSpPr txBox="1"/>
            <p:nvPr/>
          </p:nvSpPr>
          <p:spPr>
            <a:xfrm>
              <a:off x="0" y="983135"/>
              <a:ext cx="10411125" cy="67973"/>
            </a:xfrm>
            <a:prstGeom prst="rect">
              <a:avLst/>
            </a:prstGeom>
          </p:spPr>
          <p:txBody>
            <a:bodyPr lIns="0" tIns="0" rIns="0" bIns="0" rtlCol="0" anchor="t">
              <a:spAutoFit/>
            </a:bodyPr>
            <a:lstStyle/>
            <a:p>
              <a:pPr marL="0" lvl="0" indent="0" algn="l">
                <a:lnSpc>
                  <a:spcPts val="2240"/>
                </a:lnSpc>
                <a:spcBef>
                  <a:spcPct val="0"/>
                </a:spcBef>
              </a:pPr>
              <a:r>
                <a:rPr lang="uk-UA" sz="1600" u="none" noProof="0" dirty="0">
                  <a:solidFill>
                    <a:srgbClr val="17161C"/>
                  </a:solidFill>
                  <a:latin typeface="Roboto"/>
                  <a:ea typeface="Roboto"/>
                  <a:cs typeface="Roboto"/>
                  <a:sym typeface="Roboto"/>
                </a:rPr>
                <a:t>За структурою та змістовим наповненням</a:t>
              </a:r>
            </a:p>
          </p:txBody>
        </p:sp>
      </p:grpSp>
      <p:sp>
        <p:nvSpPr>
          <p:cNvPr id="18" name="AutoShape 8">
            <a:extLst>
              <a:ext uri="{FF2B5EF4-FFF2-40B4-BE49-F238E27FC236}">
                <a16:creationId xmlns:a16="http://schemas.microsoft.com/office/drawing/2014/main" id="{B5F0340D-E0AF-2602-B7EE-2EB147ABE247}"/>
              </a:ext>
            </a:extLst>
          </p:cNvPr>
          <p:cNvSpPr/>
          <p:nvPr/>
        </p:nvSpPr>
        <p:spPr>
          <a:xfrm>
            <a:off x="232243" y="6862155"/>
            <a:ext cx="8816443" cy="3158145"/>
          </a:xfrm>
          <a:prstGeom prst="rect">
            <a:avLst/>
          </a:prstGeom>
          <a:solidFill>
            <a:srgbClr val="F7F4FA"/>
          </a:solidFill>
        </p:spPr>
        <p:txBody>
          <a:bodyPr/>
          <a:lstStyle/>
          <a:p>
            <a:endParaRPr lang="uk-UA" noProof="0" dirty="0"/>
          </a:p>
        </p:txBody>
      </p:sp>
      <p:grpSp>
        <p:nvGrpSpPr>
          <p:cNvPr id="19" name="Group 61">
            <a:extLst>
              <a:ext uri="{FF2B5EF4-FFF2-40B4-BE49-F238E27FC236}">
                <a16:creationId xmlns:a16="http://schemas.microsoft.com/office/drawing/2014/main" id="{D9F30C10-1ACD-141B-9E4B-B91492F9CB82}"/>
              </a:ext>
            </a:extLst>
          </p:cNvPr>
          <p:cNvGrpSpPr/>
          <p:nvPr/>
        </p:nvGrpSpPr>
        <p:grpSpPr>
          <a:xfrm>
            <a:off x="848933" y="7248731"/>
            <a:ext cx="7855935" cy="2374813"/>
            <a:chOff x="0" y="-57150"/>
            <a:chExt cx="10256072" cy="628298"/>
          </a:xfrm>
        </p:grpSpPr>
        <p:sp>
          <p:nvSpPr>
            <p:cNvPr id="20" name="TextBox 62">
              <a:extLst>
                <a:ext uri="{FF2B5EF4-FFF2-40B4-BE49-F238E27FC236}">
                  <a16:creationId xmlns:a16="http://schemas.microsoft.com/office/drawing/2014/main" id="{2E94D5D0-0A14-18DD-8FF7-F4E6B592B59F}"/>
                </a:ext>
              </a:extLst>
            </p:cNvPr>
            <p:cNvSpPr txBox="1"/>
            <p:nvPr/>
          </p:nvSpPr>
          <p:spPr>
            <a:xfrm>
              <a:off x="0" y="-57150"/>
              <a:ext cx="9896404" cy="407138"/>
            </a:xfrm>
            <a:prstGeom prst="rect">
              <a:avLst/>
            </a:prstGeom>
          </p:spPr>
          <p:txBody>
            <a:bodyPr wrap="square" lIns="0" tIns="0" rIns="0" bIns="0" rtlCol="0" anchor="t">
              <a:spAutoFit/>
            </a:bodyPr>
            <a:lstStyle/>
            <a:p>
              <a:pPr marL="0" lvl="0" indent="0" algn="l">
                <a:spcBef>
                  <a:spcPct val="0"/>
                </a:spcBef>
              </a:pPr>
              <a:r>
                <a:rPr lang="uk-UA" sz="2500" b="1" noProof="0" dirty="0">
                  <a:solidFill>
                    <a:srgbClr val="17161C"/>
                  </a:solidFill>
                  <a:latin typeface="Aileron Heavy"/>
                  <a:ea typeface="Aileron Heavy"/>
                  <a:cs typeface="Aileron Heavy"/>
                  <a:sym typeface="Aileron Heavy"/>
                </a:rPr>
                <a:t>Система</a:t>
              </a:r>
              <a:r>
                <a:rPr lang="uk-UA" sz="2500" b="1" u="none" noProof="0" dirty="0">
                  <a:solidFill>
                    <a:srgbClr val="17161C"/>
                  </a:solidFill>
                  <a:latin typeface="Aileron Heavy"/>
                  <a:ea typeface="Aileron Heavy"/>
                  <a:cs typeface="Aileron Heavy"/>
                  <a:sym typeface="Aileron Heavy"/>
                </a:rPr>
                <a:t> моніторингу та оцінки реалізації Стратегічного плану потребує детального перегляду і корегування щодо моніторингу ефективності виконання окремих оперативний та стратегічних цілей</a:t>
              </a:r>
            </a:p>
          </p:txBody>
        </p:sp>
        <p:sp>
          <p:nvSpPr>
            <p:cNvPr id="21" name="TextBox 63">
              <a:extLst>
                <a:ext uri="{FF2B5EF4-FFF2-40B4-BE49-F238E27FC236}">
                  <a16:creationId xmlns:a16="http://schemas.microsoft.com/office/drawing/2014/main" id="{0F2267A3-64CD-FCA6-10C2-5E9AA09E3DF4}"/>
                </a:ext>
              </a:extLst>
            </p:cNvPr>
            <p:cNvSpPr txBox="1"/>
            <p:nvPr/>
          </p:nvSpPr>
          <p:spPr>
            <a:xfrm>
              <a:off x="20320" y="426953"/>
              <a:ext cx="10235752" cy="144195"/>
            </a:xfrm>
            <a:prstGeom prst="rect">
              <a:avLst/>
            </a:prstGeom>
          </p:spPr>
          <p:txBody>
            <a:bodyPr wrap="square" lIns="0" tIns="0" rIns="0" bIns="0" rtlCol="0" anchor="t">
              <a:spAutoFit/>
            </a:bodyPr>
            <a:lstStyle/>
            <a:p>
              <a:pPr marL="0" lvl="0" indent="0" algn="l">
                <a:lnSpc>
                  <a:spcPts val="2240"/>
                </a:lnSpc>
                <a:spcBef>
                  <a:spcPct val="0"/>
                </a:spcBef>
              </a:pPr>
              <a:r>
                <a:rPr lang="uk-UA" sz="1600" u="none" noProof="0" dirty="0">
                  <a:solidFill>
                    <a:srgbClr val="17161C"/>
                  </a:solidFill>
                  <a:latin typeface="Roboto"/>
                  <a:ea typeface="Roboto"/>
                  <a:cs typeface="Roboto"/>
                  <a:sym typeface="Roboto"/>
                </a:rPr>
                <a:t>Відсутні кінцеві показники, відтак відстежити стан досягнення цілей практично неможливо</a:t>
              </a:r>
            </a:p>
          </p:txBody>
        </p:sp>
      </p:grpSp>
      <p:sp>
        <p:nvSpPr>
          <p:cNvPr id="24" name="AutoShape 8">
            <a:extLst>
              <a:ext uri="{FF2B5EF4-FFF2-40B4-BE49-F238E27FC236}">
                <a16:creationId xmlns:a16="http://schemas.microsoft.com/office/drawing/2014/main" id="{4D942BDF-9EA6-34B4-E3DA-53870052E683}"/>
              </a:ext>
            </a:extLst>
          </p:cNvPr>
          <p:cNvSpPr/>
          <p:nvPr/>
        </p:nvSpPr>
        <p:spPr>
          <a:xfrm>
            <a:off x="9254554" y="1695151"/>
            <a:ext cx="8816443" cy="2188730"/>
          </a:xfrm>
          <a:prstGeom prst="rect">
            <a:avLst/>
          </a:prstGeom>
          <a:solidFill>
            <a:srgbClr val="F7F4FA"/>
          </a:solidFill>
        </p:spPr>
        <p:txBody>
          <a:bodyPr/>
          <a:lstStyle/>
          <a:p>
            <a:endParaRPr lang="uk-UA" noProof="0" dirty="0"/>
          </a:p>
        </p:txBody>
      </p:sp>
      <p:grpSp>
        <p:nvGrpSpPr>
          <p:cNvPr id="25" name="Group 61">
            <a:extLst>
              <a:ext uri="{FF2B5EF4-FFF2-40B4-BE49-F238E27FC236}">
                <a16:creationId xmlns:a16="http://schemas.microsoft.com/office/drawing/2014/main" id="{65A9C57D-56E9-FFAB-69CD-AB23E0D6917C}"/>
              </a:ext>
            </a:extLst>
          </p:cNvPr>
          <p:cNvGrpSpPr/>
          <p:nvPr/>
        </p:nvGrpSpPr>
        <p:grpSpPr>
          <a:xfrm>
            <a:off x="9818501" y="1838759"/>
            <a:ext cx="7823583" cy="2045122"/>
            <a:chOff x="-20320" y="-57150"/>
            <a:chExt cx="10431445" cy="1131945"/>
          </a:xfrm>
        </p:grpSpPr>
        <p:sp>
          <p:nvSpPr>
            <p:cNvPr id="26" name="TextBox 62">
              <a:extLst>
                <a:ext uri="{FF2B5EF4-FFF2-40B4-BE49-F238E27FC236}">
                  <a16:creationId xmlns:a16="http://schemas.microsoft.com/office/drawing/2014/main" id="{500CAE58-6CE5-DB2B-4EC4-2A4218BF8583}"/>
                </a:ext>
              </a:extLst>
            </p:cNvPr>
            <p:cNvSpPr txBox="1"/>
            <p:nvPr/>
          </p:nvSpPr>
          <p:spPr>
            <a:xfrm>
              <a:off x="0" y="-57150"/>
              <a:ext cx="10411125" cy="638812"/>
            </a:xfrm>
            <a:prstGeom prst="rect">
              <a:avLst/>
            </a:prstGeom>
          </p:spPr>
          <p:txBody>
            <a:bodyPr lIns="0" tIns="0" rIns="0" bIns="0" rtlCol="0" anchor="t">
              <a:spAutoFit/>
            </a:bodyPr>
            <a:lstStyle/>
            <a:p>
              <a:pPr marL="0" lvl="0" indent="0" algn="l">
                <a:spcBef>
                  <a:spcPct val="0"/>
                </a:spcBef>
              </a:pPr>
              <a:r>
                <a:rPr lang="uk-UA" sz="2500" b="1" dirty="0">
                  <a:solidFill>
                    <a:srgbClr val="17161C"/>
                  </a:solidFill>
                  <a:latin typeface="Aileron Heavy"/>
                  <a:ea typeface="Aileron Heavy"/>
                  <a:cs typeface="Aileron Heavy"/>
                  <a:sym typeface="Aileron Heavy"/>
                </a:rPr>
                <a:t>Н</a:t>
              </a:r>
              <a:r>
                <a:rPr lang="uk-UA" sz="2500" b="1" u="none" noProof="0" dirty="0">
                  <a:solidFill>
                    <a:srgbClr val="17161C"/>
                  </a:solidFill>
                  <a:latin typeface="Aileron Heavy"/>
                  <a:ea typeface="Aileron Heavy"/>
                  <a:cs typeface="Aileron Heavy"/>
                  <a:sym typeface="Aileron Heavy"/>
                </a:rPr>
                <a:t>е містить інформації про опитування мешканців та представників бізнесу щодо їхнього бачення проблем та перспектив розвитку громади</a:t>
              </a:r>
            </a:p>
          </p:txBody>
        </p:sp>
        <p:sp>
          <p:nvSpPr>
            <p:cNvPr id="27" name="TextBox 63">
              <a:extLst>
                <a:ext uri="{FF2B5EF4-FFF2-40B4-BE49-F238E27FC236}">
                  <a16:creationId xmlns:a16="http://schemas.microsoft.com/office/drawing/2014/main" id="{501A3EFA-3F7D-DF4B-EC21-720B62563BA4}"/>
                </a:ext>
              </a:extLst>
            </p:cNvPr>
            <p:cNvSpPr txBox="1"/>
            <p:nvPr/>
          </p:nvSpPr>
          <p:spPr>
            <a:xfrm>
              <a:off x="-20320" y="620229"/>
              <a:ext cx="10411125" cy="454566"/>
            </a:xfrm>
            <a:prstGeom prst="rect">
              <a:avLst/>
            </a:prstGeom>
          </p:spPr>
          <p:txBody>
            <a:bodyPr lIns="0" tIns="0" rIns="0" bIns="0" rtlCol="0" anchor="t">
              <a:spAutoFit/>
            </a:bodyPr>
            <a:lstStyle/>
            <a:p>
              <a:pPr marL="0" lvl="0" indent="0" algn="l">
                <a:lnSpc>
                  <a:spcPts val="2240"/>
                </a:lnSpc>
                <a:spcBef>
                  <a:spcPct val="0"/>
                </a:spcBef>
              </a:pPr>
              <a:r>
                <a:rPr lang="uk-UA" sz="1600" noProof="0" dirty="0">
                  <a:solidFill>
                    <a:srgbClr val="17161C"/>
                  </a:solidFill>
                  <a:latin typeface="Roboto"/>
                  <a:ea typeface="Roboto"/>
                  <a:cs typeface="Roboto"/>
                  <a:sym typeface="Roboto"/>
                </a:rPr>
                <a:t>Це</a:t>
              </a:r>
              <a:r>
                <a:rPr lang="uk-UA" sz="1600" u="none" noProof="0" dirty="0">
                  <a:solidFill>
                    <a:srgbClr val="17161C"/>
                  </a:solidFill>
                  <a:latin typeface="Roboto"/>
                  <a:ea typeface="Roboto"/>
                  <a:cs typeface="Roboto"/>
                  <a:sym typeface="Roboto"/>
                </a:rPr>
                <a:t> передбачено Методичними рекомендаціями, а також методикою ПРООН «Шляхи до економічного зростання» (P4EG) </a:t>
              </a:r>
            </a:p>
            <a:p>
              <a:pPr marL="0" lvl="0" indent="0" algn="l">
                <a:lnSpc>
                  <a:spcPts val="2240"/>
                </a:lnSpc>
                <a:spcBef>
                  <a:spcPct val="0"/>
                </a:spcBef>
              </a:pPr>
              <a:endParaRPr lang="uk-UA" sz="1600" u="none" noProof="0" dirty="0">
                <a:solidFill>
                  <a:srgbClr val="17161C"/>
                </a:solidFill>
                <a:latin typeface="Roboto"/>
                <a:ea typeface="Roboto"/>
                <a:cs typeface="Roboto"/>
                <a:sym typeface="Roboto"/>
              </a:endParaRPr>
            </a:p>
          </p:txBody>
        </p:sp>
      </p:grpSp>
      <p:grpSp>
        <p:nvGrpSpPr>
          <p:cNvPr id="28" name="Group 64">
            <a:extLst>
              <a:ext uri="{FF2B5EF4-FFF2-40B4-BE49-F238E27FC236}">
                <a16:creationId xmlns:a16="http://schemas.microsoft.com/office/drawing/2014/main" id="{7DEC662D-2CAC-D2DF-43EF-EC5E58A4A7F1}"/>
              </a:ext>
            </a:extLst>
          </p:cNvPr>
          <p:cNvGrpSpPr>
            <a:grpSpLocks noChangeAspect="1"/>
          </p:cNvGrpSpPr>
          <p:nvPr/>
        </p:nvGrpSpPr>
        <p:grpSpPr>
          <a:xfrm>
            <a:off x="451096" y="7355181"/>
            <a:ext cx="225468" cy="225468"/>
            <a:chOff x="1371600" y="6705600"/>
            <a:chExt cx="10972800" cy="10972800"/>
          </a:xfrm>
          <a:solidFill>
            <a:schemeClr val="accent2"/>
          </a:solidFill>
        </p:grpSpPr>
        <p:sp>
          <p:nvSpPr>
            <p:cNvPr id="29" name="Freeform 65">
              <a:extLst>
                <a:ext uri="{FF2B5EF4-FFF2-40B4-BE49-F238E27FC236}">
                  <a16:creationId xmlns:a16="http://schemas.microsoft.com/office/drawing/2014/main" id="{28A0CE53-45FE-B60A-742C-CBB778CEDCC4}"/>
                </a:ext>
              </a:extLst>
            </p:cNvPr>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grpFill/>
          </p:spPr>
          <p:txBody>
            <a:bodyPr/>
            <a:lstStyle/>
            <a:p>
              <a:endParaRPr lang="uk-UA" noProof="0" dirty="0"/>
            </a:p>
          </p:txBody>
        </p:sp>
      </p:grpSp>
      <p:grpSp>
        <p:nvGrpSpPr>
          <p:cNvPr id="30" name="Group 64">
            <a:extLst>
              <a:ext uri="{FF2B5EF4-FFF2-40B4-BE49-F238E27FC236}">
                <a16:creationId xmlns:a16="http://schemas.microsoft.com/office/drawing/2014/main" id="{AFA307E2-0554-1E34-76F3-4ED986959815}"/>
              </a:ext>
            </a:extLst>
          </p:cNvPr>
          <p:cNvGrpSpPr>
            <a:grpSpLocks noChangeAspect="1"/>
          </p:cNvGrpSpPr>
          <p:nvPr/>
        </p:nvGrpSpPr>
        <p:grpSpPr>
          <a:xfrm>
            <a:off x="444497" y="4144933"/>
            <a:ext cx="225468" cy="225468"/>
            <a:chOff x="1371600" y="6705600"/>
            <a:chExt cx="10972800" cy="10972800"/>
          </a:xfrm>
        </p:grpSpPr>
        <p:sp>
          <p:nvSpPr>
            <p:cNvPr id="31" name="Freeform 65">
              <a:extLst>
                <a:ext uri="{FF2B5EF4-FFF2-40B4-BE49-F238E27FC236}">
                  <a16:creationId xmlns:a16="http://schemas.microsoft.com/office/drawing/2014/main" id="{3B3D1659-ED44-F01C-CAD8-9DE65CA644F8}"/>
                </a:ext>
              </a:extLst>
            </p:cNvPr>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chemeClr val="accent2"/>
            </a:solidFill>
          </p:spPr>
          <p:txBody>
            <a:bodyPr/>
            <a:lstStyle/>
            <a:p>
              <a:endParaRPr lang="uk-UA" noProof="0" dirty="0"/>
            </a:p>
          </p:txBody>
        </p:sp>
      </p:grpSp>
      <p:grpSp>
        <p:nvGrpSpPr>
          <p:cNvPr id="32" name="Group 64">
            <a:extLst>
              <a:ext uri="{FF2B5EF4-FFF2-40B4-BE49-F238E27FC236}">
                <a16:creationId xmlns:a16="http://schemas.microsoft.com/office/drawing/2014/main" id="{2EFEC161-C011-8C2A-EDE9-2F0B40385869}"/>
              </a:ext>
            </a:extLst>
          </p:cNvPr>
          <p:cNvGrpSpPr>
            <a:grpSpLocks noChangeAspect="1"/>
          </p:cNvGrpSpPr>
          <p:nvPr/>
        </p:nvGrpSpPr>
        <p:grpSpPr>
          <a:xfrm>
            <a:off x="9384390" y="2003306"/>
            <a:ext cx="225468" cy="225468"/>
            <a:chOff x="1371600" y="6705600"/>
            <a:chExt cx="10972800" cy="10972800"/>
          </a:xfrm>
        </p:grpSpPr>
        <p:sp>
          <p:nvSpPr>
            <p:cNvPr id="33" name="Freeform 65">
              <a:extLst>
                <a:ext uri="{FF2B5EF4-FFF2-40B4-BE49-F238E27FC236}">
                  <a16:creationId xmlns:a16="http://schemas.microsoft.com/office/drawing/2014/main" id="{9BE8E034-2118-F7EE-9101-FA84168AAE24}"/>
                </a:ext>
              </a:extLst>
            </p:cNvPr>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chemeClr val="accent2"/>
            </a:solidFill>
          </p:spPr>
          <p:txBody>
            <a:bodyPr/>
            <a:lstStyle/>
            <a:p>
              <a:endParaRPr lang="uk-UA" noProof="0" dirty="0"/>
            </a:p>
          </p:txBody>
        </p:sp>
      </p:grpSp>
      <p:sp>
        <p:nvSpPr>
          <p:cNvPr id="35" name="AutoShape 8">
            <a:extLst>
              <a:ext uri="{FF2B5EF4-FFF2-40B4-BE49-F238E27FC236}">
                <a16:creationId xmlns:a16="http://schemas.microsoft.com/office/drawing/2014/main" id="{66E8A011-1883-3CC8-1C47-A574DCCB2429}"/>
              </a:ext>
            </a:extLst>
          </p:cNvPr>
          <p:cNvSpPr/>
          <p:nvPr/>
        </p:nvSpPr>
        <p:spPr>
          <a:xfrm>
            <a:off x="9250911" y="4104845"/>
            <a:ext cx="8816443" cy="2531405"/>
          </a:xfrm>
          <a:prstGeom prst="rect">
            <a:avLst/>
          </a:prstGeom>
          <a:solidFill>
            <a:srgbClr val="F7F4FA"/>
          </a:solidFill>
        </p:spPr>
        <p:txBody>
          <a:bodyPr/>
          <a:lstStyle/>
          <a:p>
            <a:endParaRPr lang="uk-UA" noProof="0" dirty="0"/>
          </a:p>
        </p:txBody>
      </p:sp>
      <p:grpSp>
        <p:nvGrpSpPr>
          <p:cNvPr id="36" name="Group 61">
            <a:extLst>
              <a:ext uri="{FF2B5EF4-FFF2-40B4-BE49-F238E27FC236}">
                <a16:creationId xmlns:a16="http://schemas.microsoft.com/office/drawing/2014/main" id="{3E4EA888-EDAE-C7EA-A62F-5FF4C5EEAABA}"/>
              </a:ext>
            </a:extLst>
          </p:cNvPr>
          <p:cNvGrpSpPr/>
          <p:nvPr/>
        </p:nvGrpSpPr>
        <p:grpSpPr>
          <a:xfrm>
            <a:off x="9818500" y="4248454"/>
            <a:ext cx="7819941" cy="2180995"/>
            <a:chOff x="-15464" y="-57150"/>
            <a:chExt cx="10426589" cy="1207149"/>
          </a:xfrm>
        </p:grpSpPr>
        <p:sp>
          <p:nvSpPr>
            <p:cNvPr id="37" name="TextBox 62">
              <a:extLst>
                <a:ext uri="{FF2B5EF4-FFF2-40B4-BE49-F238E27FC236}">
                  <a16:creationId xmlns:a16="http://schemas.microsoft.com/office/drawing/2014/main" id="{FCD2BAF0-7A96-E903-6A44-91B69AF1045B}"/>
                </a:ext>
              </a:extLst>
            </p:cNvPr>
            <p:cNvSpPr txBox="1"/>
            <p:nvPr/>
          </p:nvSpPr>
          <p:spPr>
            <a:xfrm>
              <a:off x="0" y="-57150"/>
              <a:ext cx="10411125" cy="638812"/>
            </a:xfrm>
            <a:prstGeom prst="rect">
              <a:avLst/>
            </a:prstGeom>
          </p:spPr>
          <p:txBody>
            <a:bodyPr lIns="0" tIns="0" rIns="0" bIns="0" rtlCol="0" anchor="t">
              <a:spAutoFit/>
            </a:bodyPr>
            <a:lstStyle/>
            <a:p>
              <a:pPr marL="0" lvl="0" indent="0" algn="l">
                <a:spcBef>
                  <a:spcPct val="0"/>
                </a:spcBef>
              </a:pPr>
              <a:r>
                <a:rPr lang="uk-UA" sz="2500" b="1" u="none" noProof="0" dirty="0">
                  <a:solidFill>
                    <a:srgbClr val="17161C"/>
                  </a:solidFill>
                  <a:latin typeface="Aileron Heavy"/>
                  <a:ea typeface="Aileron Heavy"/>
                  <a:cs typeface="Aileron Heavy"/>
                  <a:sym typeface="Aileron Heavy"/>
                </a:rPr>
                <a:t>Потребує кардинального оновлення для врахування сучасних викликів та забезпечення зв’язку з процесами відновлення громад України</a:t>
              </a:r>
            </a:p>
          </p:txBody>
        </p:sp>
        <p:sp>
          <p:nvSpPr>
            <p:cNvPr id="38" name="TextBox 63">
              <a:extLst>
                <a:ext uri="{FF2B5EF4-FFF2-40B4-BE49-F238E27FC236}">
                  <a16:creationId xmlns:a16="http://schemas.microsoft.com/office/drawing/2014/main" id="{C1DED6FB-86AB-17A5-BB88-F656879B9A4B}"/>
                </a:ext>
              </a:extLst>
            </p:cNvPr>
            <p:cNvSpPr txBox="1"/>
            <p:nvPr/>
          </p:nvSpPr>
          <p:spPr>
            <a:xfrm>
              <a:off x="-15464" y="692184"/>
              <a:ext cx="10411125" cy="457815"/>
            </a:xfrm>
            <a:prstGeom prst="rect">
              <a:avLst/>
            </a:prstGeom>
          </p:spPr>
          <p:txBody>
            <a:bodyPr lIns="0" tIns="0" rIns="0" bIns="0" rtlCol="0" anchor="t">
              <a:spAutoFit/>
            </a:bodyPr>
            <a:lstStyle/>
            <a:p>
              <a:pPr marL="0" lvl="0" indent="0" algn="l">
                <a:lnSpc>
                  <a:spcPts val="2240"/>
                </a:lnSpc>
                <a:spcBef>
                  <a:spcPct val="0"/>
                </a:spcBef>
              </a:pPr>
              <a:r>
                <a:rPr lang="uk-UA" sz="1600" noProof="0" dirty="0">
                  <a:solidFill>
                    <a:srgbClr val="17161C"/>
                  </a:solidFill>
                  <a:latin typeface="Roboto"/>
                  <a:ea typeface="Roboto"/>
                  <a:cs typeface="Roboto"/>
                  <a:sym typeface="Roboto"/>
                </a:rPr>
                <a:t>Оскільки розроблено задовго до початку збройної агресії </a:t>
              </a:r>
              <a:r>
                <a:rPr lang="uk-UA" sz="1600" noProof="0" dirty="0" err="1">
                  <a:solidFill>
                    <a:srgbClr val="17161C"/>
                  </a:solidFill>
                  <a:latin typeface="Roboto"/>
                  <a:ea typeface="Roboto"/>
                  <a:cs typeface="Roboto"/>
                  <a:sym typeface="Roboto"/>
                </a:rPr>
                <a:t>рф</a:t>
              </a:r>
              <a:r>
                <a:rPr lang="uk-UA" sz="1600" noProof="0" dirty="0">
                  <a:solidFill>
                    <a:srgbClr val="17161C"/>
                  </a:solidFill>
                  <a:latin typeface="Roboto"/>
                  <a:ea typeface="Roboto"/>
                  <a:cs typeface="Roboto"/>
                  <a:sym typeface="Roboto"/>
                </a:rPr>
                <a:t> проти України, набуття Україною статусу кандидата на членство в ЄС, оновлення кліматичних зобов’язань України</a:t>
              </a:r>
              <a:endParaRPr lang="uk-UA" sz="1600" u="none" noProof="0" dirty="0">
                <a:solidFill>
                  <a:srgbClr val="17161C"/>
                </a:solidFill>
                <a:latin typeface="Roboto"/>
                <a:ea typeface="Roboto"/>
                <a:cs typeface="Roboto"/>
                <a:sym typeface="Roboto"/>
              </a:endParaRPr>
            </a:p>
          </p:txBody>
        </p:sp>
      </p:grpSp>
      <p:grpSp>
        <p:nvGrpSpPr>
          <p:cNvPr id="39" name="Group 64">
            <a:extLst>
              <a:ext uri="{FF2B5EF4-FFF2-40B4-BE49-F238E27FC236}">
                <a16:creationId xmlns:a16="http://schemas.microsoft.com/office/drawing/2014/main" id="{7321E347-491B-6E40-A18E-61501BE53B4B}"/>
              </a:ext>
            </a:extLst>
          </p:cNvPr>
          <p:cNvGrpSpPr>
            <a:grpSpLocks noChangeAspect="1"/>
          </p:cNvGrpSpPr>
          <p:nvPr/>
        </p:nvGrpSpPr>
        <p:grpSpPr>
          <a:xfrm>
            <a:off x="9380747" y="4413001"/>
            <a:ext cx="225468" cy="225468"/>
            <a:chOff x="1371600" y="6705600"/>
            <a:chExt cx="10972800" cy="10972800"/>
          </a:xfrm>
        </p:grpSpPr>
        <p:sp>
          <p:nvSpPr>
            <p:cNvPr id="40" name="Freeform 65">
              <a:extLst>
                <a:ext uri="{FF2B5EF4-FFF2-40B4-BE49-F238E27FC236}">
                  <a16:creationId xmlns:a16="http://schemas.microsoft.com/office/drawing/2014/main" id="{AE7E18A7-1B61-69B5-0F50-BD165778EA4F}"/>
                </a:ext>
              </a:extLst>
            </p:cNvPr>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chemeClr val="accent2"/>
            </a:solidFill>
          </p:spPr>
          <p:txBody>
            <a:bodyPr/>
            <a:lstStyle/>
            <a:p>
              <a:endParaRPr lang="uk-UA" noProof="0" dirty="0"/>
            </a:p>
          </p:txBody>
        </p:sp>
      </p:grpSp>
      <p:sp>
        <p:nvSpPr>
          <p:cNvPr id="41" name="AutoShape 8">
            <a:extLst>
              <a:ext uri="{FF2B5EF4-FFF2-40B4-BE49-F238E27FC236}">
                <a16:creationId xmlns:a16="http://schemas.microsoft.com/office/drawing/2014/main" id="{5F125990-2436-438E-020E-EC163D10F502}"/>
              </a:ext>
            </a:extLst>
          </p:cNvPr>
          <p:cNvSpPr/>
          <p:nvPr/>
        </p:nvSpPr>
        <p:spPr>
          <a:xfrm>
            <a:off x="9266151" y="6835934"/>
            <a:ext cx="8809677" cy="3158145"/>
          </a:xfrm>
          <a:prstGeom prst="rect">
            <a:avLst/>
          </a:prstGeom>
          <a:solidFill>
            <a:srgbClr val="F7F4FA"/>
          </a:solidFill>
        </p:spPr>
        <p:txBody>
          <a:bodyPr/>
          <a:lstStyle/>
          <a:p>
            <a:endParaRPr lang="uk-UA" noProof="0" dirty="0"/>
          </a:p>
        </p:txBody>
      </p:sp>
      <p:grpSp>
        <p:nvGrpSpPr>
          <p:cNvPr id="42" name="Group 61">
            <a:extLst>
              <a:ext uri="{FF2B5EF4-FFF2-40B4-BE49-F238E27FC236}">
                <a16:creationId xmlns:a16="http://schemas.microsoft.com/office/drawing/2014/main" id="{B65837B8-CBCD-7B78-E454-2EF69288107D}"/>
              </a:ext>
            </a:extLst>
          </p:cNvPr>
          <p:cNvGrpSpPr/>
          <p:nvPr/>
        </p:nvGrpSpPr>
        <p:grpSpPr>
          <a:xfrm>
            <a:off x="9882841" y="7222510"/>
            <a:ext cx="7855935" cy="2374813"/>
            <a:chOff x="0" y="-57150"/>
            <a:chExt cx="10256072" cy="628298"/>
          </a:xfrm>
        </p:grpSpPr>
        <p:sp>
          <p:nvSpPr>
            <p:cNvPr id="43" name="TextBox 62">
              <a:extLst>
                <a:ext uri="{FF2B5EF4-FFF2-40B4-BE49-F238E27FC236}">
                  <a16:creationId xmlns:a16="http://schemas.microsoft.com/office/drawing/2014/main" id="{2A84DEF9-3F5C-BA36-74F5-617AFAA33FF5}"/>
                </a:ext>
              </a:extLst>
            </p:cNvPr>
            <p:cNvSpPr txBox="1"/>
            <p:nvPr/>
          </p:nvSpPr>
          <p:spPr>
            <a:xfrm>
              <a:off x="0" y="-57150"/>
              <a:ext cx="9896404" cy="407138"/>
            </a:xfrm>
            <a:prstGeom prst="rect">
              <a:avLst/>
            </a:prstGeom>
          </p:spPr>
          <p:txBody>
            <a:bodyPr wrap="square" lIns="0" tIns="0" rIns="0" bIns="0" rtlCol="0" anchor="t">
              <a:spAutoFit/>
            </a:bodyPr>
            <a:lstStyle/>
            <a:p>
              <a:pPr marL="0" lvl="0" indent="0" algn="l">
                <a:spcBef>
                  <a:spcPct val="0"/>
                </a:spcBef>
              </a:pPr>
              <a:r>
                <a:rPr lang="uk-UA" sz="2500" b="1" noProof="0" dirty="0">
                  <a:solidFill>
                    <a:srgbClr val="17161C"/>
                  </a:solidFill>
                  <a:latin typeface="Aileron Heavy"/>
                  <a:ea typeface="Aileron Heavy"/>
                  <a:cs typeface="Aileron Heavy"/>
                  <a:sym typeface="Aileron Heavy"/>
                </a:rPr>
                <a:t>Стратегічний план було затверджено рішенням міської ради від 25.10.2019 р. №7/39/134 до укрупнення Тернопільської МТГ шляхом приєднання Городищенської сільської ради (07.02.2020 р.)</a:t>
              </a:r>
              <a:endParaRPr lang="uk-UA" sz="2500" b="1" u="none" noProof="0" dirty="0">
                <a:solidFill>
                  <a:srgbClr val="17161C"/>
                </a:solidFill>
                <a:latin typeface="Aileron Heavy"/>
                <a:ea typeface="Aileron Heavy"/>
                <a:cs typeface="Aileron Heavy"/>
                <a:sym typeface="Aileron Heavy"/>
              </a:endParaRPr>
            </a:p>
          </p:txBody>
        </p:sp>
        <p:sp>
          <p:nvSpPr>
            <p:cNvPr id="44" name="TextBox 63">
              <a:extLst>
                <a:ext uri="{FF2B5EF4-FFF2-40B4-BE49-F238E27FC236}">
                  <a16:creationId xmlns:a16="http://schemas.microsoft.com/office/drawing/2014/main" id="{8B010A64-7870-2887-6E66-3AAB6AE5996C}"/>
                </a:ext>
              </a:extLst>
            </p:cNvPr>
            <p:cNvSpPr txBox="1"/>
            <p:nvPr/>
          </p:nvSpPr>
          <p:spPr>
            <a:xfrm>
              <a:off x="20320" y="426953"/>
              <a:ext cx="10235752" cy="144195"/>
            </a:xfrm>
            <a:prstGeom prst="rect">
              <a:avLst/>
            </a:prstGeom>
          </p:spPr>
          <p:txBody>
            <a:bodyPr wrap="square" lIns="0" tIns="0" rIns="0" bIns="0" rtlCol="0" anchor="t">
              <a:spAutoFit/>
            </a:bodyPr>
            <a:lstStyle/>
            <a:p>
              <a:pPr marL="0" lvl="0" indent="0" algn="l">
                <a:lnSpc>
                  <a:spcPts val="2240"/>
                </a:lnSpc>
                <a:spcBef>
                  <a:spcPct val="0"/>
                </a:spcBef>
              </a:pPr>
              <a:r>
                <a:rPr lang="uk-UA" sz="1600" u="none" noProof="0" dirty="0">
                  <a:solidFill>
                    <a:srgbClr val="17161C"/>
                  </a:solidFill>
                  <a:latin typeface="Roboto"/>
                  <a:ea typeface="Roboto"/>
                  <a:cs typeface="Roboto"/>
                  <a:sym typeface="Roboto"/>
                </a:rPr>
                <a:t>Відтак про 2 населені пункти громади в Стратегічному плані не зазначено. Також не вказано про поділ території громади на старостинські округи.</a:t>
              </a:r>
            </a:p>
          </p:txBody>
        </p:sp>
      </p:grpSp>
      <p:grpSp>
        <p:nvGrpSpPr>
          <p:cNvPr id="45" name="Group 64">
            <a:extLst>
              <a:ext uri="{FF2B5EF4-FFF2-40B4-BE49-F238E27FC236}">
                <a16:creationId xmlns:a16="http://schemas.microsoft.com/office/drawing/2014/main" id="{226BF36C-D5BF-E737-0CB4-8A02E406B242}"/>
              </a:ext>
            </a:extLst>
          </p:cNvPr>
          <p:cNvGrpSpPr>
            <a:grpSpLocks noChangeAspect="1"/>
          </p:cNvGrpSpPr>
          <p:nvPr/>
        </p:nvGrpSpPr>
        <p:grpSpPr>
          <a:xfrm>
            <a:off x="9485004" y="7328960"/>
            <a:ext cx="225468" cy="225468"/>
            <a:chOff x="1371600" y="6705600"/>
            <a:chExt cx="10972800" cy="10972800"/>
          </a:xfrm>
          <a:solidFill>
            <a:schemeClr val="accent2"/>
          </a:solidFill>
        </p:grpSpPr>
        <p:sp>
          <p:nvSpPr>
            <p:cNvPr id="46" name="Freeform 65">
              <a:extLst>
                <a:ext uri="{FF2B5EF4-FFF2-40B4-BE49-F238E27FC236}">
                  <a16:creationId xmlns:a16="http://schemas.microsoft.com/office/drawing/2014/main" id="{56C268A5-C24C-5280-1D0D-6FEBB54AA961}"/>
                </a:ext>
              </a:extLst>
            </p:cNvPr>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grpFill/>
          </p:spPr>
          <p:txBody>
            <a:bodyPr/>
            <a:lstStyle/>
            <a:p>
              <a:endParaRPr lang="uk-UA" noProof="0" dirty="0"/>
            </a:p>
          </p:txBody>
        </p:sp>
      </p:grpSp>
    </p:spTree>
    <p:extLst>
      <p:ext uri="{BB962C8B-B14F-4D97-AF65-F5344CB8AC3E}">
        <p14:creationId xmlns:p14="http://schemas.microsoft.com/office/powerpoint/2010/main" val="1820902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7F4FA"/>
        </a:soli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BC1D2812-0934-71E2-E67F-3FA830D85B1B}"/>
              </a:ext>
            </a:extLst>
          </p:cNvPr>
          <p:cNvSpPr txBox="1"/>
          <p:nvPr/>
        </p:nvSpPr>
        <p:spPr>
          <a:xfrm>
            <a:off x="1562100" y="1714500"/>
            <a:ext cx="15163800" cy="7854971"/>
          </a:xfrm>
          <a:prstGeom prst="rect">
            <a:avLst/>
          </a:prstGeom>
          <a:noFill/>
        </p:spPr>
        <p:txBody>
          <a:bodyPr wrap="square">
            <a:spAutoFit/>
          </a:bodyPr>
          <a:lstStyle/>
          <a:p>
            <a:pPr indent="450215" algn="just">
              <a:lnSpc>
                <a:spcPct val="115000"/>
              </a:lnSpc>
            </a:pPr>
            <a:r>
              <a:rPr lang="uk-UA" sz="24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Закон України «</a:t>
            </a:r>
            <a:r>
              <a:rPr lang="uk-UA" sz="2400" u="sng" kern="100"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2"/>
              </a:rPr>
              <a:t>Про засади державної регіональної політики</a:t>
            </a:r>
            <a:r>
              <a:rPr lang="uk-UA" sz="24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p>
            <a:pPr indent="450215" algn="just">
              <a:lnSpc>
                <a:spcPct val="115000"/>
              </a:lnSpc>
            </a:pPr>
            <a:r>
              <a:rPr lang="uk-UA" sz="1600" b="1"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Стаття 7. </a:t>
            </a:r>
            <a:r>
              <a:rPr lang="uk-UA" sz="16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Система документів державної регіональної політики</a:t>
            </a:r>
            <a:endParaRPr lang="uk-UA" sz="24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15000"/>
              </a:lnSpc>
            </a:pPr>
            <a:r>
              <a:rPr lang="uk-UA" sz="16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endParaRPr lang="uk-UA" sz="24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15000"/>
              </a:lnSpc>
            </a:pPr>
            <a:r>
              <a:rPr lang="uk-UA" sz="1600" kern="100" dirty="0">
                <a:solidFill>
                  <a:srgbClr val="000000"/>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2. До документів стратегічного планування державної регіональної політики належать:</a:t>
            </a:r>
            <a:endParaRPr lang="uk-UA" sz="24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15000"/>
              </a:lnSpc>
            </a:pPr>
            <a:r>
              <a:rPr lang="uk-UA" sz="16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1) Державна стратегія регіонального розвитку України;</a:t>
            </a:r>
            <a:endParaRPr lang="uk-UA" sz="24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15000"/>
              </a:lnSpc>
            </a:pPr>
            <a:r>
              <a:rPr lang="uk-UA" sz="16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2) регіональні стратегії розвитку;</a:t>
            </a:r>
            <a:endParaRPr lang="uk-UA" sz="24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15000"/>
              </a:lnSpc>
            </a:pPr>
            <a:r>
              <a:rPr lang="uk-UA" sz="1600" kern="100" dirty="0">
                <a:solidFill>
                  <a:srgbClr val="000000"/>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3) стратегії розвитку територіальних громад.</a:t>
            </a:r>
            <a:endParaRPr lang="uk-UA" sz="24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15000"/>
              </a:lnSpc>
            </a:pPr>
            <a:r>
              <a:rPr lang="uk-UA" sz="1600" kern="100" dirty="0">
                <a:solidFill>
                  <a:srgbClr val="000000"/>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3. До документів реалізації державної регіональної політики належать:</a:t>
            </a:r>
            <a:endParaRPr lang="uk-UA" sz="24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15000"/>
              </a:lnSpc>
            </a:pPr>
            <a:r>
              <a:rPr lang="uk-UA" sz="16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1) План заходів з реалізації Державної стратегії регіонального розвитку України;</a:t>
            </a:r>
            <a:endParaRPr lang="uk-UA" sz="24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15000"/>
              </a:lnSpc>
            </a:pPr>
            <a:r>
              <a:rPr lang="uk-UA" sz="16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2) плани заходів з реалізації регіональних стратегій розвитку;</a:t>
            </a:r>
            <a:endParaRPr lang="uk-UA" sz="24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15000"/>
              </a:lnSpc>
            </a:pPr>
            <a:r>
              <a:rPr lang="uk-UA" sz="1600" kern="100" dirty="0">
                <a:solidFill>
                  <a:srgbClr val="000000"/>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3) плани заходів з реалізації стратегій розвитку територіальних громад;</a:t>
            </a:r>
            <a:endParaRPr lang="uk-UA" sz="24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15000"/>
              </a:lnSpc>
            </a:pPr>
            <a:r>
              <a:rPr lang="uk-UA" sz="16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4) програми економічного і соціального розвитку Автономної Республіки Крим, областей, районів, міст Києва та Севастополя, територіальних громад.</a:t>
            </a:r>
            <a:endParaRPr lang="uk-UA" sz="24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15000"/>
              </a:lnSpc>
            </a:pPr>
            <a:r>
              <a:rPr lang="uk-UA" sz="16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4. Документи стратегічного планування і реалізації державної регіональної політики повинні узгоджуватися з відповідною містобудівною документацією.</a:t>
            </a:r>
            <a:endParaRPr lang="uk-UA" sz="24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15000"/>
              </a:lnSpc>
            </a:pPr>
            <a:r>
              <a:rPr lang="uk-UA" sz="1600" kern="100" dirty="0">
                <a:solidFill>
                  <a:srgbClr val="000000"/>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5. Розроблення документів стратегічного планування і реалізації державної регіональної політики здійснюється з урахуванням напрямів державної регіональної політики</a:t>
            </a:r>
            <a:r>
              <a:rPr lang="uk-UA" sz="16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 визначених цим Законом, та документів державного прогнозування і державного планування, визначених законодавством.</a:t>
            </a:r>
            <a:endParaRPr lang="uk-UA" sz="24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15000"/>
              </a:lnSpc>
            </a:pPr>
            <a:r>
              <a:rPr lang="uk-UA" sz="16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uk-UA" sz="24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15000"/>
              </a:lnSpc>
            </a:pPr>
            <a:r>
              <a:rPr lang="uk-UA" sz="1600" b="1"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Стаття 11</a:t>
            </a:r>
            <a:r>
              <a:rPr lang="uk-UA" sz="1600" b="1" kern="100" baseline="30000" dirty="0">
                <a:solidFill>
                  <a:srgbClr val="000000"/>
                </a:solidFill>
                <a:effectLst/>
                <a:latin typeface="Arial" panose="020B0604020202020204" pitchFamily="34" charset="0"/>
                <a:ea typeface="Calibri" panose="020F0502020204030204" pitchFamily="34" charset="0"/>
                <a:cs typeface="Arial" panose="020B0604020202020204" pitchFamily="34" charset="0"/>
              </a:rPr>
              <a:t>-1</a:t>
            </a:r>
            <a:r>
              <a:rPr lang="uk-UA" sz="1600" b="1"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r>
              <a:rPr lang="uk-UA" sz="16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 Стратегії розвитку територіальних громад</a:t>
            </a:r>
            <a:endParaRPr lang="uk-UA" sz="24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15000"/>
              </a:lnSpc>
            </a:pPr>
            <a:r>
              <a:rPr lang="uk-UA" sz="1600" kern="100" dirty="0">
                <a:solidFill>
                  <a:srgbClr val="000000"/>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1. З метою планування розвитку територіальних громад (крім міст Києва та Севастополя) сільські, селищні, міські ради затверджують стратегії розвитку територіальних громад.</a:t>
            </a:r>
            <a:endParaRPr lang="uk-UA" sz="24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15000"/>
              </a:lnSpc>
            </a:pPr>
            <a:r>
              <a:rPr lang="uk-UA" sz="1600" kern="100" dirty="0">
                <a:solidFill>
                  <a:srgbClr val="000000"/>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2. Проекти стратегій розвитку територіальних громад розробляються виконавчими органами сільських, селищних, міських рад, що представляють територіальні громади, на строк та з урахуванням пріоритетів, що визначені Державною стратегією регіонального розвитку України та відповідними регіональними стратегіями розвитку.</a:t>
            </a:r>
            <a:endParaRPr lang="uk-UA" sz="2400" kern="100" dirty="0">
              <a:solidFill>
                <a:srgbClr val="000000"/>
              </a:solidFill>
              <a:effectLst/>
              <a:highlight>
                <a:srgbClr val="FFFF00"/>
              </a:highlight>
              <a:latin typeface="Arial" panose="020B0604020202020204" pitchFamily="34" charset="0"/>
              <a:ea typeface="Calibri" panose="020F0502020204030204" pitchFamily="34" charset="0"/>
              <a:cs typeface="Arial" panose="020B0604020202020204" pitchFamily="34" charset="0"/>
            </a:endParaRPr>
          </a:p>
          <a:p>
            <a:pPr indent="450215" algn="just">
              <a:lnSpc>
                <a:spcPct val="115000"/>
              </a:lnSpc>
            </a:pPr>
            <a:r>
              <a:rPr lang="uk-UA" sz="16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3. Реалізація таких стратегій здійснюється на основі планів заходів з їх реалізації, що затверджуються відповідною сільською, селищною, міською радою.</a:t>
            </a:r>
            <a:endParaRPr lang="uk-UA" sz="24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15000"/>
              </a:lnSpc>
            </a:pPr>
            <a:r>
              <a:rPr lang="uk-UA" sz="1600" kern="100" dirty="0">
                <a:solidFill>
                  <a:srgbClr val="000000"/>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4. </a:t>
            </a:r>
            <a:r>
              <a:rPr lang="uk-UA" sz="1600" u="sng" kern="100" dirty="0">
                <a:solidFill>
                  <a:srgbClr val="0563C1"/>
                </a:solidFill>
                <a:effectLst/>
                <a:highlight>
                  <a:srgbClr val="FFFF00"/>
                </a:highlight>
                <a:latin typeface="Arial" panose="020B0604020202020204" pitchFamily="34" charset="0"/>
                <a:ea typeface="Calibri" panose="020F0502020204030204" pitchFamily="34" charset="0"/>
                <a:cs typeface="Arial" panose="020B0604020202020204" pitchFamily="34" charset="0"/>
                <a:hlinkClick r:id="rId3"/>
              </a:rPr>
              <a:t>Методичні рекомендації щодо порядку розроблення, затвердження, реалізації, проведення моніторингу та оцінювання реалізації стратегій розвитку територіальних громад</a:t>
            </a:r>
            <a:r>
              <a:rPr lang="uk-UA" sz="1600" kern="100" dirty="0">
                <a:effectLst/>
                <a:latin typeface="Arial" panose="020B0604020202020204" pitchFamily="34" charset="0"/>
                <a:ea typeface="Calibri" panose="020F0502020204030204" pitchFamily="34" charset="0"/>
                <a:cs typeface="Arial" panose="020B0604020202020204" pitchFamily="34" charset="0"/>
              </a:rPr>
              <a:t> </a:t>
            </a:r>
            <a:r>
              <a:rPr lang="uk-UA" sz="16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затверджуються центральним органом виконавчої влади, що забезпечує формування державної регіональної політики.</a:t>
            </a:r>
            <a:endParaRPr lang="uk-UA" sz="2400" kern="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15" name="AutoShape 3">
            <a:extLst>
              <a:ext uri="{FF2B5EF4-FFF2-40B4-BE49-F238E27FC236}">
                <a16:creationId xmlns:a16="http://schemas.microsoft.com/office/drawing/2014/main" id="{B2F7E3C3-B258-EC5D-248B-192C3FF091F5}"/>
              </a:ext>
            </a:extLst>
          </p:cNvPr>
          <p:cNvSpPr/>
          <p:nvPr/>
        </p:nvSpPr>
        <p:spPr>
          <a:xfrm>
            <a:off x="1562100" y="708551"/>
            <a:ext cx="15163800" cy="811979"/>
          </a:xfrm>
          <a:prstGeom prst="rect">
            <a:avLst/>
          </a:prstGeom>
          <a:solidFill>
            <a:schemeClr val="tx2">
              <a:lumMod val="75000"/>
            </a:schemeClr>
          </a:solidFill>
        </p:spPr>
        <p:txBody>
          <a:bodyPr/>
          <a:lstStyle/>
          <a:p>
            <a:pPr algn="ctr"/>
            <a:r>
              <a:rPr lang="uk-UA" sz="4800" b="1" noProof="0" dirty="0">
                <a:solidFill>
                  <a:schemeClr val="bg1"/>
                </a:solidFill>
                <a:latin typeface="Arial" panose="020B0604020202020204" pitchFamily="34" charset="0"/>
                <a:cs typeface="Arial" panose="020B0604020202020204" pitchFamily="34" charset="0"/>
              </a:rPr>
              <a:t>Законодавче підґрунтя розроблення Стратегії</a:t>
            </a:r>
          </a:p>
        </p:txBody>
      </p:sp>
    </p:spTree>
    <p:extLst>
      <p:ext uri="{BB962C8B-B14F-4D97-AF65-F5344CB8AC3E}">
        <p14:creationId xmlns:p14="http://schemas.microsoft.com/office/powerpoint/2010/main" val="1850857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3" name="TextBox 3"/>
          <p:cNvSpPr txBox="1"/>
          <p:nvPr/>
        </p:nvSpPr>
        <p:spPr>
          <a:xfrm>
            <a:off x="5429869" y="1011410"/>
            <a:ext cx="12217112" cy="1661993"/>
          </a:xfrm>
          <a:prstGeom prst="rect">
            <a:avLst/>
          </a:prstGeom>
        </p:spPr>
        <p:txBody>
          <a:bodyPr wrap="square" lIns="0" tIns="0" rIns="0" bIns="0" rtlCol="0" anchor="t">
            <a:spAutoFit/>
          </a:bodyPr>
          <a:lstStyle/>
          <a:p>
            <a:pPr algn="l">
              <a:spcAft>
                <a:spcPts val="600"/>
              </a:spcAft>
            </a:pPr>
            <a:r>
              <a:rPr lang="uk-UA" sz="5400" noProof="0" dirty="0">
                <a:solidFill>
                  <a:srgbClr val="F7F4FA"/>
                </a:solidFill>
                <a:latin typeface="Arial" panose="020B0604020202020204" pitchFamily="34" charset="0"/>
                <a:ea typeface="Aileron Heavy"/>
                <a:cs typeface="Arial" panose="020B0604020202020204" pitchFamily="34" charset="0"/>
                <a:sym typeface="Aileron Heavy"/>
              </a:rPr>
              <a:t>Яка послідовність розроблення Стратегії?</a:t>
            </a:r>
          </a:p>
        </p:txBody>
      </p:sp>
      <p:sp>
        <p:nvSpPr>
          <p:cNvPr id="5" name="AutoShape 5"/>
          <p:cNvSpPr/>
          <p:nvPr/>
        </p:nvSpPr>
        <p:spPr>
          <a:xfrm>
            <a:off x="0" y="0"/>
            <a:ext cx="4729170" cy="10287000"/>
          </a:xfrm>
          <a:prstGeom prst="rect">
            <a:avLst/>
          </a:prstGeom>
          <a:solidFill>
            <a:srgbClr val="F7F4FA"/>
          </a:solidFill>
        </p:spPr>
        <p:txBody>
          <a:bodyPr/>
          <a:lstStyle/>
          <a:p>
            <a:endParaRPr lang="uk-UA" noProof="0" dirty="0"/>
          </a:p>
        </p:txBody>
      </p:sp>
      <p:sp>
        <p:nvSpPr>
          <p:cNvPr id="6" name="Freeform 6"/>
          <p:cNvSpPr/>
          <p:nvPr/>
        </p:nvSpPr>
        <p:spPr>
          <a:xfrm rot="-10800000">
            <a:off x="991650" y="1378770"/>
            <a:ext cx="3095939" cy="2879223"/>
          </a:xfrm>
          <a:custGeom>
            <a:avLst/>
            <a:gdLst/>
            <a:ahLst/>
            <a:cxnLst/>
            <a:rect l="l" t="t" r="r" b="b"/>
            <a:pathLst>
              <a:path w="3095939" h="2879223">
                <a:moveTo>
                  <a:pt x="0" y="0"/>
                </a:moveTo>
                <a:lnTo>
                  <a:pt x="3095939" y="0"/>
                </a:lnTo>
                <a:lnTo>
                  <a:pt x="3095939" y="2879223"/>
                </a:lnTo>
                <a:lnTo>
                  <a:pt x="0" y="287922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uk-UA" noProof="0" dirty="0"/>
          </a:p>
        </p:txBody>
      </p:sp>
      <p:grpSp>
        <p:nvGrpSpPr>
          <p:cNvPr id="7" name="Group 7"/>
          <p:cNvGrpSpPr>
            <a:grpSpLocks noChangeAspect="1"/>
          </p:cNvGrpSpPr>
          <p:nvPr/>
        </p:nvGrpSpPr>
        <p:grpSpPr>
          <a:xfrm rot="-10800000">
            <a:off x="641581" y="1028700"/>
            <a:ext cx="700140" cy="700140"/>
            <a:chOff x="1371600" y="6705600"/>
            <a:chExt cx="10972800" cy="10972800"/>
          </a:xfrm>
        </p:grpSpPr>
        <p:sp>
          <p:nvSpPr>
            <p:cNvPr id="8" name="Freeform 8"/>
            <p:cNvSpPr/>
            <p:nvPr/>
          </p:nvSpPr>
          <p:spPr>
            <a:xfrm>
              <a:off x="1362808" y="6434629"/>
              <a:ext cx="10990384" cy="11514742"/>
            </a:xfrm>
            <a:custGeom>
              <a:avLst/>
              <a:gdLst/>
              <a:ahLst/>
              <a:cxnLst/>
              <a:rect l="l" t="t" r="r" b="b"/>
              <a:pathLst>
                <a:path w="10990384" h="11514742">
                  <a:moveTo>
                    <a:pt x="8792" y="5757371"/>
                  </a:moveTo>
                  <a:cubicBezTo>
                    <a:pt x="0" y="7723318"/>
                    <a:pt x="1043775" y="9543701"/>
                    <a:pt x="2744885" y="10529222"/>
                  </a:cubicBezTo>
                  <a:cubicBezTo>
                    <a:pt x="4445994" y="11514742"/>
                    <a:pt x="6544389" y="11514742"/>
                    <a:pt x="8245499" y="10529222"/>
                  </a:cubicBezTo>
                  <a:cubicBezTo>
                    <a:pt x="9946609" y="9543701"/>
                    <a:pt x="10990384" y="7723318"/>
                    <a:pt x="10981592" y="5757371"/>
                  </a:cubicBezTo>
                  <a:cubicBezTo>
                    <a:pt x="10990384" y="3791424"/>
                    <a:pt x="9946609" y="1971041"/>
                    <a:pt x="8245499" y="985520"/>
                  </a:cubicBezTo>
                  <a:cubicBezTo>
                    <a:pt x="6544389" y="0"/>
                    <a:pt x="4445994" y="0"/>
                    <a:pt x="2744885" y="985520"/>
                  </a:cubicBezTo>
                  <a:cubicBezTo>
                    <a:pt x="1043775" y="1971041"/>
                    <a:pt x="0" y="3791424"/>
                    <a:pt x="8792" y="5757371"/>
                  </a:cubicBezTo>
                  <a:close/>
                </a:path>
              </a:pathLst>
            </a:custGeom>
            <a:solidFill>
              <a:srgbClr val="17161C"/>
            </a:solidFill>
          </p:spPr>
          <p:txBody>
            <a:bodyPr/>
            <a:lstStyle/>
            <a:p>
              <a:endParaRPr lang="uk-UA" noProof="0" dirty="0"/>
            </a:p>
          </p:txBody>
        </p:sp>
      </p:grpSp>
      <p:sp>
        <p:nvSpPr>
          <p:cNvPr id="9" name="Freeform 9"/>
          <p:cNvSpPr/>
          <p:nvPr/>
        </p:nvSpPr>
        <p:spPr>
          <a:xfrm rot="-10800000">
            <a:off x="991650" y="4774804"/>
            <a:ext cx="3095939" cy="2879223"/>
          </a:xfrm>
          <a:custGeom>
            <a:avLst/>
            <a:gdLst/>
            <a:ahLst/>
            <a:cxnLst/>
            <a:rect l="l" t="t" r="r" b="b"/>
            <a:pathLst>
              <a:path w="3095939" h="2879223">
                <a:moveTo>
                  <a:pt x="0" y="0"/>
                </a:moveTo>
                <a:lnTo>
                  <a:pt x="3095939" y="0"/>
                </a:lnTo>
                <a:lnTo>
                  <a:pt x="3095939" y="2879223"/>
                </a:lnTo>
                <a:lnTo>
                  <a:pt x="0" y="287922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uk-UA" noProof="0" dirty="0"/>
          </a:p>
        </p:txBody>
      </p:sp>
      <p:sp>
        <p:nvSpPr>
          <p:cNvPr id="10" name="Freeform 10"/>
          <p:cNvSpPr/>
          <p:nvPr/>
        </p:nvSpPr>
        <p:spPr>
          <a:xfrm flipH="1">
            <a:off x="2790961" y="6825913"/>
            <a:ext cx="1938209" cy="3461087"/>
          </a:xfrm>
          <a:custGeom>
            <a:avLst/>
            <a:gdLst/>
            <a:ahLst/>
            <a:cxnLst/>
            <a:rect l="l" t="t" r="r" b="b"/>
            <a:pathLst>
              <a:path w="1938209" h="3461087">
                <a:moveTo>
                  <a:pt x="1938209" y="0"/>
                </a:moveTo>
                <a:lnTo>
                  <a:pt x="0" y="0"/>
                </a:lnTo>
                <a:lnTo>
                  <a:pt x="0" y="3461087"/>
                </a:lnTo>
                <a:lnTo>
                  <a:pt x="1938209" y="3461087"/>
                </a:lnTo>
                <a:lnTo>
                  <a:pt x="1938209"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uk-UA" noProof="0" dirty="0"/>
          </a:p>
        </p:txBody>
      </p:sp>
      <p:sp>
        <p:nvSpPr>
          <p:cNvPr id="11" name="Freeform 11"/>
          <p:cNvSpPr/>
          <p:nvPr/>
        </p:nvSpPr>
        <p:spPr>
          <a:xfrm>
            <a:off x="17167794" y="8994222"/>
            <a:ext cx="257109" cy="376665"/>
          </a:xfrm>
          <a:custGeom>
            <a:avLst/>
            <a:gdLst/>
            <a:ahLst/>
            <a:cxnLst/>
            <a:rect l="l" t="t" r="r" b="b"/>
            <a:pathLst>
              <a:path w="257109" h="376665">
                <a:moveTo>
                  <a:pt x="0" y="0"/>
                </a:moveTo>
                <a:lnTo>
                  <a:pt x="257109" y="0"/>
                </a:lnTo>
                <a:lnTo>
                  <a:pt x="257109" y="376665"/>
                </a:lnTo>
                <a:lnTo>
                  <a:pt x="0" y="376665"/>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uk-UA" noProof="0" dirty="0"/>
          </a:p>
        </p:txBody>
      </p:sp>
      <p:sp>
        <p:nvSpPr>
          <p:cNvPr id="2" name="TextBox 11">
            <a:extLst>
              <a:ext uri="{FF2B5EF4-FFF2-40B4-BE49-F238E27FC236}">
                <a16:creationId xmlns:a16="http://schemas.microsoft.com/office/drawing/2014/main" id="{6FD96E89-4C08-4FCE-CE08-DAB550AF5B52}"/>
              </a:ext>
            </a:extLst>
          </p:cNvPr>
          <p:cNvSpPr txBox="1"/>
          <p:nvPr/>
        </p:nvSpPr>
        <p:spPr>
          <a:xfrm>
            <a:off x="5429869" y="7429500"/>
            <a:ext cx="9474852" cy="1231106"/>
          </a:xfrm>
          <a:prstGeom prst="rect">
            <a:avLst/>
          </a:prstGeom>
        </p:spPr>
        <p:txBody>
          <a:bodyPr wrap="square" lIns="0" tIns="0" rIns="0" bIns="0" rtlCol="0" anchor="t">
            <a:spAutoFit/>
          </a:bodyPr>
          <a:lstStyle/>
          <a:p>
            <a:pPr algn="l">
              <a:spcBef>
                <a:spcPct val="0"/>
              </a:spcBef>
            </a:pPr>
            <a:r>
              <a:rPr lang="uk-UA" sz="2000" noProof="0" dirty="0">
                <a:solidFill>
                  <a:srgbClr val="F7F4FA"/>
                </a:solidFill>
                <a:latin typeface="Roboto"/>
                <a:ea typeface="Roboto"/>
                <a:cs typeface="Roboto"/>
                <a:sym typeface="Roboto"/>
              </a:rPr>
              <a:t>Відповідно до Методичним рекомендаціям щодо порядку розроблення, затвердження, реалізації, проведення моніторингу та оцінювання реалізації стратегій розвитку територіальних громад (затверджені Наказом Міністерства розвитку громад і територій від 21.12.2022 р. №265)</a:t>
            </a:r>
          </a:p>
        </p:txBody>
      </p:sp>
    </p:spTree>
    <p:extLst>
      <p:ext uri="{BB962C8B-B14F-4D97-AF65-F5344CB8AC3E}">
        <p14:creationId xmlns:p14="http://schemas.microsoft.com/office/powerpoint/2010/main" val="3581505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7F4FA"/>
        </a:solidFill>
        <a:effectLst/>
      </p:bgPr>
    </p:bg>
    <p:spTree>
      <p:nvGrpSpPr>
        <p:cNvPr id="1" name=""/>
        <p:cNvGrpSpPr/>
        <p:nvPr/>
      </p:nvGrpSpPr>
      <p:grpSpPr>
        <a:xfrm>
          <a:off x="0" y="0"/>
          <a:ext cx="0" cy="0"/>
          <a:chOff x="0" y="0"/>
          <a:chExt cx="0" cy="0"/>
        </a:xfrm>
      </p:grpSpPr>
      <p:graphicFrame>
        <p:nvGraphicFramePr>
          <p:cNvPr id="4" name="Схема 3">
            <a:extLst>
              <a:ext uri="{FF2B5EF4-FFF2-40B4-BE49-F238E27FC236}">
                <a16:creationId xmlns:a16="http://schemas.microsoft.com/office/drawing/2014/main" id="{65B5F739-D329-F4D8-DA74-BAD622B936EE}"/>
              </a:ext>
            </a:extLst>
          </p:cNvPr>
          <p:cNvGraphicFramePr/>
          <p:nvPr>
            <p:extLst>
              <p:ext uri="{D42A27DB-BD31-4B8C-83A1-F6EECF244321}">
                <p14:modId xmlns:p14="http://schemas.microsoft.com/office/powerpoint/2010/main" val="1775276481"/>
              </p:ext>
            </p:extLst>
          </p:nvPr>
        </p:nvGraphicFramePr>
        <p:xfrm>
          <a:off x="2743200" y="1562100"/>
          <a:ext cx="13487400" cy="812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AutoShape 3">
            <a:extLst>
              <a:ext uri="{FF2B5EF4-FFF2-40B4-BE49-F238E27FC236}">
                <a16:creationId xmlns:a16="http://schemas.microsoft.com/office/drawing/2014/main" id="{EF604C14-99D1-F679-DFD9-DC1C1F3FCC8C}"/>
              </a:ext>
            </a:extLst>
          </p:cNvPr>
          <p:cNvSpPr/>
          <p:nvPr/>
        </p:nvSpPr>
        <p:spPr>
          <a:xfrm>
            <a:off x="1657350" y="952500"/>
            <a:ext cx="15659100" cy="811979"/>
          </a:xfrm>
          <a:prstGeom prst="rect">
            <a:avLst/>
          </a:prstGeom>
          <a:solidFill>
            <a:schemeClr val="tx2">
              <a:lumMod val="75000"/>
            </a:schemeClr>
          </a:solidFill>
        </p:spPr>
        <p:txBody>
          <a:bodyPr/>
          <a:lstStyle/>
          <a:p>
            <a:pPr algn="ctr"/>
            <a:r>
              <a:rPr lang="uk-UA" sz="4800" b="1" noProof="0" dirty="0">
                <a:solidFill>
                  <a:schemeClr val="bg1"/>
                </a:solidFill>
                <a:latin typeface="Arial" panose="020B0604020202020204" pitchFamily="34" charset="0"/>
                <a:cs typeface="Arial" panose="020B0604020202020204" pitchFamily="34" charset="0"/>
              </a:rPr>
              <a:t>Схематична послідовність розроблення Стратегії</a:t>
            </a:r>
          </a:p>
        </p:txBody>
      </p:sp>
    </p:spTree>
    <p:extLst>
      <p:ext uri="{BB962C8B-B14F-4D97-AF65-F5344CB8AC3E}">
        <p14:creationId xmlns:p14="http://schemas.microsoft.com/office/powerpoint/2010/main" val="3416355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7F4FA"/>
        </a:solidFill>
        <a:effectLst/>
      </p:bgPr>
    </p:bg>
    <p:spTree>
      <p:nvGrpSpPr>
        <p:cNvPr id="1" name=""/>
        <p:cNvGrpSpPr/>
        <p:nvPr/>
      </p:nvGrpSpPr>
      <p:grpSpPr>
        <a:xfrm>
          <a:off x="0" y="0"/>
          <a:ext cx="0" cy="0"/>
          <a:chOff x="0" y="0"/>
          <a:chExt cx="0" cy="0"/>
        </a:xfrm>
      </p:grpSpPr>
      <p:graphicFrame>
        <p:nvGraphicFramePr>
          <p:cNvPr id="34" name="Схема 33">
            <a:extLst>
              <a:ext uri="{FF2B5EF4-FFF2-40B4-BE49-F238E27FC236}">
                <a16:creationId xmlns:a16="http://schemas.microsoft.com/office/drawing/2014/main" id="{DE946DA0-CC63-A699-B328-47C26984AE7E}"/>
              </a:ext>
            </a:extLst>
          </p:cNvPr>
          <p:cNvGraphicFramePr/>
          <p:nvPr>
            <p:extLst>
              <p:ext uri="{D42A27DB-BD31-4B8C-83A1-F6EECF244321}">
                <p14:modId xmlns:p14="http://schemas.microsoft.com/office/powerpoint/2010/main" val="538251177"/>
              </p:ext>
            </p:extLst>
          </p:nvPr>
        </p:nvGraphicFramePr>
        <p:xfrm>
          <a:off x="666750" y="1689100"/>
          <a:ext cx="17145000" cy="817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5" name="Прямокутник: округлені кути 34">
            <a:extLst>
              <a:ext uri="{FF2B5EF4-FFF2-40B4-BE49-F238E27FC236}">
                <a16:creationId xmlns:a16="http://schemas.microsoft.com/office/drawing/2014/main" id="{85F25BFB-E1DB-8FF2-A841-EE1FB70BCF81}"/>
              </a:ext>
            </a:extLst>
          </p:cNvPr>
          <p:cNvSpPr/>
          <p:nvPr/>
        </p:nvSpPr>
        <p:spPr>
          <a:xfrm>
            <a:off x="971550" y="7099300"/>
            <a:ext cx="16649700" cy="1524000"/>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uk-UA" sz="3200" noProof="0" dirty="0"/>
              <a:t>Забезпечення публічності і прозорості процесу розроблення проєкту Стратегії </a:t>
            </a:r>
          </a:p>
        </p:txBody>
      </p:sp>
      <p:sp>
        <p:nvSpPr>
          <p:cNvPr id="2" name="AutoShape 3">
            <a:extLst>
              <a:ext uri="{FF2B5EF4-FFF2-40B4-BE49-F238E27FC236}">
                <a16:creationId xmlns:a16="http://schemas.microsoft.com/office/drawing/2014/main" id="{60C214CF-DC2B-2D42-3709-FCC9D867477B}"/>
              </a:ext>
            </a:extLst>
          </p:cNvPr>
          <p:cNvSpPr/>
          <p:nvPr/>
        </p:nvSpPr>
        <p:spPr>
          <a:xfrm>
            <a:off x="1409700" y="800100"/>
            <a:ext cx="15659100" cy="811979"/>
          </a:xfrm>
          <a:prstGeom prst="rect">
            <a:avLst/>
          </a:prstGeom>
          <a:solidFill>
            <a:schemeClr val="tx2">
              <a:lumMod val="75000"/>
            </a:schemeClr>
          </a:solidFill>
        </p:spPr>
        <p:txBody>
          <a:bodyPr/>
          <a:lstStyle/>
          <a:p>
            <a:pPr algn="ctr"/>
            <a:r>
              <a:rPr lang="uk-UA" sz="4800" b="1" noProof="0" dirty="0">
                <a:solidFill>
                  <a:schemeClr val="bg1"/>
                </a:solidFill>
                <a:latin typeface="Arial" panose="020B0604020202020204" pitchFamily="34" charset="0"/>
                <a:cs typeface="Arial" panose="020B0604020202020204" pitchFamily="34" charset="0"/>
              </a:rPr>
              <a:t>Загальний алгоритм розроблення Стратегії</a:t>
            </a:r>
          </a:p>
        </p:txBody>
      </p:sp>
    </p:spTree>
    <p:extLst>
      <p:ext uri="{BB962C8B-B14F-4D97-AF65-F5344CB8AC3E}">
        <p14:creationId xmlns:p14="http://schemas.microsoft.com/office/powerpoint/2010/main" val="531659760"/>
      </p:ext>
    </p:extLst>
  </p:cSld>
  <p:clrMapOvr>
    <a:masterClrMapping/>
  </p:clrMapOvr>
</p:sld>
</file>

<file path=ppt/theme/theme1.xml><?xml version="1.0" encoding="utf-8"?>
<a:theme xmlns:a="http://schemas.openxmlformats.org/drawingml/2006/main" name="Office Theme">
  <a:themeElements>
    <a:clrScheme name="UNDP">
      <a:dk1>
        <a:srgbClr val="4F81BD"/>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550</TotalTime>
  <Words>1851</Words>
  <Application>Microsoft Office PowerPoint</Application>
  <PresentationFormat>Довільний</PresentationFormat>
  <Paragraphs>138</Paragraphs>
  <Slides>18</Slides>
  <Notes>1</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18</vt:i4>
      </vt:variant>
    </vt:vector>
  </HeadingPairs>
  <TitlesOfParts>
    <vt:vector size="25" baseType="lpstr">
      <vt:lpstr>Wingdings</vt:lpstr>
      <vt:lpstr>Roboto</vt:lpstr>
      <vt:lpstr>Arial</vt:lpstr>
      <vt:lpstr>Courier New</vt:lpstr>
      <vt:lpstr>Calibri</vt:lpstr>
      <vt:lpstr>Aileron Heavy</vt:lpstr>
      <vt:lpstr>Office Theme</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Black and Blue Simple Technology Business Plan Presentation</dc:title>
  <dc:creator>Andrii</dc:creator>
  <cp:lastModifiedBy>Andrii Dub</cp:lastModifiedBy>
  <cp:revision>29</cp:revision>
  <dcterms:created xsi:type="dcterms:W3CDTF">2006-08-16T00:00:00Z</dcterms:created>
  <dcterms:modified xsi:type="dcterms:W3CDTF">2024-10-28T11:03:06Z</dcterms:modified>
  <dc:identifier>DAGUkNvr98Q</dc:identifier>
</cp:coreProperties>
</file>