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7"/>
  </p:notesMasterIdLst>
  <p:sldIdLst>
    <p:sldId id="256" r:id="rId2"/>
    <p:sldId id="291" r:id="rId3"/>
    <p:sldId id="292" r:id="rId4"/>
    <p:sldId id="293" r:id="rId5"/>
    <p:sldId id="294" r:id="rId6"/>
    <p:sldId id="281" r:id="rId7"/>
    <p:sldId id="286" r:id="rId8"/>
    <p:sldId id="300" r:id="rId9"/>
    <p:sldId id="295" r:id="rId10"/>
    <p:sldId id="296" r:id="rId11"/>
    <p:sldId id="297" r:id="rId12"/>
    <p:sldId id="298" r:id="rId13"/>
    <p:sldId id="299" r:id="rId14"/>
    <p:sldId id="284" r:id="rId15"/>
    <p:sldId id="290" r:id="rId16"/>
  </p:sldIdLst>
  <p:sldSz cx="18288000" cy="10287000"/>
  <p:notesSz cx="6858000" cy="9144000"/>
  <p:embeddedFontLst>
    <p:embeddedFont>
      <p:font typeface="Aileron Heavy" panose="020B0604020202020204" charset="0"/>
      <p:regular r:id="rId18"/>
    </p:embeddedFont>
    <p:embeddedFont>
      <p:font typeface="Roboto" panose="02000000000000000000" pitchFamily="2" charset="0"/>
      <p:regular r:id="rId19"/>
      <p:bold r:id="rId20"/>
      <p:italic r:id="rId21"/>
      <p:boldItalic r:id="rId2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7F4FA"/>
    <a:srgbClr val="2255FF"/>
    <a:srgbClr val="9AB4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49" d="100"/>
          <a:sy n="49" d="100"/>
        </p:scale>
        <p:origin x="36"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33D2EA-AB42-4C3F-A204-50307C6DE0CB}" type="doc">
      <dgm:prSet loTypeId="urn:microsoft.com/office/officeart/2005/8/layout/radial3" loCatId="relationship" qsTypeId="urn:microsoft.com/office/officeart/2005/8/quickstyle/simple1" qsCatId="simple" csTypeId="urn:microsoft.com/office/officeart/2005/8/colors/accent1_2" csCatId="accent1" phldr="1"/>
      <dgm:spPr/>
      <dgm:t>
        <a:bodyPr/>
        <a:lstStyle/>
        <a:p>
          <a:endParaRPr lang="uk-UA"/>
        </a:p>
      </dgm:t>
    </dgm:pt>
    <dgm:pt modelId="{4D71E3CA-7E33-4D21-A5CD-E5BC83BE5559}">
      <dgm:prSet phldrT="[Текст]"/>
      <dgm:spPr>
        <a:solidFill>
          <a:srgbClr val="00B0F0">
            <a:alpha val="50000"/>
          </a:srgbClr>
        </a:solidFill>
      </dgm:spPr>
      <dgm:t>
        <a:bodyPr/>
        <a:lstStyle/>
        <a:p>
          <a:r>
            <a:rPr lang="uk-UA" b="1" noProof="0" dirty="0">
              <a:solidFill>
                <a:schemeClr val="tx2">
                  <a:lumMod val="75000"/>
                </a:schemeClr>
              </a:solidFill>
            </a:rPr>
            <a:t>Групи населення</a:t>
          </a:r>
        </a:p>
      </dgm:t>
    </dgm:pt>
    <dgm:pt modelId="{AACEC7DA-17D6-4AFD-B9D3-DD5743A455E1}" type="parTrans" cxnId="{C0FF4419-9B3E-413E-AAC6-EA013CC90A79}">
      <dgm:prSet/>
      <dgm:spPr/>
      <dgm:t>
        <a:bodyPr/>
        <a:lstStyle/>
        <a:p>
          <a:endParaRPr lang="uk-UA">
            <a:solidFill>
              <a:srgbClr val="0070C0"/>
            </a:solidFill>
          </a:endParaRPr>
        </a:p>
      </dgm:t>
    </dgm:pt>
    <dgm:pt modelId="{AE296257-BDFE-4B43-BC0F-822BD3898E10}" type="sibTrans" cxnId="{C0FF4419-9B3E-413E-AAC6-EA013CC90A79}">
      <dgm:prSet/>
      <dgm:spPr/>
      <dgm:t>
        <a:bodyPr/>
        <a:lstStyle/>
        <a:p>
          <a:endParaRPr lang="uk-UA">
            <a:solidFill>
              <a:srgbClr val="0070C0"/>
            </a:solidFill>
          </a:endParaRPr>
        </a:p>
      </dgm:t>
    </dgm:pt>
    <dgm:pt modelId="{AE156ABA-8289-4884-96E6-EBF2911D4B99}">
      <dgm:prSet phldrT="[Текст]"/>
      <dgm:spPr/>
      <dgm:t>
        <a:bodyPr/>
        <a:lstStyle/>
        <a:p>
          <a:r>
            <a:rPr lang="uk-UA" noProof="0" dirty="0">
              <a:solidFill>
                <a:srgbClr val="0070C0"/>
              </a:solidFill>
            </a:rPr>
            <a:t>Релігія </a:t>
          </a:r>
        </a:p>
      </dgm:t>
    </dgm:pt>
    <dgm:pt modelId="{6FEB951A-8918-43F5-9225-AE0CB8D5068F}" type="parTrans" cxnId="{F9D2F620-4C73-43F3-B343-0C0A1FE2FD70}">
      <dgm:prSet/>
      <dgm:spPr/>
      <dgm:t>
        <a:bodyPr/>
        <a:lstStyle/>
        <a:p>
          <a:endParaRPr lang="uk-UA">
            <a:solidFill>
              <a:srgbClr val="0070C0"/>
            </a:solidFill>
          </a:endParaRPr>
        </a:p>
      </dgm:t>
    </dgm:pt>
    <dgm:pt modelId="{594E7B8C-7E22-44E4-9C36-3F46B6B08EFA}" type="sibTrans" cxnId="{F9D2F620-4C73-43F3-B343-0C0A1FE2FD70}">
      <dgm:prSet/>
      <dgm:spPr/>
      <dgm:t>
        <a:bodyPr/>
        <a:lstStyle/>
        <a:p>
          <a:endParaRPr lang="uk-UA">
            <a:solidFill>
              <a:srgbClr val="0070C0"/>
            </a:solidFill>
          </a:endParaRPr>
        </a:p>
      </dgm:t>
    </dgm:pt>
    <dgm:pt modelId="{B65E1DEB-7D84-4904-BECC-A95511F3C444}">
      <dgm:prSet phldrT="[Текст]"/>
      <dgm:spPr/>
      <dgm:t>
        <a:bodyPr/>
        <a:lstStyle/>
        <a:p>
          <a:r>
            <a:rPr lang="uk-UA" noProof="0" dirty="0">
              <a:solidFill>
                <a:srgbClr val="0070C0"/>
              </a:solidFill>
            </a:rPr>
            <a:t>Інвалідність</a:t>
          </a:r>
        </a:p>
      </dgm:t>
    </dgm:pt>
    <dgm:pt modelId="{9FF847D9-64D9-48C1-9211-43F25DFA9A8B}" type="parTrans" cxnId="{A83CCB82-8567-4C0D-92FD-9C83F39F5685}">
      <dgm:prSet/>
      <dgm:spPr/>
      <dgm:t>
        <a:bodyPr/>
        <a:lstStyle/>
        <a:p>
          <a:endParaRPr lang="uk-UA">
            <a:solidFill>
              <a:srgbClr val="0070C0"/>
            </a:solidFill>
          </a:endParaRPr>
        </a:p>
      </dgm:t>
    </dgm:pt>
    <dgm:pt modelId="{5232E81C-7170-4693-A151-7D64FB917219}" type="sibTrans" cxnId="{A83CCB82-8567-4C0D-92FD-9C83F39F5685}">
      <dgm:prSet/>
      <dgm:spPr/>
      <dgm:t>
        <a:bodyPr/>
        <a:lstStyle/>
        <a:p>
          <a:endParaRPr lang="uk-UA">
            <a:solidFill>
              <a:srgbClr val="0070C0"/>
            </a:solidFill>
          </a:endParaRPr>
        </a:p>
      </dgm:t>
    </dgm:pt>
    <dgm:pt modelId="{69B41DE6-38D2-452A-9F66-F03FAC4F857D}">
      <dgm:prSet phldrT="[Текст]"/>
      <dgm:spPr/>
      <dgm:t>
        <a:bodyPr/>
        <a:lstStyle/>
        <a:p>
          <a:r>
            <a:rPr lang="uk-UA" noProof="0" dirty="0">
              <a:solidFill>
                <a:srgbClr val="0070C0"/>
              </a:solidFill>
            </a:rPr>
            <a:t>Дохід</a:t>
          </a:r>
        </a:p>
      </dgm:t>
    </dgm:pt>
    <dgm:pt modelId="{0F7A3529-E201-4E7E-AF87-D8EB8CDD6B84}" type="parTrans" cxnId="{B1201B40-BEB4-4C7D-819A-3DE7F45D9DA7}">
      <dgm:prSet/>
      <dgm:spPr/>
      <dgm:t>
        <a:bodyPr/>
        <a:lstStyle/>
        <a:p>
          <a:endParaRPr lang="uk-UA">
            <a:solidFill>
              <a:srgbClr val="0070C0"/>
            </a:solidFill>
          </a:endParaRPr>
        </a:p>
      </dgm:t>
    </dgm:pt>
    <dgm:pt modelId="{78E8D51A-6F70-4290-908E-CADCAD05CBF6}" type="sibTrans" cxnId="{B1201B40-BEB4-4C7D-819A-3DE7F45D9DA7}">
      <dgm:prSet/>
      <dgm:spPr/>
      <dgm:t>
        <a:bodyPr/>
        <a:lstStyle/>
        <a:p>
          <a:endParaRPr lang="uk-UA">
            <a:solidFill>
              <a:srgbClr val="0070C0"/>
            </a:solidFill>
          </a:endParaRPr>
        </a:p>
      </dgm:t>
    </dgm:pt>
    <dgm:pt modelId="{E07B2045-CDDF-4129-91F8-A44653A536B0}">
      <dgm:prSet phldrT="[Текст]"/>
      <dgm:spPr/>
      <dgm:t>
        <a:bodyPr/>
        <a:lstStyle/>
        <a:p>
          <a:r>
            <a:rPr lang="uk-UA" noProof="0" dirty="0">
              <a:solidFill>
                <a:srgbClr val="0070C0"/>
              </a:solidFill>
            </a:rPr>
            <a:t>Стать </a:t>
          </a:r>
        </a:p>
      </dgm:t>
    </dgm:pt>
    <dgm:pt modelId="{0D8F66F7-B768-445A-B36B-5608D67B5976}" type="parTrans" cxnId="{B0E7F9FE-30D8-46E6-A8B9-536806E5FDFB}">
      <dgm:prSet/>
      <dgm:spPr/>
      <dgm:t>
        <a:bodyPr/>
        <a:lstStyle/>
        <a:p>
          <a:endParaRPr lang="uk-UA">
            <a:solidFill>
              <a:srgbClr val="0070C0"/>
            </a:solidFill>
          </a:endParaRPr>
        </a:p>
      </dgm:t>
    </dgm:pt>
    <dgm:pt modelId="{EA6D6257-89A3-464E-9AF5-D3D5C6E7C12C}" type="sibTrans" cxnId="{B0E7F9FE-30D8-46E6-A8B9-536806E5FDFB}">
      <dgm:prSet/>
      <dgm:spPr/>
      <dgm:t>
        <a:bodyPr/>
        <a:lstStyle/>
        <a:p>
          <a:endParaRPr lang="uk-UA">
            <a:solidFill>
              <a:srgbClr val="0070C0"/>
            </a:solidFill>
          </a:endParaRPr>
        </a:p>
      </dgm:t>
    </dgm:pt>
    <dgm:pt modelId="{B1ED9F16-3CEC-40D9-8E46-BB08D0306E7D}">
      <dgm:prSet phldrT="[Текст]"/>
      <dgm:spPr/>
      <dgm:t>
        <a:bodyPr/>
        <a:lstStyle/>
        <a:p>
          <a:r>
            <a:rPr lang="uk-UA" noProof="0" dirty="0">
              <a:solidFill>
                <a:srgbClr val="0070C0"/>
              </a:solidFill>
            </a:rPr>
            <a:t>Вік</a:t>
          </a:r>
        </a:p>
      </dgm:t>
    </dgm:pt>
    <dgm:pt modelId="{B9151081-EE56-4428-8495-EDC7ECD40AD7}" type="parTrans" cxnId="{9CA5B836-35C5-426C-94E9-235595B0CACC}">
      <dgm:prSet/>
      <dgm:spPr/>
      <dgm:t>
        <a:bodyPr/>
        <a:lstStyle/>
        <a:p>
          <a:endParaRPr lang="uk-UA"/>
        </a:p>
      </dgm:t>
    </dgm:pt>
    <dgm:pt modelId="{5C22D911-721E-46D6-916F-8C2A5475F3B3}" type="sibTrans" cxnId="{9CA5B836-35C5-426C-94E9-235595B0CACC}">
      <dgm:prSet/>
      <dgm:spPr/>
      <dgm:t>
        <a:bodyPr/>
        <a:lstStyle/>
        <a:p>
          <a:endParaRPr lang="uk-UA"/>
        </a:p>
      </dgm:t>
    </dgm:pt>
    <dgm:pt modelId="{A4B3BE30-FC89-45BD-88F6-3167E3FBE86B}">
      <dgm:prSet phldrT="[Текст]"/>
      <dgm:spPr/>
      <dgm:t>
        <a:bodyPr/>
        <a:lstStyle/>
        <a:p>
          <a:r>
            <a:rPr lang="uk-UA" noProof="0" dirty="0">
              <a:solidFill>
                <a:srgbClr val="0070C0"/>
              </a:solidFill>
            </a:rPr>
            <a:t>Походження</a:t>
          </a:r>
        </a:p>
      </dgm:t>
    </dgm:pt>
    <dgm:pt modelId="{3D4A0202-FF8F-4AEF-B528-57F733D4E01D}" type="parTrans" cxnId="{3DDA291D-6E0D-47DC-ABE5-E49D4E728B67}">
      <dgm:prSet/>
      <dgm:spPr/>
      <dgm:t>
        <a:bodyPr/>
        <a:lstStyle/>
        <a:p>
          <a:endParaRPr lang="uk-UA"/>
        </a:p>
      </dgm:t>
    </dgm:pt>
    <dgm:pt modelId="{BE8413C3-FFE0-47D0-A7D5-66A9CB91E5B4}" type="sibTrans" cxnId="{3DDA291D-6E0D-47DC-ABE5-E49D4E728B67}">
      <dgm:prSet/>
      <dgm:spPr/>
      <dgm:t>
        <a:bodyPr/>
        <a:lstStyle/>
        <a:p>
          <a:endParaRPr lang="uk-UA"/>
        </a:p>
      </dgm:t>
    </dgm:pt>
    <dgm:pt modelId="{429A6E99-8BFB-4F6A-AA96-14E0CB346E18}">
      <dgm:prSet phldrT="[Текст]"/>
      <dgm:spPr/>
      <dgm:t>
        <a:bodyPr/>
        <a:lstStyle/>
        <a:p>
          <a:r>
            <a:rPr lang="uk-UA" noProof="0" dirty="0">
              <a:solidFill>
                <a:srgbClr val="0070C0"/>
              </a:solidFill>
            </a:rPr>
            <a:t>Культура</a:t>
          </a:r>
        </a:p>
      </dgm:t>
    </dgm:pt>
    <dgm:pt modelId="{A0F54465-0DB2-4AE0-91D8-60E9589DF03C}" type="parTrans" cxnId="{BF745322-B2AB-4031-B567-4F8C613FAF8C}">
      <dgm:prSet/>
      <dgm:spPr/>
      <dgm:t>
        <a:bodyPr/>
        <a:lstStyle/>
        <a:p>
          <a:endParaRPr lang="uk-UA"/>
        </a:p>
      </dgm:t>
    </dgm:pt>
    <dgm:pt modelId="{386F0DB9-7E28-493D-99E6-57EC727DEB60}" type="sibTrans" cxnId="{BF745322-B2AB-4031-B567-4F8C613FAF8C}">
      <dgm:prSet/>
      <dgm:spPr/>
      <dgm:t>
        <a:bodyPr/>
        <a:lstStyle/>
        <a:p>
          <a:endParaRPr lang="uk-UA"/>
        </a:p>
      </dgm:t>
    </dgm:pt>
    <dgm:pt modelId="{50D75296-2B3D-425D-A881-FF200DDE6D95}">
      <dgm:prSet phldrT="[Текст]"/>
      <dgm:spPr/>
      <dgm:t>
        <a:bodyPr/>
        <a:lstStyle/>
        <a:p>
          <a:r>
            <a:rPr lang="uk-UA" noProof="0" dirty="0">
              <a:solidFill>
                <a:srgbClr val="0070C0"/>
              </a:solidFill>
            </a:rPr>
            <a:t>Сексуальна орієнтація</a:t>
          </a:r>
        </a:p>
      </dgm:t>
    </dgm:pt>
    <dgm:pt modelId="{BC9057BE-C166-4CFE-909C-36EDBFFD2509}" type="parTrans" cxnId="{FF6E695D-810E-4289-8A69-18C5636F4E6E}">
      <dgm:prSet/>
      <dgm:spPr/>
      <dgm:t>
        <a:bodyPr/>
        <a:lstStyle/>
        <a:p>
          <a:endParaRPr lang="uk-UA"/>
        </a:p>
      </dgm:t>
    </dgm:pt>
    <dgm:pt modelId="{0CE01284-8540-4003-8B35-2CE58AD47BF5}" type="sibTrans" cxnId="{FF6E695D-810E-4289-8A69-18C5636F4E6E}">
      <dgm:prSet/>
      <dgm:spPr/>
      <dgm:t>
        <a:bodyPr/>
        <a:lstStyle/>
        <a:p>
          <a:endParaRPr lang="uk-UA"/>
        </a:p>
      </dgm:t>
    </dgm:pt>
    <dgm:pt modelId="{CEE394DB-1E27-46B2-9BEE-1949D6C45A46}">
      <dgm:prSet phldrT="[Текст]"/>
      <dgm:spPr/>
      <dgm:t>
        <a:bodyPr/>
        <a:lstStyle/>
        <a:p>
          <a:r>
            <a:rPr lang="uk-UA" noProof="0" dirty="0">
              <a:solidFill>
                <a:srgbClr val="0070C0"/>
              </a:solidFill>
            </a:rPr>
            <a:t>Освіта </a:t>
          </a:r>
        </a:p>
      </dgm:t>
    </dgm:pt>
    <dgm:pt modelId="{499E9E09-80C6-4EE6-962C-D80E17DAB6C4}" type="parTrans" cxnId="{6F4EF9B8-A448-44FF-8FAC-A429E7EA01EC}">
      <dgm:prSet/>
      <dgm:spPr/>
      <dgm:t>
        <a:bodyPr/>
        <a:lstStyle/>
        <a:p>
          <a:endParaRPr lang="uk-UA"/>
        </a:p>
      </dgm:t>
    </dgm:pt>
    <dgm:pt modelId="{1FBA4465-501B-4456-B885-BFF2DE29B967}" type="sibTrans" cxnId="{6F4EF9B8-A448-44FF-8FAC-A429E7EA01EC}">
      <dgm:prSet/>
      <dgm:spPr/>
      <dgm:t>
        <a:bodyPr/>
        <a:lstStyle/>
        <a:p>
          <a:endParaRPr lang="uk-UA"/>
        </a:p>
      </dgm:t>
    </dgm:pt>
    <dgm:pt modelId="{4EE11693-A5F1-4568-A5D7-302140DE9DB7}">
      <dgm:prSet phldrT="[Текст]"/>
      <dgm:spPr/>
      <dgm:t>
        <a:bodyPr/>
        <a:lstStyle/>
        <a:p>
          <a:r>
            <a:rPr lang="uk-UA" noProof="0" dirty="0">
              <a:solidFill>
                <a:srgbClr val="0070C0"/>
              </a:solidFill>
            </a:rPr>
            <a:t>Мова </a:t>
          </a:r>
        </a:p>
      </dgm:t>
    </dgm:pt>
    <dgm:pt modelId="{EBCF8707-0154-453D-B562-7FADFB088D42}" type="parTrans" cxnId="{AB7EEAB3-F09E-4C3A-A329-008FC0E733E8}">
      <dgm:prSet/>
      <dgm:spPr/>
      <dgm:t>
        <a:bodyPr/>
        <a:lstStyle/>
        <a:p>
          <a:endParaRPr lang="uk-UA"/>
        </a:p>
      </dgm:t>
    </dgm:pt>
    <dgm:pt modelId="{A871784A-BD20-4A86-825F-4C6B98ADABAF}" type="sibTrans" cxnId="{AB7EEAB3-F09E-4C3A-A329-008FC0E733E8}">
      <dgm:prSet/>
      <dgm:spPr/>
      <dgm:t>
        <a:bodyPr/>
        <a:lstStyle/>
        <a:p>
          <a:endParaRPr lang="uk-UA"/>
        </a:p>
      </dgm:t>
    </dgm:pt>
    <dgm:pt modelId="{BD533224-7FF5-4BEA-B48C-306BD1491F51}">
      <dgm:prSet phldrT="[Текст]"/>
      <dgm:spPr/>
      <dgm:t>
        <a:bodyPr/>
        <a:lstStyle/>
        <a:p>
          <a:r>
            <a:rPr lang="uk-UA" noProof="0" dirty="0">
              <a:solidFill>
                <a:srgbClr val="0070C0"/>
              </a:solidFill>
            </a:rPr>
            <a:t>Етнічна приналежність</a:t>
          </a:r>
        </a:p>
      </dgm:t>
    </dgm:pt>
    <dgm:pt modelId="{0A5B771C-788E-442F-A8CB-CA3C8B7643F1}" type="parTrans" cxnId="{0D4EFFC2-D4CB-4FD8-867C-4E52784F9612}">
      <dgm:prSet/>
      <dgm:spPr/>
      <dgm:t>
        <a:bodyPr/>
        <a:lstStyle/>
        <a:p>
          <a:endParaRPr lang="uk-UA"/>
        </a:p>
      </dgm:t>
    </dgm:pt>
    <dgm:pt modelId="{BBE06EEA-49A2-4A62-B9D2-9084A351323A}" type="sibTrans" cxnId="{0D4EFFC2-D4CB-4FD8-867C-4E52784F9612}">
      <dgm:prSet/>
      <dgm:spPr/>
      <dgm:t>
        <a:bodyPr/>
        <a:lstStyle/>
        <a:p>
          <a:endParaRPr lang="uk-UA"/>
        </a:p>
      </dgm:t>
    </dgm:pt>
    <dgm:pt modelId="{E0B6F44F-5A4B-4243-8952-2B838D5F2664}" type="pres">
      <dgm:prSet presAssocID="{D033D2EA-AB42-4C3F-A204-50307C6DE0CB}" presName="composite" presStyleCnt="0">
        <dgm:presLayoutVars>
          <dgm:chMax val="1"/>
          <dgm:dir/>
          <dgm:resizeHandles val="exact"/>
        </dgm:presLayoutVars>
      </dgm:prSet>
      <dgm:spPr/>
    </dgm:pt>
    <dgm:pt modelId="{BB57084F-80F5-480A-B55E-9A2CD183998C}" type="pres">
      <dgm:prSet presAssocID="{D033D2EA-AB42-4C3F-A204-50307C6DE0CB}" presName="radial" presStyleCnt="0">
        <dgm:presLayoutVars>
          <dgm:animLvl val="ctr"/>
        </dgm:presLayoutVars>
      </dgm:prSet>
      <dgm:spPr/>
    </dgm:pt>
    <dgm:pt modelId="{1DAF0BA8-FD1E-4F20-8A9D-3CFA93C5AE54}" type="pres">
      <dgm:prSet presAssocID="{4D71E3CA-7E33-4D21-A5CD-E5BC83BE5559}" presName="centerShape" presStyleLbl="vennNode1" presStyleIdx="0" presStyleCnt="12" custScaleX="110668" custScaleY="105660"/>
      <dgm:spPr/>
    </dgm:pt>
    <dgm:pt modelId="{444D014A-5A9B-4E56-8CE2-C3FB505EC207}" type="pres">
      <dgm:prSet presAssocID="{AE156ABA-8289-4884-96E6-EBF2911D4B99}" presName="node" presStyleLbl="vennNode1" presStyleIdx="1" presStyleCnt="12">
        <dgm:presLayoutVars>
          <dgm:bulletEnabled val="1"/>
        </dgm:presLayoutVars>
      </dgm:prSet>
      <dgm:spPr/>
    </dgm:pt>
    <dgm:pt modelId="{D544A75D-5B64-4A67-940D-593A379A23EE}" type="pres">
      <dgm:prSet presAssocID="{B1ED9F16-3CEC-40D9-8E46-BB08D0306E7D}" presName="node" presStyleLbl="vennNode1" presStyleIdx="2" presStyleCnt="12">
        <dgm:presLayoutVars>
          <dgm:bulletEnabled val="1"/>
        </dgm:presLayoutVars>
      </dgm:prSet>
      <dgm:spPr/>
    </dgm:pt>
    <dgm:pt modelId="{6A8FECF6-9EA0-4D16-9CE6-D6D76F781704}" type="pres">
      <dgm:prSet presAssocID="{B65E1DEB-7D84-4904-BECC-A95511F3C444}" presName="node" presStyleLbl="vennNode1" presStyleIdx="3" presStyleCnt="12">
        <dgm:presLayoutVars>
          <dgm:bulletEnabled val="1"/>
        </dgm:presLayoutVars>
      </dgm:prSet>
      <dgm:spPr/>
    </dgm:pt>
    <dgm:pt modelId="{F1BF0705-D38E-4CC1-9A31-C165288096CF}" type="pres">
      <dgm:prSet presAssocID="{69B41DE6-38D2-452A-9F66-F03FAC4F857D}" presName="node" presStyleLbl="vennNode1" presStyleIdx="4" presStyleCnt="12">
        <dgm:presLayoutVars>
          <dgm:bulletEnabled val="1"/>
        </dgm:presLayoutVars>
      </dgm:prSet>
      <dgm:spPr/>
    </dgm:pt>
    <dgm:pt modelId="{85A6F95A-10FD-4F60-995D-A8F1AE258813}" type="pres">
      <dgm:prSet presAssocID="{E07B2045-CDDF-4129-91F8-A44653A536B0}" presName="node" presStyleLbl="vennNode1" presStyleIdx="5" presStyleCnt="12">
        <dgm:presLayoutVars>
          <dgm:bulletEnabled val="1"/>
        </dgm:presLayoutVars>
      </dgm:prSet>
      <dgm:spPr/>
    </dgm:pt>
    <dgm:pt modelId="{00A9F7D8-1257-4948-9E86-3DB562CF85F7}" type="pres">
      <dgm:prSet presAssocID="{A4B3BE30-FC89-45BD-88F6-3167E3FBE86B}" presName="node" presStyleLbl="vennNode1" presStyleIdx="6" presStyleCnt="12">
        <dgm:presLayoutVars>
          <dgm:bulletEnabled val="1"/>
        </dgm:presLayoutVars>
      </dgm:prSet>
      <dgm:spPr/>
    </dgm:pt>
    <dgm:pt modelId="{96319EDA-916E-4878-9FE0-167B43931ECC}" type="pres">
      <dgm:prSet presAssocID="{429A6E99-8BFB-4F6A-AA96-14E0CB346E18}" presName="node" presStyleLbl="vennNode1" presStyleIdx="7" presStyleCnt="12">
        <dgm:presLayoutVars>
          <dgm:bulletEnabled val="1"/>
        </dgm:presLayoutVars>
      </dgm:prSet>
      <dgm:spPr/>
    </dgm:pt>
    <dgm:pt modelId="{895F1999-163D-4EF9-B822-2A6F20467527}" type="pres">
      <dgm:prSet presAssocID="{50D75296-2B3D-425D-A881-FF200DDE6D95}" presName="node" presStyleLbl="vennNode1" presStyleIdx="8" presStyleCnt="12">
        <dgm:presLayoutVars>
          <dgm:bulletEnabled val="1"/>
        </dgm:presLayoutVars>
      </dgm:prSet>
      <dgm:spPr/>
    </dgm:pt>
    <dgm:pt modelId="{69109398-155F-445A-A878-86D333591BDB}" type="pres">
      <dgm:prSet presAssocID="{CEE394DB-1E27-46B2-9BEE-1949D6C45A46}" presName="node" presStyleLbl="vennNode1" presStyleIdx="9" presStyleCnt="12">
        <dgm:presLayoutVars>
          <dgm:bulletEnabled val="1"/>
        </dgm:presLayoutVars>
      </dgm:prSet>
      <dgm:spPr/>
    </dgm:pt>
    <dgm:pt modelId="{3B947338-BA28-4051-B828-65D504BC5383}" type="pres">
      <dgm:prSet presAssocID="{4EE11693-A5F1-4568-A5D7-302140DE9DB7}" presName="node" presStyleLbl="vennNode1" presStyleIdx="10" presStyleCnt="12">
        <dgm:presLayoutVars>
          <dgm:bulletEnabled val="1"/>
        </dgm:presLayoutVars>
      </dgm:prSet>
      <dgm:spPr/>
    </dgm:pt>
    <dgm:pt modelId="{4519B231-839C-48BF-A4E5-A24FB17DF5BD}" type="pres">
      <dgm:prSet presAssocID="{BD533224-7FF5-4BEA-B48C-306BD1491F51}" presName="node" presStyleLbl="vennNode1" presStyleIdx="11" presStyleCnt="12">
        <dgm:presLayoutVars>
          <dgm:bulletEnabled val="1"/>
        </dgm:presLayoutVars>
      </dgm:prSet>
      <dgm:spPr/>
    </dgm:pt>
  </dgm:ptLst>
  <dgm:cxnLst>
    <dgm:cxn modelId="{40EBD706-9698-42B6-934C-40BA35275EFC}" type="presOf" srcId="{4EE11693-A5F1-4568-A5D7-302140DE9DB7}" destId="{3B947338-BA28-4051-B828-65D504BC5383}" srcOrd="0" destOrd="0" presId="urn:microsoft.com/office/officeart/2005/8/layout/radial3"/>
    <dgm:cxn modelId="{C0FF4419-9B3E-413E-AAC6-EA013CC90A79}" srcId="{D033D2EA-AB42-4C3F-A204-50307C6DE0CB}" destId="{4D71E3CA-7E33-4D21-A5CD-E5BC83BE5559}" srcOrd="0" destOrd="0" parTransId="{AACEC7DA-17D6-4AFD-B9D3-DD5743A455E1}" sibTransId="{AE296257-BDFE-4B43-BC0F-822BD3898E10}"/>
    <dgm:cxn modelId="{3DDA291D-6E0D-47DC-ABE5-E49D4E728B67}" srcId="{4D71E3CA-7E33-4D21-A5CD-E5BC83BE5559}" destId="{A4B3BE30-FC89-45BD-88F6-3167E3FBE86B}" srcOrd="5" destOrd="0" parTransId="{3D4A0202-FF8F-4AEF-B528-57F733D4E01D}" sibTransId="{BE8413C3-FFE0-47D0-A7D5-66A9CB91E5B4}"/>
    <dgm:cxn modelId="{F9D2F620-4C73-43F3-B343-0C0A1FE2FD70}" srcId="{4D71E3CA-7E33-4D21-A5CD-E5BC83BE5559}" destId="{AE156ABA-8289-4884-96E6-EBF2911D4B99}" srcOrd="0" destOrd="0" parTransId="{6FEB951A-8918-43F5-9225-AE0CB8D5068F}" sibTransId="{594E7B8C-7E22-44E4-9C36-3F46B6B08EFA}"/>
    <dgm:cxn modelId="{BF745322-B2AB-4031-B567-4F8C613FAF8C}" srcId="{4D71E3CA-7E33-4D21-A5CD-E5BC83BE5559}" destId="{429A6E99-8BFB-4F6A-AA96-14E0CB346E18}" srcOrd="6" destOrd="0" parTransId="{A0F54465-0DB2-4AE0-91D8-60E9589DF03C}" sibTransId="{386F0DB9-7E28-493D-99E6-57EC727DEB60}"/>
    <dgm:cxn modelId="{74B9BB25-FB5F-4F7C-B7E5-A7E8DF8683C3}" type="presOf" srcId="{A4B3BE30-FC89-45BD-88F6-3167E3FBE86B}" destId="{00A9F7D8-1257-4948-9E86-3DB562CF85F7}" srcOrd="0" destOrd="0" presId="urn:microsoft.com/office/officeart/2005/8/layout/radial3"/>
    <dgm:cxn modelId="{9CA5B836-35C5-426C-94E9-235595B0CACC}" srcId="{4D71E3CA-7E33-4D21-A5CD-E5BC83BE5559}" destId="{B1ED9F16-3CEC-40D9-8E46-BB08D0306E7D}" srcOrd="1" destOrd="0" parTransId="{B9151081-EE56-4428-8495-EDC7ECD40AD7}" sibTransId="{5C22D911-721E-46D6-916F-8C2A5475F3B3}"/>
    <dgm:cxn modelId="{B1201B40-BEB4-4C7D-819A-3DE7F45D9DA7}" srcId="{4D71E3CA-7E33-4D21-A5CD-E5BC83BE5559}" destId="{69B41DE6-38D2-452A-9F66-F03FAC4F857D}" srcOrd="3" destOrd="0" parTransId="{0F7A3529-E201-4E7E-AF87-D8EB8CDD6B84}" sibTransId="{78E8D51A-6F70-4290-908E-CADCAD05CBF6}"/>
    <dgm:cxn modelId="{FF6E695D-810E-4289-8A69-18C5636F4E6E}" srcId="{4D71E3CA-7E33-4D21-A5CD-E5BC83BE5559}" destId="{50D75296-2B3D-425D-A881-FF200DDE6D95}" srcOrd="7" destOrd="0" parTransId="{BC9057BE-C166-4CFE-909C-36EDBFFD2509}" sibTransId="{0CE01284-8540-4003-8B35-2CE58AD47BF5}"/>
    <dgm:cxn modelId="{25E0CD6C-AF35-47B7-AB83-018D5DBF824F}" type="presOf" srcId="{50D75296-2B3D-425D-A881-FF200DDE6D95}" destId="{895F1999-163D-4EF9-B822-2A6F20467527}" srcOrd="0" destOrd="0" presId="urn:microsoft.com/office/officeart/2005/8/layout/radial3"/>
    <dgm:cxn modelId="{A83CCB82-8567-4C0D-92FD-9C83F39F5685}" srcId="{4D71E3CA-7E33-4D21-A5CD-E5BC83BE5559}" destId="{B65E1DEB-7D84-4904-BECC-A95511F3C444}" srcOrd="2" destOrd="0" parTransId="{9FF847D9-64D9-48C1-9211-43F25DFA9A8B}" sibTransId="{5232E81C-7170-4693-A151-7D64FB917219}"/>
    <dgm:cxn modelId="{34BAB48A-D7DB-4E20-A0C4-AAF07181E04C}" type="presOf" srcId="{CEE394DB-1E27-46B2-9BEE-1949D6C45A46}" destId="{69109398-155F-445A-A878-86D333591BDB}" srcOrd="0" destOrd="0" presId="urn:microsoft.com/office/officeart/2005/8/layout/radial3"/>
    <dgm:cxn modelId="{F639EB9D-D1B3-487A-8B30-7F6F939C7EF7}" type="presOf" srcId="{4D71E3CA-7E33-4D21-A5CD-E5BC83BE5559}" destId="{1DAF0BA8-FD1E-4F20-8A9D-3CFA93C5AE54}" srcOrd="0" destOrd="0" presId="urn:microsoft.com/office/officeart/2005/8/layout/radial3"/>
    <dgm:cxn modelId="{9AC16A9E-5004-4413-AAA1-A7285FA9EB76}" type="presOf" srcId="{AE156ABA-8289-4884-96E6-EBF2911D4B99}" destId="{444D014A-5A9B-4E56-8CE2-C3FB505EC207}" srcOrd="0" destOrd="0" presId="urn:microsoft.com/office/officeart/2005/8/layout/radial3"/>
    <dgm:cxn modelId="{AB7EEAB3-F09E-4C3A-A329-008FC0E733E8}" srcId="{4D71E3CA-7E33-4D21-A5CD-E5BC83BE5559}" destId="{4EE11693-A5F1-4568-A5D7-302140DE9DB7}" srcOrd="9" destOrd="0" parTransId="{EBCF8707-0154-453D-B562-7FADFB088D42}" sibTransId="{A871784A-BD20-4A86-825F-4C6B98ADABAF}"/>
    <dgm:cxn modelId="{6F4EF9B8-A448-44FF-8FAC-A429E7EA01EC}" srcId="{4D71E3CA-7E33-4D21-A5CD-E5BC83BE5559}" destId="{CEE394DB-1E27-46B2-9BEE-1949D6C45A46}" srcOrd="8" destOrd="0" parTransId="{499E9E09-80C6-4EE6-962C-D80E17DAB6C4}" sibTransId="{1FBA4465-501B-4456-B885-BFF2DE29B967}"/>
    <dgm:cxn modelId="{0D4EFFC2-D4CB-4FD8-867C-4E52784F9612}" srcId="{4D71E3CA-7E33-4D21-A5CD-E5BC83BE5559}" destId="{BD533224-7FF5-4BEA-B48C-306BD1491F51}" srcOrd="10" destOrd="0" parTransId="{0A5B771C-788E-442F-A8CB-CA3C8B7643F1}" sibTransId="{BBE06EEA-49A2-4A62-B9D2-9084A351323A}"/>
    <dgm:cxn modelId="{4D32C5C4-72A0-42C9-AA4F-6F7C21D264F0}" type="presOf" srcId="{BD533224-7FF5-4BEA-B48C-306BD1491F51}" destId="{4519B231-839C-48BF-A4E5-A24FB17DF5BD}" srcOrd="0" destOrd="0" presId="urn:microsoft.com/office/officeart/2005/8/layout/radial3"/>
    <dgm:cxn modelId="{7F3CA4C9-87A4-47A5-8932-DA28BF473227}" type="presOf" srcId="{B1ED9F16-3CEC-40D9-8E46-BB08D0306E7D}" destId="{D544A75D-5B64-4A67-940D-593A379A23EE}" srcOrd="0" destOrd="0" presId="urn:microsoft.com/office/officeart/2005/8/layout/radial3"/>
    <dgm:cxn modelId="{011E36DE-01A4-45B1-872B-C6FD6192DCB4}" type="presOf" srcId="{B65E1DEB-7D84-4904-BECC-A95511F3C444}" destId="{6A8FECF6-9EA0-4D16-9CE6-D6D76F781704}" srcOrd="0" destOrd="0" presId="urn:microsoft.com/office/officeart/2005/8/layout/radial3"/>
    <dgm:cxn modelId="{F7F617DF-1EA4-41F6-8CCD-50E95C03CA8C}" type="presOf" srcId="{429A6E99-8BFB-4F6A-AA96-14E0CB346E18}" destId="{96319EDA-916E-4878-9FE0-167B43931ECC}" srcOrd="0" destOrd="0" presId="urn:microsoft.com/office/officeart/2005/8/layout/radial3"/>
    <dgm:cxn modelId="{E8F78BDF-191A-4FC8-816F-D807B8279DB0}" type="presOf" srcId="{E07B2045-CDDF-4129-91F8-A44653A536B0}" destId="{85A6F95A-10FD-4F60-995D-A8F1AE258813}" srcOrd="0" destOrd="0" presId="urn:microsoft.com/office/officeart/2005/8/layout/radial3"/>
    <dgm:cxn modelId="{CFCB2AE8-D7E5-4E4A-93B7-5EB040807150}" type="presOf" srcId="{69B41DE6-38D2-452A-9F66-F03FAC4F857D}" destId="{F1BF0705-D38E-4CC1-9A31-C165288096CF}" srcOrd="0" destOrd="0" presId="urn:microsoft.com/office/officeart/2005/8/layout/radial3"/>
    <dgm:cxn modelId="{0B0504F4-ED1D-41F0-8898-1B8487DDD878}" type="presOf" srcId="{D033D2EA-AB42-4C3F-A204-50307C6DE0CB}" destId="{E0B6F44F-5A4B-4243-8952-2B838D5F2664}" srcOrd="0" destOrd="0" presId="urn:microsoft.com/office/officeart/2005/8/layout/radial3"/>
    <dgm:cxn modelId="{B0E7F9FE-30D8-46E6-A8B9-536806E5FDFB}" srcId="{4D71E3CA-7E33-4D21-A5CD-E5BC83BE5559}" destId="{E07B2045-CDDF-4129-91F8-A44653A536B0}" srcOrd="4" destOrd="0" parTransId="{0D8F66F7-B768-445A-B36B-5608D67B5976}" sibTransId="{EA6D6257-89A3-464E-9AF5-D3D5C6E7C12C}"/>
    <dgm:cxn modelId="{F085ADC5-9EC9-4FA3-918D-FFF242101250}" type="presParOf" srcId="{E0B6F44F-5A4B-4243-8952-2B838D5F2664}" destId="{BB57084F-80F5-480A-B55E-9A2CD183998C}" srcOrd="0" destOrd="0" presId="urn:microsoft.com/office/officeart/2005/8/layout/radial3"/>
    <dgm:cxn modelId="{90E8422D-007F-4351-BC0E-18521DFD2274}" type="presParOf" srcId="{BB57084F-80F5-480A-B55E-9A2CD183998C}" destId="{1DAF0BA8-FD1E-4F20-8A9D-3CFA93C5AE54}" srcOrd="0" destOrd="0" presId="urn:microsoft.com/office/officeart/2005/8/layout/radial3"/>
    <dgm:cxn modelId="{99F873DA-986D-4876-A727-8C4CB8A90DB5}" type="presParOf" srcId="{BB57084F-80F5-480A-B55E-9A2CD183998C}" destId="{444D014A-5A9B-4E56-8CE2-C3FB505EC207}" srcOrd="1" destOrd="0" presId="urn:microsoft.com/office/officeart/2005/8/layout/radial3"/>
    <dgm:cxn modelId="{A456CA7E-7FC8-4F3D-B0EC-48A4A553C2C6}" type="presParOf" srcId="{BB57084F-80F5-480A-B55E-9A2CD183998C}" destId="{D544A75D-5B64-4A67-940D-593A379A23EE}" srcOrd="2" destOrd="0" presId="urn:microsoft.com/office/officeart/2005/8/layout/radial3"/>
    <dgm:cxn modelId="{D07757F3-52E2-406C-9F4B-9555FD885D6D}" type="presParOf" srcId="{BB57084F-80F5-480A-B55E-9A2CD183998C}" destId="{6A8FECF6-9EA0-4D16-9CE6-D6D76F781704}" srcOrd="3" destOrd="0" presId="urn:microsoft.com/office/officeart/2005/8/layout/radial3"/>
    <dgm:cxn modelId="{18613DEC-584E-4F23-A710-31A0306BC1B9}" type="presParOf" srcId="{BB57084F-80F5-480A-B55E-9A2CD183998C}" destId="{F1BF0705-D38E-4CC1-9A31-C165288096CF}" srcOrd="4" destOrd="0" presId="urn:microsoft.com/office/officeart/2005/8/layout/radial3"/>
    <dgm:cxn modelId="{F5D2A431-6FD1-44E4-8A44-53F6C3ABB1A3}" type="presParOf" srcId="{BB57084F-80F5-480A-B55E-9A2CD183998C}" destId="{85A6F95A-10FD-4F60-995D-A8F1AE258813}" srcOrd="5" destOrd="0" presId="urn:microsoft.com/office/officeart/2005/8/layout/radial3"/>
    <dgm:cxn modelId="{4CB90024-86E3-4EAE-8A5C-722FB0570A25}" type="presParOf" srcId="{BB57084F-80F5-480A-B55E-9A2CD183998C}" destId="{00A9F7D8-1257-4948-9E86-3DB562CF85F7}" srcOrd="6" destOrd="0" presId="urn:microsoft.com/office/officeart/2005/8/layout/radial3"/>
    <dgm:cxn modelId="{84E8A8AA-F32C-4831-AE64-CFB6EFAAB006}" type="presParOf" srcId="{BB57084F-80F5-480A-B55E-9A2CD183998C}" destId="{96319EDA-916E-4878-9FE0-167B43931ECC}" srcOrd="7" destOrd="0" presId="urn:microsoft.com/office/officeart/2005/8/layout/radial3"/>
    <dgm:cxn modelId="{23BE0C38-B954-4E35-B288-A53B8ED3DF69}" type="presParOf" srcId="{BB57084F-80F5-480A-B55E-9A2CD183998C}" destId="{895F1999-163D-4EF9-B822-2A6F20467527}" srcOrd="8" destOrd="0" presId="urn:microsoft.com/office/officeart/2005/8/layout/radial3"/>
    <dgm:cxn modelId="{356BF488-E51C-4781-9C6E-F4C7772B3E6D}" type="presParOf" srcId="{BB57084F-80F5-480A-B55E-9A2CD183998C}" destId="{69109398-155F-445A-A878-86D333591BDB}" srcOrd="9" destOrd="0" presId="urn:microsoft.com/office/officeart/2005/8/layout/radial3"/>
    <dgm:cxn modelId="{83B8AC6A-9D78-4D19-80E6-324F95036FA6}" type="presParOf" srcId="{BB57084F-80F5-480A-B55E-9A2CD183998C}" destId="{3B947338-BA28-4051-B828-65D504BC5383}" srcOrd="10" destOrd="0" presId="urn:microsoft.com/office/officeart/2005/8/layout/radial3"/>
    <dgm:cxn modelId="{59A93238-478A-4F7B-84B2-883B742D3D68}" type="presParOf" srcId="{BB57084F-80F5-480A-B55E-9A2CD183998C}" destId="{4519B231-839C-48BF-A4E5-A24FB17DF5BD}" srcOrd="11"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AF0BA8-FD1E-4F20-8A9D-3CFA93C5AE54}">
      <dsp:nvSpPr>
        <dsp:cNvPr id="0" name=""/>
        <dsp:cNvSpPr/>
      </dsp:nvSpPr>
      <dsp:spPr>
        <a:xfrm>
          <a:off x="4952993" y="1967154"/>
          <a:ext cx="4953012" cy="4728876"/>
        </a:xfrm>
        <a:prstGeom prst="ellipse">
          <a:avLst/>
        </a:prstGeom>
        <a:solidFill>
          <a:srgbClr val="00B0F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2533650">
            <a:lnSpc>
              <a:spcPct val="90000"/>
            </a:lnSpc>
            <a:spcBef>
              <a:spcPct val="0"/>
            </a:spcBef>
            <a:spcAft>
              <a:spcPct val="35000"/>
            </a:spcAft>
            <a:buNone/>
          </a:pPr>
          <a:r>
            <a:rPr lang="uk-UA" sz="5700" b="1" kern="1200" noProof="0" dirty="0">
              <a:solidFill>
                <a:schemeClr val="tx2">
                  <a:lumMod val="75000"/>
                </a:schemeClr>
              </a:solidFill>
            </a:rPr>
            <a:t>Групи населення</a:t>
          </a:r>
        </a:p>
      </dsp:txBody>
      <dsp:txXfrm>
        <a:off x="5678345" y="2659682"/>
        <a:ext cx="3502308" cy="3343820"/>
      </dsp:txXfrm>
    </dsp:sp>
    <dsp:sp modelId="{444D014A-5A9B-4E56-8CE2-C3FB505EC207}">
      <dsp:nvSpPr>
        <dsp:cNvPr id="0" name=""/>
        <dsp:cNvSpPr/>
      </dsp:nvSpPr>
      <dsp:spPr>
        <a:xfrm>
          <a:off x="6310610" y="33393"/>
          <a:ext cx="2237779" cy="223777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uk-UA" sz="1900" kern="1200" noProof="0" dirty="0">
              <a:solidFill>
                <a:srgbClr val="0070C0"/>
              </a:solidFill>
            </a:rPr>
            <a:t>Релігія </a:t>
          </a:r>
        </a:p>
      </dsp:txBody>
      <dsp:txXfrm>
        <a:off x="6638325" y="361108"/>
        <a:ext cx="1582349" cy="1582349"/>
      </dsp:txXfrm>
    </dsp:sp>
    <dsp:sp modelId="{D544A75D-5B64-4A67-940D-593A379A23EE}">
      <dsp:nvSpPr>
        <dsp:cNvPr id="0" name=""/>
        <dsp:cNvSpPr/>
      </dsp:nvSpPr>
      <dsp:spPr>
        <a:xfrm>
          <a:off x="8029474" y="538097"/>
          <a:ext cx="2237779" cy="223777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uk-UA" sz="1900" kern="1200" noProof="0" dirty="0">
              <a:solidFill>
                <a:srgbClr val="0070C0"/>
              </a:solidFill>
            </a:rPr>
            <a:t>Вік</a:t>
          </a:r>
        </a:p>
      </dsp:txBody>
      <dsp:txXfrm>
        <a:off x="8357189" y="865812"/>
        <a:ext cx="1582349" cy="1582349"/>
      </dsp:txXfrm>
    </dsp:sp>
    <dsp:sp modelId="{6A8FECF6-9EA0-4D16-9CE6-D6D76F781704}">
      <dsp:nvSpPr>
        <dsp:cNvPr id="0" name=""/>
        <dsp:cNvSpPr/>
      </dsp:nvSpPr>
      <dsp:spPr>
        <a:xfrm>
          <a:off x="9202610" y="1891969"/>
          <a:ext cx="2237779" cy="223777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uk-UA" sz="1900" kern="1200" noProof="0" dirty="0">
              <a:solidFill>
                <a:srgbClr val="0070C0"/>
              </a:solidFill>
            </a:rPr>
            <a:t>Інвалідність</a:t>
          </a:r>
        </a:p>
      </dsp:txBody>
      <dsp:txXfrm>
        <a:off x="9530325" y="2219684"/>
        <a:ext cx="1582349" cy="1582349"/>
      </dsp:txXfrm>
    </dsp:sp>
    <dsp:sp modelId="{F1BF0705-D38E-4CC1-9A31-C165288096CF}">
      <dsp:nvSpPr>
        <dsp:cNvPr id="0" name=""/>
        <dsp:cNvSpPr/>
      </dsp:nvSpPr>
      <dsp:spPr>
        <a:xfrm>
          <a:off x="9457557" y="3665165"/>
          <a:ext cx="2237779" cy="223777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uk-UA" sz="1900" kern="1200" noProof="0" dirty="0">
              <a:solidFill>
                <a:srgbClr val="0070C0"/>
              </a:solidFill>
            </a:rPr>
            <a:t>Дохід</a:t>
          </a:r>
        </a:p>
      </dsp:txBody>
      <dsp:txXfrm>
        <a:off x="9785272" y="3992880"/>
        <a:ext cx="1582349" cy="1582349"/>
      </dsp:txXfrm>
    </dsp:sp>
    <dsp:sp modelId="{85A6F95A-10FD-4F60-995D-A8F1AE258813}">
      <dsp:nvSpPr>
        <dsp:cNvPr id="0" name=""/>
        <dsp:cNvSpPr/>
      </dsp:nvSpPr>
      <dsp:spPr>
        <a:xfrm>
          <a:off x="8713371" y="5294706"/>
          <a:ext cx="2237779" cy="223777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uk-UA" sz="1900" kern="1200" noProof="0" dirty="0">
              <a:solidFill>
                <a:srgbClr val="0070C0"/>
              </a:solidFill>
            </a:rPr>
            <a:t>Стать </a:t>
          </a:r>
        </a:p>
      </dsp:txBody>
      <dsp:txXfrm>
        <a:off x="9041086" y="5622421"/>
        <a:ext cx="1582349" cy="1582349"/>
      </dsp:txXfrm>
    </dsp:sp>
    <dsp:sp modelId="{00A9F7D8-1257-4948-9E86-3DB562CF85F7}">
      <dsp:nvSpPr>
        <dsp:cNvPr id="0" name=""/>
        <dsp:cNvSpPr/>
      </dsp:nvSpPr>
      <dsp:spPr>
        <a:xfrm>
          <a:off x="7206324" y="6263226"/>
          <a:ext cx="2237779" cy="223777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uk-UA" sz="1900" kern="1200" noProof="0" dirty="0">
              <a:solidFill>
                <a:srgbClr val="0070C0"/>
              </a:solidFill>
            </a:rPr>
            <a:t>Походження</a:t>
          </a:r>
        </a:p>
      </dsp:txBody>
      <dsp:txXfrm>
        <a:off x="7534039" y="6590941"/>
        <a:ext cx="1582349" cy="1582349"/>
      </dsp:txXfrm>
    </dsp:sp>
    <dsp:sp modelId="{96319EDA-916E-4878-9FE0-167B43931ECC}">
      <dsp:nvSpPr>
        <dsp:cNvPr id="0" name=""/>
        <dsp:cNvSpPr/>
      </dsp:nvSpPr>
      <dsp:spPr>
        <a:xfrm>
          <a:off x="5414895" y="6263226"/>
          <a:ext cx="2237779" cy="223777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uk-UA" sz="1900" kern="1200" noProof="0" dirty="0">
              <a:solidFill>
                <a:srgbClr val="0070C0"/>
              </a:solidFill>
            </a:rPr>
            <a:t>Культура</a:t>
          </a:r>
        </a:p>
      </dsp:txBody>
      <dsp:txXfrm>
        <a:off x="5742610" y="6590941"/>
        <a:ext cx="1582349" cy="1582349"/>
      </dsp:txXfrm>
    </dsp:sp>
    <dsp:sp modelId="{895F1999-163D-4EF9-B822-2A6F20467527}">
      <dsp:nvSpPr>
        <dsp:cNvPr id="0" name=""/>
        <dsp:cNvSpPr/>
      </dsp:nvSpPr>
      <dsp:spPr>
        <a:xfrm>
          <a:off x="3907849" y="5294706"/>
          <a:ext cx="2237779" cy="223777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uk-UA" sz="1900" kern="1200" noProof="0" dirty="0">
              <a:solidFill>
                <a:srgbClr val="0070C0"/>
              </a:solidFill>
            </a:rPr>
            <a:t>Сексуальна орієнтація</a:t>
          </a:r>
        </a:p>
      </dsp:txBody>
      <dsp:txXfrm>
        <a:off x="4235564" y="5622421"/>
        <a:ext cx="1582349" cy="1582349"/>
      </dsp:txXfrm>
    </dsp:sp>
    <dsp:sp modelId="{69109398-155F-445A-A878-86D333591BDB}">
      <dsp:nvSpPr>
        <dsp:cNvPr id="0" name=""/>
        <dsp:cNvSpPr/>
      </dsp:nvSpPr>
      <dsp:spPr>
        <a:xfrm>
          <a:off x="3163662" y="3665165"/>
          <a:ext cx="2237779" cy="223777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uk-UA" sz="1900" kern="1200" noProof="0" dirty="0">
              <a:solidFill>
                <a:srgbClr val="0070C0"/>
              </a:solidFill>
            </a:rPr>
            <a:t>Освіта </a:t>
          </a:r>
        </a:p>
      </dsp:txBody>
      <dsp:txXfrm>
        <a:off x="3491377" y="3992880"/>
        <a:ext cx="1582349" cy="1582349"/>
      </dsp:txXfrm>
    </dsp:sp>
    <dsp:sp modelId="{3B947338-BA28-4051-B828-65D504BC5383}">
      <dsp:nvSpPr>
        <dsp:cNvPr id="0" name=""/>
        <dsp:cNvSpPr/>
      </dsp:nvSpPr>
      <dsp:spPr>
        <a:xfrm>
          <a:off x="3418609" y="1891969"/>
          <a:ext cx="2237779" cy="223777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uk-UA" sz="1900" kern="1200" noProof="0" dirty="0">
              <a:solidFill>
                <a:srgbClr val="0070C0"/>
              </a:solidFill>
            </a:rPr>
            <a:t>Мова </a:t>
          </a:r>
        </a:p>
      </dsp:txBody>
      <dsp:txXfrm>
        <a:off x="3746324" y="2219684"/>
        <a:ext cx="1582349" cy="1582349"/>
      </dsp:txXfrm>
    </dsp:sp>
    <dsp:sp modelId="{4519B231-839C-48BF-A4E5-A24FB17DF5BD}">
      <dsp:nvSpPr>
        <dsp:cNvPr id="0" name=""/>
        <dsp:cNvSpPr/>
      </dsp:nvSpPr>
      <dsp:spPr>
        <a:xfrm>
          <a:off x="4591746" y="538097"/>
          <a:ext cx="2237779" cy="223777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uk-UA" sz="1900" kern="1200" noProof="0" dirty="0">
              <a:solidFill>
                <a:srgbClr val="0070C0"/>
              </a:solidFill>
            </a:rPr>
            <a:t>Етнічна приналежність</a:t>
          </a:r>
        </a:p>
      </dsp:txBody>
      <dsp:txXfrm>
        <a:off x="4919461" y="865812"/>
        <a:ext cx="1582349" cy="1582349"/>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41E6FE-EAB8-4C37-A7D8-7CC638B3BD17}" type="datetimeFigureOut">
              <a:rPr lang="uk-UA" smtClean="0"/>
              <a:t>28.10.2024</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889025-501D-4A56-A375-2BABFF799B46}" type="slidenum">
              <a:rPr lang="uk-UA" smtClean="0"/>
              <a:t>‹№›</a:t>
            </a:fld>
            <a:endParaRPr lang="uk-UA"/>
          </a:p>
        </p:txBody>
      </p:sp>
    </p:spTree>
    <p:extLst>
      <p:ext uri="{BB962C8B-B14F-4D97-AF65-F5344CB8AC3E}">
        <p14:creationId xmlns:p14="http://schemas.microsoft.com/office/powerpoint/2010/main" val="764434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7.sv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7.svg"/><Relationship Id="rId7" Type="http://schemas.openxmlformats.org/officeDocument/2006/relationships/image" Target="../media/image26.sv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25.png"/><Relationship Id="rId5" Type="http://schemas.openxmlformats.org/officeDocument/2006/relationships/image" Target="../media/image24.svg"/><Relationship Id="rId4" Type="http://schemas.openxmlformats.org/officeDocument/2006/relationships/image" Target="../media/image23.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9.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7.xml"/><Relationship Id="rId5" Type="http://schemas.openxmlformats.org/officeDocument/2006/relationships/image" Target="../media/image13.sv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9.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9.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8" Type="http://schemas.openxmlformats.org/officeDocument/2006/relationships/hyperlink" Target="https://www.mentimeter.com/" TargetMode="External"/><Relationship Id="rId3" Type="http://schemas.openxmlformats.org/officeDocument/2006/relationships/image" Target="../media/image15.svg"/><Relationship Id="rId7" Type="http://schemas.openxmlformats.org/officeDocument/2006/relationships/image" Target="../media/image16.pn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hyperlink" Target="https://www.menti.com/al27izraoegm" TargetMode="External"/><Relationship Id="rId5" Type="http://schemas.openxmlformats.org/officeDocument/2006/relationships/image" Target="../media/image11.sv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4" name="Freeform 4"/>
          <p:cNvSpPr/>
          <p:nvPr/>
        </p:nvSpPr>
        <p:spPr>
          <a:xfrm rot="5400000">
            <a:off x="16295438" y="1754964"/>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sp>
        <p:nvSpPr>
          <p:cNvPr id="6" name="Freeform 6"/>
          <p:cNvSpPr/>
          <p:nvPr/>
        </p:nvSpPr>
        <p:spPr>
          <a:xfrm rot="5400000">
            <a:off x="13076661" y="5510967"/>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sp>
        <p:nvSpPr>
          <p:cNvPr id="10" name="TextBox 10"/>
          <p:cNvSpPr txBox="1"/>
          <p:nvPr/>
        </p:nvSpPr>
        <p:spPr>
          <a:xfrm>
            <a:off x="1219199" y="4618331"/>
            <a:ext cx="11353799" cy="3323987"/>
          </a:xfrm>
          <a:prstGeom prst="rect">
            <a:avLst/>
          </a:prstGeom>
        </p:spPr>
        <p:txBody>
          <a:bodyPr wrap="square" lIns="0" tIns="0" rIns="0" bIns="0" rtlCol="0" anchor="t">
            <a:spAutoFit/>
          </a:bodyPr>
          <a:lstStyle/>
          <a:p>
            <a:pPr algn="l"/>
            <a:r>
              <a:rPr lang="uk-UA" sz="5400" b="1" noProof="0" dirty="0">
                <a:solidFill>
                  <a:srgbClr val="F7F4FA"/>
                </a:solidFill>
                <a:latin typeface="Arial" panose="020B0604020202020204" pitchFamily="34" charset="0"/>
                <a:ea typeface="Aileron Heavy"/>
                <a:cs typeface="Arial" panose="020B0604020202020204" pitchFamily="34" charset="0"/>
                <a:sym typeface="Aileron Heavy"/>
              </a:rPr>
              <a:t>Ключові аспекти розроблення Стратегії розвитку Тернопільської міської територіальної громади</a:t>
            </a:r>
          </a:p>
        </p:txBody>
      </p:sp>
      <p:grpSp>
        <p:nvGrpSpPr>
          <p:cNvPr id="18" name="Group 2">
            <a:extLst>
              <a:ext uri="{FF2B5EF4-FFF2-40B4-BE49-F238E27FC236}">
                <a16:creationId xmlns:a16="http://schemas.microsoft.com/office/drawing/2014/main" id="{445694D6-1040-F12B-AA37-46B1165290F6}"/>
              </a:ext>
            </a:extLst>
          </p:cNvPr>
          <p:cNvGrpSpPr>
            <a:grpSpLocks noChangeAspect="1"/>
          </p:cNvGrpSpPr>
          <p:nvPr/>
        </p:nvGrpSpPr>
        <p:grpSpPr>
          <a:xfrm>
            <a:off x="12801334" y="1523769"/>
            <a:ext cx="3237711" cy="3237711"/>
            <a:chOff x="0" y="0"/>
            <a:chExt cx="14400530" cy="14400530"/>
          </a:xfrm>
        </p:grpSpPr>
        <p:sp>
          <p:nvSpPr>
            <p:cNvPr id="19" name="Freeform 3">
              <a:extLst>
                <a:ext uri="{FF2B5EF4-FFF2-40B4-BE49-F238E27FC236}">
                  <a16:creationId xmlns:a16="http://schemas.microsoft.com/office/drawing/2014/main" id="{7FCDD23A-D202-0BBC-C416-8A7BFDFE05BD}"/>
                </a:ext>
              </a:extLst>
            </p:cNvPr>
            <p:cNvSpPr/>
            <p:nvPr/>
          </p:nvSpPr>
          <p:spPr>
            <a:xfrm>
              <a:off x="0" y="0"/>
              <a:ext cx="14400530" cy="14399261"/>
            </a:xfrm>
            <a:custGeom>
              <a:avLst/>
              <a:gdLst/>
              <a:ahLst/>
              <a:cxnLst/>
              <a:rect l="l" t="t" r="r" b="b"/>
              <a:pathLst>
                <a:path w="14400530" h="14399261">
                  <a:moveTo>
                    <a:pt x="7199630" y="0"/>
                  </a:moveTo>
                  <a:cubicBezTo>
                    <a:pt x="3223260" y="0"/>
                    <a:pt x="0" y="3223260"/>
                    <a:pt x="0" y="7199630"/>
                  </a:cubicBezTo>
                  <a:cubicBezTo>
                    <a:pt x="0" y="11176001"/>
                    <a:pt x="3223260" y="14399261"/>
                    <a:pt x="7199630" y="14399261"/>
                  </a:cubicBezTo>
                  <a:lnTo>
                    <a:pt x="14399261" y="14399261"/>
                  </a:lnTo>
                  <a:lnTo>
                    <a:pt x="14399261" y="7199630"/>
                  </a:lnTo>
                  <a:cubicBezTo>
                    <a:pt x="14400530" y="3223260"/>
                    <a:pt x="11176000" y="0"/>
                    <a:pt x="7199630" y="0"/>
                  </a:cubicBezTo>
                  <a:close/>
                </a:path>
              </a:pathLst>
            </a:custGeom>
            <a:solidFill>
              <a:srgbClr val="2255FF"/>
            </a:solidFill>
          </p:spPr>
          <p:txBody>
            <a:bodyPr/>
            <a:lstStyle/>
            <a:p>
              <a:endParaRPr lang="uk-UA" noProof="0" dirty="0"/>
            </a:p>
          </p:txBody>
        </p:sp>
      </p:grpSp>
      <p:sp>
        <p:nvSpPr>
          <p:cNvPr id="20" name="Freeform 5">
            <a:extLst>
              <a:ext uri="{FF2B5EF4-FFF2-40B4-BE49-F238E27FC236}">
                <a16:creationId xmlns:a16="http://schemas.microsoft.com/office/drawing/2014/main" id="{933DC621-A8EA-0E61-9867-1FC51FE2E9D5}"/>
              </a:ext>
            </a:extLst>
          </p:cNvPr>
          <p:cNvSpPr/>
          <p:nvPr/>
        </p:nvSpPr>
        <p:spPr>
          <a:xfrm rot="-10800000">
            <a:off x="16395449" y="5421543"/>
            <a:ext cx="1892551" cy="3379556"/>
          </a:xfrm>
          <a:custGeom>
            <a:avLst/>
            <a:gdLst/>
            <a:ahLst/>
            <a:cxnLst/>
            <a:rect l="l" t="t" r="r" b="b"/>
            <a:pathLst>
              <a:path w="1892551" h="3379556">
                <a:moveTo>
                  <a:pt x="0" y="0"/>
                </a:moveTo>
                <a:lnTo>
                  <a:pt x="1892551" y="0"/>
                </a:lnTo>
                <a:lnTo>
                  <a:pt x="1892551" y="3379556"/>
                </a:lnTo>
                <a:lnTo>
                  <a:pt x="0" y="3379556"/>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grpSp>
        <p:nvGrpSpPr>
          <p:cNvPr id="21" name="Group 7">
            <a:extLst>
              <a:ext uri="{FF2B5EF4-FFF2-40B4-BE49-F238E27FC236}">
                <a16:creationId xmlns:a16="http://schemas.microsoft.com/office/drawing/2014/main" id="{EC1D53B2-7D49-B8E7-D813-C7A862B9F31F}"/>
              </a:ext>
            </a:extLst>
          </p:cNvPr>
          <p:cNvGrpSpPr>
            <a:grpSpLocks noChangeAspect="1"/>
          </p:cNvGrpSpPr>
          <p:nvPr/>
        </p:nvGrpSpPr>
        <p:grpSpPr>
          <a:xfrm rot="5400000">
            <a:off x="12801334" y="8100960"/>
            <a:ext cx="700140" cy="700140"/>
            <a:chOff x="1371600" y="6705600"/>
            <a:chExt cx="10972800" cy="10972800"/>
          </a:xfrm>
        </p:grpSpPr>
        <p:sp>
          <p:nvSpPr>
            <p:cNvPr id="22" name="Freeform 8">
              <a:extLst>
                <a:ext uri="{FF2B5EF4-FFF2-40B4-BE49-F238E27FC236}">
                  <a16:creationId xmlns:a16="http://schemas.microsoft.com/office/drawing/2014/main" id="{7E085B89-665C-5E34-5209-C3219085B3B8}"/>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pic>
        <p:nvPicPr>
          <p:cNvPr id="2" name="Рисунок 1">
            <a:extLst>
              <a:ext uri="{FF2B5EF4-FFF2-40B4-BE49-F238E27FC236}">
                <a16:creationId xmlns:a16="http://schemas.microsoft.com/office/drawing/2014/main" id="{F5916112-4DAB-1115-51D2-1067C17015C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19199" y="723900"/>
            <a:ext cx="3237711" cy="112578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graphicFrame>
        <p:nvGraphicFramePr>
          <p:cNvPr id="5" name="Таблиця 4">
            <a:extLst>
              <a:ext uri="{FF2B5EF4-FFF2-40B4-BE49-F238E27FC236}">
                <a16:creationId xmlns:a16="http://schemas.microsoft.com/office/drawing/2014/main" id="{757FA2AF-FCCB-3C03-3B44-7A07C88D5B49}"/>
              </a:ext>
            </a:extLst>
          </p:cNvPr>
          <p:cNvGraphicFramePr>
            <a:graphicFrameLocks noGrp="1"/>
          </p:cNvGraphicFramePr>
          <p:nvPr>
            <p:extLst>
              <p:ext uri="{D42A27DB-BD31-4B8C-83A1-F6EECF244321}">
                <p14:modId xmlns:p14="http://schemas.microsoft.com/office/powerpoint/2010/main" val="4090431999"/>
              </p:ext>
            </p:extLst>
          </p:nvPr>
        </p:nvGraphicFramePr>
        <p:xfrm>
          <a:off x="9372600" y="2142936"/>
          <a:ext cx="8229600" cy="2438400"/>
        </p:xfrm>
        <a:graphic>
          <a:graphicData uri="http://schemas.openxmlformats.org/drawingml/2006/table">
            <a:tbl>
              <a:tblPr firstRow="1" firstCol="1" lastRow="1" lastCol="1" bandRow="1" bandCol="1">
                <a:tableStyleId>{5C22544A-7EE6-4342-B048-85BDC9FD1C3A}</a:tableStyleId>
              </a:tblPr>
              <a:tblGrid>
                <a:gridCol w="1446514">
                  <a:extLst>
                    <a:ext uri="{9D8B030D-6E8A-4147-A177-3AD203B41FA5}">
                      <a16:colId xmlns:a16="http://schemas.microsoft.com/office/drawing/2014/main" val="2329013504"/>
                    </a:ext>
                  </a:extLst>
                </a:gridCol>
                <a:gridCol w="6783086">
                  <a:extLst>
                    <a:ext uri="{9D8B030D-6E8A-4147-A177-3AD203B41FA5}">
                      <a16:colId xmlns:a16="http://schemas.microsoft.com/office/drawing/2014/main" val="1956578479"/>
                    </a:ext>
                  </a:extLst>
                </a:gridCol>
              </a:tblGrid>
              <a:tr h="1877695">
                <a:tc>
                  <a:txBody>
                    <a:bodyPr/>
                    <a:lstStyle/>
                    <a:p>
                      <a:pPr marL="53975" marR="33655">
                        <a:spcBef>
                          <a:spcPts val="10"/>
                        </a:spcBef>
                        <a:spcAft>
                          <a:spcPts val="0"/>
                        </a:spcAft>
                      </a:pPr>
                      <a:endParaRPr lang="uk-UA" sz="1100" noProof="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R="407035" lvl="1">
                        <a:spcBef>
                          <a:spcPts val="10"/>
                        </a:spcBef>
                        <a:spcAft>
                          <a:spcPts val="0"/>
                        </a:spcAft>
                      </a:pPr>
                      <a:endParaRPr lang="uk-UA" sz="1400" b="0" noProof="0" dirty="0">
                        <a:effectLst/>
                        <a:latin typeface="Arial" panose="020B0604020202020204" pitchFamily="34" charset="0"/>
                        <a:cs typeface="Arial" panose="020B0604020202020204" pitchFamily="34" charset="0"/>
                      </a:endParaRPr>
                    </a:p>
                    <a:p>
                      <a:pPr marR="407035" lvl="1">
                        <a:spcBef>
                          <a:spcPts val="10"/>
                        </a:spcBef>
                        <a:spcAft>
                          <a:spcPts val="0"/>
                        </a:spcAft>
                      </a:pPr>
                      <a:r>
                        <a:rPr lang="uk-UA" sz="1200" b="1" noProof="0" dirty="0">
                          <a:effectLst/>
                          <a:latin typeface="Arial" panose="020B0604020202020204" pitchFamily="34" charset="0"/>
                          <a:cs typeface="Arial" panose="020B0604020202020204" pitchFamily="34" charset="0"/>
                        </a:rPr>
                        <a:t>Зеленіший та розумніший транспорт</a:t>
                      </a:r>
                    </a:p>
                    <a:p>
                      <a:pPr marR="407035" lvl="1">
                        <a:spcBef>
                          <a:spcPts val="10"/>
                        </a:spcBef>
                        <a:spcAft>
                          <a:spcPts val="0"/>
                        </a:spcAft>
                      </a:pPr>
                      <a:r>
                        <a:rPr lang="uk-UA" sz="1200" b="0" noProof="0" dirty="0">
                          <a:effectLst/>
                          <a:latin typeface="Arial" panose="020B0604020202020204" pitchFamily="34" charset="0"/>
                          <a:cs typeface="Arial" panose="020B0604020202020204" pitchFamily="34" charset="0"/>
                        </a:rPr>
                        <a:t> </a:t>
                      </a:r>
                    </a:p>
                    <a:p>
                      <a:pPr marL="800100" marR="407035" lvl="1" indent="-342900">
                        <a:spcBef>
                          <a:spcPts val="10"/>
                        </a:spcBef>
                        <a:spcAft>
                          <a:spcPts val="0"/>
                        </a:spcAft>
                        <a:buFont typeface="Wingdings" panose="05000000000000000000" pitchFamily="2" charset="2"/>
                        <a:buChar char=""/>
                      </a:pPr>
                      <a:r>
                        <a:rPr lang="uk-UA" sz="1200" b="0" noProof="0" dirty="0">
                          <a:effectLst/>
                          <a:latin typeface="Arial" panose="020B0604020202020204" pitchFamily="34" charset="0"/>
                          <a:cs typeface="Arial" panose="020B0604020202020204" pitchFamily="34" charset="0"/>
                        </a:rPr>
                        <a:t>90% скорочення викидів парникових газів, пов'язаних з транспортом, до 2050 року</a:t>
                      </a:r>
                    </a:p>
                    <a:p>
                      <a:pPr marL="800100" marR="407035" lvl="1" indent="-342900">
                        <a:spcBef>
                          <a:spcPts val="10"/>
                        </a:spcBef>
                        <a:spcAft>
                          <a:spcPts val="0"/>
                        </a:spcAft>
                        <a:buFont typeface="Wingdings" panose="05000000000000000000" pitchFamily="2" charset="2"/>
                        <a:buChar char=""/>
                      </a:pPr>
                      <a:r>
                        <a:rPr lang="uk-UA" sz="1200" b="0" noProof="0" dirty="0">
                          <a:effectLst/>
                          <a:latin typeface="Arial" panose="020B0604020202020204" pitchFamily="34" charset="0"/>
                          <a:cs typeface="Arial" panose="020B0604020202020204" pitchFamily="34" charset="0"/>
                        </a:rPr>
                        <a:t>5% ВВП ЄС та працевлаштування понад 10 мільйонів людей</a:t>
                      </a:r>
                    </a:p>
                    <a:p>
                      <a:pPr marL="800100" marR="407035" lvl="1" indent="-342900">
                        <a:spcBef>
                          <a:spcPts val="10"/>
                        </a:spcBef>
                        <a:spcAft>
                          <a:spcPts val="0"/>
                        </a:spcAft>
                        <a:buFont typeface="Wingdings" panose="05000000000000000000" pitchFamily="2" charset="2"/>
                        <a:buChar char=""/>
                      </a:pPr>
                      <a:r>
                        <a:rPr lang="uk-UA" sz="1200" b="0" noProof="0" dirty="0">
                          <a:effectLst/>
                          <a:latin typeface="Arial" panose="020B0604020202020204" pitchFamily="34" charset="0"/>
                          <a:cs typeface="Arial" panose="020B0604020202020204" pitchFamily="34" charset="0"/>
                        </a:rPr>
                        <a:t>Надання альтернативного вибору</a:t>
                      </a:r>
                    </a:p>
                    <a:p>
                      <a:pPr marR="407035" lvl="1">
                        <a:spcBef>
                          <a:spcPts val="10"/>
                        </a:spcBef>
                        <a:spcAft>
                          <a:spcPts val="0"/>
                        </a:spcAft>
                      </a:pPr>
                      <a:r>
                        <a:rPr lang="uk-UA" sz="1200" b="0" noProof="0" dirty="0">
                          <a:effectLst/>
                          <a:latin typeface="Arial" panose="020B0604020202020204" pitchFamily="34" charset="0"/>
                          <a:cs typeface="Arial" panose="020B0604020202020204" pitchFamily="34" charset="0"/>
                        </a:rPr>
                        <a:t> </a:t>
                      </a:r>
                    </a:p>
                    <a:p>
                      <a:pPr marR="407035" lvl="1">
                        <a:spcBef>
                          <a:spcPts val="10"/>
                        </a:spcBef>
                        <a:spcAft>
                          <a:spcPts val="0"/>
                        </a:spcAft>
                      </a:pPr>
                      <a:r>
                        <a:rPr lang="uk-UA" sz="1200" b="1" i="1" noProof="0" dirty="0">
                          <a:effectLst/>
                          <a:latin typeface="Arial" panose="020B0604020202020204" pitchFamily="34" charset="0"/>
                          <a:cs typeface="Arial" panose="020B0604020202020204" pitchFamily="34" charset="0"/>
                        </a:rPr>
                        <a:t>Чому?</a:t>
                      </a:r>
                      <a:r>
                        <a:rPr lang="uk-UA" sz="1200" b="0" noProof="0" dirty="0">
                          <a:effectLst/>
                          <a:latin typeface="Arial" panose="020B0604020202020204" pitchFamily="34" charset="0"/>
                          <a:cs typeface="Arial" panose="020B0604020202020204" pitchFamily="34" charset="0"/>
                        </a:rPr>
                        <a:t> Транспортна система має вирішальне значення для бізнесу та ланцюгів поставок. Забезпечення транспортних витрат шляхом відмови від викопного палива. Зменшення витрат для домогосподарств (2-а найбільша стаття витрат) та забезпечення доступу до робочих місць і можливостей для всіх членів суспільства.</a:t>
                      </a:r>
                    </a:p>
                    <a:p>
                      <a:pPr marL="235585">
                        <a:spcBef>
                          <a:spcPts val="10"/>
                        </a:spcBef>
                        <a:spcAft>
                          <a:spcPts val="0"/>
                        </a:spcAft>
                      </a:pPr>
                      <a:r>
                        <a:rPr lang="uk-UA" sz="1400" noProof="0" dirty="0">
                          <a:effectLst/>
                          <a:latin typeface="Arial" panose="020B0604020202020204" pitchFamily="34" charset="0"/>
                          <a:cs typeface="Arial" panose="020B0604020202020204" pitchFamily="34" charset="0"/>
                        </a:rPr>
                        <a:t> </a:t>
                      </a:r>
                      <a:endParaRPr lang="uk-UA" sz="14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552979626"/>
                  </a:ext>
                </a:extLst>
              </a:tr>
            </a:tbl>
          </a:graphicData>
        </a:graphic>
      </p:graphicFrame>
      <p:grpSp>
        <p:nvGrpSpPr>
          <p:cNvPr id="6" name="Group 47">
            <a:extLst>
              <a:ext uri="{FF2B5EF4-FFF2-40B4-BE49-F238E27FC236}">
                <a16:creationId xmlns:a16="http://schemas.microsoft.com/office/drawing/2014/main" id="{161B9DD1-05CD-D237-D28B-D4C285EF9B94}"/>
              </a:ext>
            </a:extLst>
          </p:cNvPr>
          <p:cNvGrpSpPr>
            <a:grpSpLocks/>
          </p:cNvGrpSpPr>
          <p:nvPr/>
        </p:nvGrpSpPr>
        <p:grpSpPr>
          <a:xfrm>
            <a:off x="9906000" y="2350698"/>
            <a:ext cx="358775" cy="611188"/>
            <a:chOff x="0" y="0"/>
            <a:chExt cx="452755" cy="754380"/>
          </a:xfrm>
          <a:solidFill>
            <a:srgbClr val="000000"/>
          </a:solidFill>
        </p:grpSpPr>
        <p:sp>
          <p:nvSpPr>
            <p:cNvPr id="7" name="Graphic 48">
              <a:extLst>
                <a:ext uri="{FF2B5EF4-FFF2-40B4-BE49-F238E27FC236}">
                  <a16:creationId xmlns:a16="http://schemas.microsoft.com/office/drawing/2014/main" id="{FB0AC9AB-01A7-A91E-EBFF-CC7760EAE29B}"/>
                </a:ext>
              </a:extLst>
            </p:cNvPr>
            <p:cNvSpPr/>
            <p:nvPr/>
          </p:nvSpPr>
          <p:spPr>
            <a:xfrm>
              <a:off x="0" y="0"/>
              <a:ext cx="452755" cy="649605"/>
            </a:xfrm>
            <a:custGeom>
              <a:avLst/>
              <a:gdLst/>
              <a:ahLst/>
              <a:cxnLst/>
              <a:rect l="l" t="t" r="r" b="b"/>
              <a:pathLst>
                <a:path w="452755" h="649605">
                  <a:moveTo>
                    <a:pt x="377018" y="83970"/>
                  </a:moveTo>
                  <a:lnTo>
                    <a:pt x="75403" y="83970"/>
                  </a:lnTo>
                  <a:lnTo>
                    <a:pt x="22149" y="106119"/>
                  </a:lnTo>
                  <a:lnTo>
                    <a:pt x="0" y="159370"/>
                  </a:lnTo>
                  <a:lnTo>
                    <a:pt x="0" y="592919"/>
                  </a:lnTo>
                  <a:lnTo>
                    <a:pt x="16617" y="632853"/>
                  </a:lnTo>
                  <a:lnTo>
                    <a:pt x="56553" y="649469"/>
                  </a:lnTo>
                  <a:lnTo>
                    <a:pt x="395869" y="649469"/>
                  </a:lnTo>
                  <a:lnTo>
                    <a:pt x="417851" y="644977"/>
                  </a:lnTo>
                  <a:lnTo>
                    <a:pt x="435805" y="632853"/>
                  </a:lnTo>
                  <a:lnTo>
                    <a:pt x="437314" y="630619"/>
                  </a:lnTo>
                  <a:lnTo>
                    <a:pt x="56553" y="630619"/>
                  </a:lnTo>
                  <a:lnTo>
                    <a:pt x="41885" y="627639"/>
                  </a:lnTo>
                  <a:lnTo>
                    <a:pt x="29907" y="619559"/>
                  </a:lnTo>
                  <a:lnTo>
                    <a:pt x="21826" y="607584"/>
                  </a:lnTo>
                  <a:lnTo>
                    <a:pt x="18851" y="592919"/>
                  </a:lnTo>
                  <a:lnTo>
                    <a:pt x="18851" y="413844"/>
                  </a:lnTo>
                  <a:lnTo>
                    <a:pt x="452422" y="413845"/>
                  </a:lnTo>
                  <a:lnTo>
                    <a:pt x="452422" y="394995"/>
                  </a:lnTo>
                  <a:lnTo>
                    <a:pt x="18851" y="394994"/>
                  </a:lnTo>
                  <a:lnTo>
                    <a:pt x="18850" y="178220"/>
                  </a:lnTo>
                  <a:lnTo>
                    <a:pt x="188509" y="178220"/>
                  </a:lnTo>
                  <a:lnTo>
                    <a:pt x="188509" y="163592"/>
                  </a:lnTo>
                  <a:lnTo>
                    <a:pt x="192731" y="159370"/>
                  </a:lnTo>
                  <a:lnTo>
                    <a:pt x="18850" y="159370"/>
                  </a:lnTo>
                  <a:lnTo>
                    <a:pt x="23313" y="137370"/>
                  </a:lnTo>
                  <a:lnTo>
                    <a:pt x="35435" y="119403"/>
                  </a:lnTo>
                  <a:lnTo>
                    <a:pt x="53402" y="107282"/>
                  </a:lnTo>
                  <a:lnTo>
                    <a:pt x="75403" y="102820"/>
                  </a:lnTo>
                  <a:lnTo>
                    <a:pt x="425377" y="102820"/>
                  </a:lnTo>
                  <a:lnTo>
                    <a:pt x="406324" y="89955"/>
                  </a:lnTo>
                  <a:lnTo>
                    <a:pt x="377018" y="83970"/>
                  </a:lnTo>
                  <a:close/>
                </a:path>
                <a:path w="452755" h="649605">
                  <a:moveTo>
                    <a:pt x="452422" y="413845"/>
                  </a:moveTo>
                  <a:lnTo>
                    <a:pt x="433571" y="413845"/>
                  </a:lnTo>
                  <a:lnTo>
                    <a:pt x="433571" y="592919"/>
                  </a:lnTo>
                  <a:lnTo>
                    <a:pt x="430596" y="607586"/>
                  </a:lnTo>
                  <a:lnTo>
                    <a:pt x="422515" y="619564"/>
                  </a:lnTo>
                  <a:lnTo>
                    <a:pt x="410537" y="627644"/>
                  </a:lnTo>
                  <a:lnTo>
                    <a:pt x="395869" y="630619"/>
                  </a:lnTo>
                  <a:lnTo>
                    <a:pt x="437314" y="630619"/>
                  </a:lnTo>
                  <a:lnTo>
                    <a:pt x="447930" y="614900"/>
                  </a:lnTo>
                  <a:lnTo>
                    <a:pt x="452422" y="592919"/>
                  </a:lnTo>
                  <a:lnTo>
                    <a:pt x="452422" y="413845"/>
                  </a:lnTo>
                  <a:close/>
                </a:path>
                <a:path w="452755" h="649605">
                  <a:moveTo>
                    <a:pt x="425377" y="102820"/>
                  </a:moveTo>
                  <a:lnTo>
                    <a:pt x="377018" y="102820"/>
                  </a:lnTo>
                  <a:lnTo>
                    <a:pt x="399017" y="107282"/>
                  </a:lnTo>
                  <a:lnTo>
                    <a:pt x="416982" y="119403"/>
                  </a:lnTo>
                  <a:lnTo>
                    <a:pt x="429103" y="137370"/>
                  </a:lnTo>
                  <a:lnTo>
                    <a:pt x="433571" y="159370"/>
                  </a:lnTo>
                  <a:lnTo>
                    <a:pt x="259690" y="159370"/>
                  </a:lnTo>
                  <a:lnTo>
                    <a:pt x="263912" y="163592"/>
                  </a:lnTo>
                  <a:lnTo>
                    <a:pt x="263913" y="178220"/>
                  </a:lnTo>
                  <a:lnTo>
                    <a:pt x="433571" y="178220"/>
                  </a:lnTo>
                  <a:lnTo>
                    <a:pt x="433571" y="394995"/>
                  </a:lnTo>
                  <a:lnTo>
                    <a:pt x="452422" y="394995"/>
                  </a:lnTo>
                  <a:lnTo>
                    <a:pt x="452422" y="159370"/>
                  </a:lnTo>
                  <a:lnTo>
                    <a:pt x="446430" y="130058"/>
                  </a:lnTo>
                  <a:lnTo>
                    <a:pt x="430262" y="106119"/>
                  </a:lnTo>
                  <a:lnTo>
                    <a:pt x="425377" y="102820"/>
                  </a:lnTo>
                  <a:close/>
                </a:path>
                <a:path w="452755" h="649605">
                  <a:moveTo>
                    <a:pt x="254487" y="140520"/>
                  </a:moveTo>
                  <a:lnTo>
                    <a:pt x="197934" y="140520"/>
                  </a:lnTo>
                  <a:lnTo>
                    <a:pt x="171266" y="159370"/>
                  </a:lnTo>
                  <a:lnTo>
                    <a:pt x="281155" y="159370"/>
                  </a:lnTo>
                  <a:lnTo>
                    <a:pt x="276983" y="151665"/>
                  </a:lnTo>
                  <a:lnTo>
                    <a:pt x="270813" y="145718"/>
                  </a:lnTo>
                  <a:lnTo>
                    <a:pt x="263148" y="141884"/>
                  </a:lnTo>
                  <a:lnTo>
                    <a:pt x="254487" y="140520"/>
                  </a:lnTo>
                  <a:close/>
                </a:path>
                <a:path w="452755" h="649605">
                  <a:moveTo>
                    <a:pt x="235636" y="18850"/>
                  </a:moveTo>
                  <a:lnTo>
                    <a:pt x="216785" y="18850"/>
                  </a:lnTo>
                  <a:lnTo>
                    <a:pt x="216785" y="83970"/>
                  </a:lnTo>
                  <a:lnTo>
                    <a:pt x="235636" y="83970"/>
                  </a:lnTo>
                  <a:lnTo>
                    <a:pt x="235636" y="18850"/>
                  </a:lnTo>
                  <a:close/>
                </a:path>
                <a:path w="452755" h="649605">
                  <a:moveTo>
                    <a:pt x="329891" y="0"/>
                  </a:moveTo>
                  <a:lnTo>
                    <a:pt x="122530" y="0"/>
                  </a:lnTo>
                  <a:lnTo>
                    <a:pt x="122530" y="18849"/>
                  </a:lnTo>
                  <a:lnTo>
                    <a:pt x="329891" y="18850"/>
                  </a:lnTo>
                  <a:lnTo>
                    <a:pt x="329891" y="0"/>
                  </a:lnTo>
                  <a:close/>
                </a:path>
              </a:pathLst>
            </a:custGeom>
            <a:grpFill/>
          </p:spPr>
          <p:txBody>
            <a:bodyPr wrap="square" lIns="0" tIns="0" rIns="0" bIns="0" rtlCol="0">
              <a:prstTxWarp prst="textNoShape">
                <a:avLst/>
              </a:prstTxWarp>
              <a:noAutofit/>
            </a:bodyPr>
            <a:lstStyle/>
            <a:p>
              <a:endParaRPr lang="uk-UA" noProof="0" dirty="0"/>
            </a:p>
          </p:txBody>
        </p:sp>
        <p:pic>
          <p:nvPicPr>
            <p:cNvPr id="10" name="Image 49">
              <a:extLst>
                <a:ext uri="{FF2B5EF4-FFF2-40B4-BE49-F238E27FC236}">
                  <a16:creationId xmlns:a16="http://schemas.microsoft.com/office/drawing/2014/main" id="{0796078B-9EF2-D084-782F-455F23FD8EBC}"/>
                </a:ext>
              </a:extLst>
            </p:cNvPr>
            <p:cNvPicPr/>
            <p:nvPr/>
          </p:nvPicPr>
          <p:blipFill>
            <a:blip r:embed="rId2" cstate="print"/>
            <a:stretch>
              <a:fillRect/>
            </a:stretch>
          </p:blipFill>
          <p:spPr>
            <a:xfrm>
              <a:off x="47127" y="526944"/>
              <a:ext cx="75403" cy="75399"/>
            </a:xfrm>
            <a:prstGeom prst="rect">
              <a:avLst/>
            </a:prstGeom>
            <a:grpFill/>
          </p:spPr>
        </p:pic>
        <p:pic>
          <p:nvPicPr>
            <p:cNvPr id="11" name="Image 50">
              <a:extLst>
                <a:ext uri="{FF2B5EF4-FFF2-40B4-BE49-F238E27FC236}">
                  <a16:creationId xmlns:a16="http://schemas.microsoft.com/office/drawing/2014/main" id="{7D61EF2D-1276-B35C-EF9F-FED913ECEF79}"/>
                </a:ext>
              </a:extLst>
            </p:cNvPr>
            <p:cNvPicPr/>
            <p:nvPr/>
          </p:nvPicPr>
          <p:blipFill>
            <a:blip r:embed="rId2" cstate="print"/>
            <a:stretch>
              <a:fillRect/>
            </a:stretch>
          </p:blipFill>
          <p:spPr>
            <a:xfrm>
              <a:off x="329891" y="526944"/>
              <a:ext cx="75403" cy="75399"/>
            </a:xfrm>
            <a:prstGeom prst="rect">
              <a:avLst/>
            </a:prstGeom>
            <a:grpFill/>
          </p:spPr>
        </p:pic>
        <p:sp>
          <p:nvSpPr>
            <p:cNvPr id="12" name="Graphic 51">
              <a:extLst>
                <a:ext uri="{FF2B5EF4-FFF2-40B4-BE49-F238E27FC236}">
                  <a16:creationId xmlns:a16="http://schemas.microsoft.com/office/drawing/2014/main" id="{79A91ABF-B5EA-E59B-DE9E-917A51DC58BF}"/>
                </a:ext>
              </a:extLst>
            </p:cNvPr>
            <p:cNvSpPr/>
            <p:nvPr/>
          </p:nvSpPr>
          <p:spPr>
            <a:xfrm>
              <a:off x="32427" y="668324"/>
              <a:ext cx="387985" cy="85725"/>
            </a:xfrm>
            <a:custGeom>
              <a:avLst/>
              <a:gdLst/>
              <a:ahLst/>
              <a:cxnLst/>
              <a:rect l="l" t="t" r="r" b="b"/>
              <a:pathLst>
                <a:path w="387985" h="85725">
                  <a:moveTo>
                    <a:pt x="59385" y="0"/>
                  </a:moveTo>
                  <a:lnTo>
                    <a:pt x="38696" y="0"/>
                  </a:lnTo>
                  <a:lnTo>
                    <a:pt x="0" y="85686"/>
                  </a:lnTo>
                  <a:lnTo>
                    <a:pt x="20675" y="85686"/>
                  </a:lnTo>
                  <a:lnTo>
                    <a:pt x="59385" y="0"/>
                  </a:lnTo>
                  <a:close/>
                </a:path>
                <a:path w="387985" h="85725">
                  <a:moveTo>
                    <a:pt x="387527" y="85686"/>
                  </a:moveTo>
                  <a:lnTo>
                    <a:pt x="348830" y="0"/>
                  </a:lnTo>
                  <a:lnTo>
                    <a:pt x="328142" y="0"/>
                  </a:lnTo>
                  <a:lnTo>
                    <a:pt x="366839" y="85686"/>
                  </a:lnTo>
                  <a:lnTo>
                    <a:pt x="387527" y="85686"/>
                  </a:lnTo>
                  <a:close/>
                </a:path>
              </a:pathLst>
            </a:custGeom>
            <a:grpFill/>
          </p:spPr>
          <p:txBody>
            <a:bodyPr wrap="square" lIns="0" tIns="0" rIns="0" bIns="0" rtlCol="0">
              <a:prstTxWarp prst="textNoShape">
                <a:avLst/>
              </a:prstTxWarp>
              <a:noAutofit/>
            </a:bodyPr>
            <a:lstStyle/>
            <a:p>
              <a:endParaRPr lang="uk-UA" noProof="0" dirty="0"/>
            </a:p>
          </p:txBody>
        </p:sp>
      </p:grpSp>
      <p:sp>
        <p:nvSpPr>
          <p:cNvPr id="13" name="TextBox 3">
            <a:extLst>
              <a:ext uri="{FF2B5EF4-FFF2-40B4-BE49-F238E27FC236}">
                <a16:creationId xmlns:a16="http://schemas.microsoft.com/office/drawing/2014/main" id="{C5DDC0F8-1FB3-EB4D-517F-DA6DA1501462}"/>
              </a:ext>
            </a:extLst>
          </p:cNvPr>
          <p:cNvSpPr txBox="1"/>
          <p:nvPr/>
        </p:nvSpPr>
        <p:spPr>
          <a:xfrm>
            <a:off x="1832433" y="994903"/>
            <a:ext cx="14630400" cy="555088"/>
          </a:xfrm>
          <a:prstGeom prst="rect">
            <a:avLst/>
          </a:prstGeom>
        </p:spPr>
        <p:txBody>
          <a:bodyPr lIns="0" tIns="0" rIns="0" bIns="0" rtlCol="0" anchor="t">
            <a:spAutoFit/>
          </a:bodyPr>
          <a:lstStyle/>
          <a:p>
            <a:pPr algn="ctr">
              <a:lnSpc>
                <a:spcPts val="4799"/>
              </a:lnSpc>
            </a:pPr>
            <a:r>
              <a:rPr lang="uk-UA" sz="3200" b="1" noProof="0" dirty="0">
                <a:solidFill>
                  <a:srgbClr val="17161C"/>
                </a:solidFill>
                <a:latin typeface="Arial" panose="020B0604020202020204" pitchFamily="34" charset="0"/>
                <a:ea typeface="Aileron Heavy"/>
                <a:cs typeface="Arial" panose="020B0604020202020204" pitchFamily="34" charset="0"/>
                <a:sym typeface="Aileron Heavy"/>
              </a:rPr>
              <a:t>ЦІЛІ ТА АКТУАЛЬНІСТЬ ЗЕЛЕНОГО КУРСУ ЄС НА МІСЦЕВОМУ РІВНІ</a:t>
            </a:r>
            <a:endParaRPr lang="uk-UA" sz="3200" noProof="0" dirty="0">
              <a:solidFill>
                <a:srgbClr val="17161C"/>
              </a:solidFill>
              <a:latin typeface="Arial" panose="020B0604020202020204" pitchFamily="34" charset="0"/>
              <a:ea typeface="Aileron Heavy"/>
              <a:cs typeface="Arial" panose="020B0604020202020204" pitchFamily="34" charset="0"/>
              <a:sym typeface="Aileron Heavy"/>
            </a:endParaRPr>
          </a:p>
        </p:txBody>
      </p:sp>
      <p:graphicFrame>
        <p:nvGraphicFramePr>
          <p:cNvPr id="14" name="Таблиця 13">
            <a:extLst>
              <a:ext uri="{FF2B5EF4-FFF2-40B4-BE49-F238E27FC236}">
                <a16:creationId xmlns:a16="http://schemas.microsoft.com/office/drawing/2014/main" id="{8E317BC9-0C5C-0B42-3EEA-F483712F5901}"/>
              </a:ext>
            </a:extLst>
          </p:cNvPr>
          <p:cNvGraphicFramePr>
            <a:graphicFrameLocks noGrp="1"/>
          </p:cNvGraphicFramePr>
          <p:nvPr>
            <p:extLst>
              <p:ext uri="{D42A27DB-BD31-4B8C-83A1-F6EECF244321}">
                <p14:modId xmlns:p14="http://schemas.microsoft.com/office/powerpoint/2010/main" val="4235685198"/>
              </p:ext>
            </p:extLst>
          </p:nvPr>
        </p:nvGraphicFramePr>
        <p:xfrm>
          <a:off x="838200" y="2144250"/>
          <a:ext cx="8077200" cy="2438400"/>
        </p:xfrm>
        <a:graphic>
          <a:graphicData uri="http://schemas.openxmlformats.org/drawingml/2006/table">
            <a:tbl>
              <a:tblPr firstRow="1" firstCol="1" lastRow="1" lastCol="1" bandRow="1" bandCol="1">
                <a:tableStyleId>{5C22544A-7EE6-4342-B048-85BDC9FD1C3A}</a:tableStyleId>
              </a:tblPr>
              <a:tblGrid>
                <a:gridCol w="1419726">
                  <a:extLst>
                    <a:ext uri="{9D8B030D-6E8A-4147-A177-3AD203B41FA5}">
                      <a16:colId xmlns:a16="http://schemas.microsoft.com/office/drawing/2014/main" val="2512926592"/>
                    </a:ext>
                  </a:extLst>
                </a:gridCol>
                <a:gridCol w="6657474">
                  <a:extLst>
                    <a:ext uri="{9D8B030D-6E8A-4147-A177-3AD203B41FA5}">
                      <a16:colId xmlns:a16="http://schemas.microsoft.com/office/drawing/2014/main" val="1748983729"/>
                    </a:ext>
                  </a:extLst>
                </a:gridCol>
              </a:tblGrid>
              <a:tr h="2438400">
                <a:tc>
                  <a:txBody>
                    <a:bodyPr/>
                    <a:lstStyle/>
                    <a:p>
                      <a:r>
                        <a:rPr lang="uk-UA" sz="1000" noProof="0" dirty="0">
                          <a:effectLst/>
                        </a:rPr>
                        <a:t> </a:t>
                      </a:r>
                      <a:endParaRPr lang="uk-UA" sz="1100" noProof="0" dirty="0">
                        <a:effectLst/>
                      </a:endParaRPr>
                    </a:p>
                    <a:p>
                      <a:pPr marL="918845"/>
                      <a:r>
                        <a:rPr lang="uk-UA" sz="1000" noProof="0" dirty="0">
                          <a:effectLst/>
                        </a:rPr>
                        <a:t> </a:t>
                      </a:r>
                      <a:endParaRPr lang="uk-UA" sz="1100" noProof="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511175" marR="33655" lvl="1">
                        <a:spcBef>
                          <a:spcPts val="10"/>
                        </a:spcBef>
                        <a:spcAft>
                          <a:spcPts val="0"/>
                        </a:spcAft>
                      </a:pPr>
                      <a:endParaRPr lang="uk-UA" sz="1200" b="0" noProof="0" dirty="0">
                        <a:effectLst/>
                        <a:latin typeface="Arial" panose="020B0604020202020204" pitchFamily="34" charset="0"/>
                        <a:cs typeface="Arial" panose="020B0604020202020204" pitchFamily="34" charset="0"/>
                      </a:endParaRPr>
                    </a:p>
                    <a:p>
                      <a:pPr marL="444500" marR="33655" lvl="1" indent="0">
                        <a:spcBef>
                          <a:spcPts val="10"/>
                        </a:spcBef>
                        <a:spcAft>
                          <a:spcPts val="0"/>
                        </a:spcAft>
                      </a:pPr>
                      <a:r>
                        <a:rPr lang="uk-UA" sz="1200" b="1" noProof="0" dirty="0">
                          <a:effectLst/>
                          <a:latin typeface="Arial" panose="020B0604020202020204" pitchFamily="34" charset="0"/>
                          <a:cs typeface="Arial" panose="020B0604020202020204" pitchFamily="34" charset="0"/>
                        </a:rPr>
                        <a:t>Свіже повітря, чиста вода, здоровий ґрунт та біорізноманіття</a:t>
                      </a:r>
                    </a:p>
                    <a:p>
                      <a:pPr marL="511175" marR="33655" lvl="1">
                        <a:spcBef>
                          <a:spcPts val="10"/>
                        </a:spcBef>
                        <a:spcAft>
                          <a:spcPts val="0"/>
                        </a:spcAft>
                      </a:pPr>
                      <a:r>
                        <a:rPr lang="uk-UA" sz="1200" b="0" noProof="0" dirty="0">
                          <a:effectLst/>
                          <a:latin typeface="Arial" panose="020B0604020202020204" pitchFamily="34" charset="0"/>
                          <a:cs typeface="Arial" panose="020B0604020202020204" pitchFamily="34" charset="0"/>
                        </a:rPr>
                        <a:t> </a:t>
                      </a:r>
                    </a:p>
                    <a:p>
                      <a:pPr marL="800100" marR="33655" lvl="1" indent="-342900">
                        <a:spcBef>
                          <a:spcPts val="10"/>
                        </a:spcBef>
                        <a:spcAft>
                          <a:spcPts val="0"/>
                        </a:spcAft>
                        <a:buFont typeface="Wingdings" panose="05000000000000000000" pitchFamily="2" charset="2"/>
                        <a:buChar char=""/>
                      </a:pPr>
                      <a:r>
                        <a:rPr lang="uk-UA" sz="1200" b="0" noProof="0" dirty="0">
                          <a:effectLst/>
                          <a:latin typeface="Arial" panose="020B0604020202020204" pitchFamily="34" charset="0"/>
                          <a:cs typeface="Arial" panose="020B0604020202020204" pitchFamily="34" charset="0"/>
                        </a:rPr>
                        <a:t>Скорочення викидів парникових газів на 55% до 2030 року</a:t>
                      </a:r>
                    </a:p>
                    <a:p>
                      <a:pPr marL="800100" marR="33655" lvl="1" indent="-342900">
                        <a:spcBef>
                          <a:spcPts val="10"/>
                        </a:spcBef>
                        <a:spcAft>
                          <a:spcPts val="0"/>
                        </a:spcAft>
                        <a:buFont typeface="Wingdings" panose="05000000000000000000" pitchFamily="2" charset="2"/>
                        <a:buChar char=""/>
                      </a:pPr>
                      <a:r>
                        <a:rPr lang="uk-UA" sz="1200" b="0" noProof="0" dirty="0">
                          <a:effectLst/>
                          <a:latin typeface="Arial" panose="020B0604020202020204" pitchFamily="34" charset="0"/>
                          <a:cs typeface="Arial" panose="020B0604020202020204" pitchFamily="34" charset="0"/>
                        </a:rPr>
                        <a:t>Відновлення лісів, ґрунтів та водно-болотних угідь для збільшення поглинання CO2</a:t>
                      </a:r>
                    </a:p>
                    <a:p>
                      <a:pPr marL="511175" marR="33655" lvl="1">
                        <a:spcBef>
                          <a:spcPts val="10"/>
                        </a:spcBef>
                        <a:spcAft>
                          <a:spcPts val="0"/>
                        </a:spcAft>
                      </a:pPr>
                      <a:r>
                        <a:rPr lang="uk-UA" sz="1200" b="0" noProof="0" dirty="0">
                          <a:effectLst/>
                          <a:latin typeface="Arial" panose="020B0604020202020204" pitchFamily="34" charset="0"/>
                          <a:cs typeface="Arial" panose="020B0604020202020204" pitchFamily="34" charset="0"/>
                        </a:rPr>
                        <a:t> </a:t>
                      </a:r>
                    </a:p>
                    <a:p>
                      <a:pPr marL="511175" marR="33655" lvl="1">
                        <a:spcBef>
                          <a:spcPts val="10"/>
                        </a:spcBef>
                        <a:spcAft>
                          <a:spcPts val="0"/>
                        </a:spcAft>
                      </a:pPr>
                      <a:r>
                        <a:rPr lang="uk-UA" sz="1200" b="1" i="1" noProof="0" dirty="0">
                          <a:effectLst/>
                          <a:latin typeface="Arial" panose="020B0604020202020204" pitchFamily="34" charset="0"/>
                          <a:cs typeface="Arial" panose="020B0604020202020204" pitchFamily="34" charset="0"/>
                        </a:rPr>
                        <a:t>Чому? </a:t>
                      </a:r>
                      <a:r>
                        <a:rPr lang="uk-UA" sz="1200" b="0" noProof="0" dirty="0">
                          <a:effectLst/>
                          <a:latin typeface="Arial" panose="020B0604020202020204" pitchFamily="34" charset="0"/>
                          <a:cs typeface="Arial" panose="020B0604020202020204" pitchFamily="34" charset="0"/>
                        </a:rPr>
                        <a:t>Природа як союзник для поглинання CO2, забезпечує сталі енергетичні ресурси та створює здорове навколишнє середовище, сприяючи добробуту, що, в свою чергу, має економічні вигоди (наприклад, нижчі витрати на охорону здоров'я для урядів, вища продуктивність праці).</a:t>
                      </a:r>
                    </a:p>
                    <a:p>
                      <a:r>
                        <a:rPr lang="uk-UA" sz="1200" b="0" noProof="0" dirty="0">
                          <a:effectLst/>
                          <a:latin typeface="Arial" panose="020B0604020202020204" pitchFamily="34" charset="0"/>
                          <a:cs typeface="Arial" panose="020B0604020202020204" pitchFamily="34" charset="0"/>
                        </a:rPr>
                        <a:t> </a:t>
                      </a:r>
                    </a:p>
                    <a:p>
                      <a:endParaRPr lang="uk-UA" sz="1200" b="0" noProof="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708782319"/>
                  </a:ext>
                </a:extLst>
              </a:tr>
            </a:tbl>
          </a:graphicData>
        </a:graphic>
      </p:graphicFrame>
      <p:pic>
        <p:nvPicPr>
          <p:cNvPr id="2054" name="Image 41" descr="Изображение выглядит как зарисовка, текст, рисунок, шаблон&#10;&#10;Автоматически созданное описание">
            <a:extLst>
              <a:ext uri="{FF2B5EF4-FFF2-40B4-BE49-F238E27FC236}">
                <a16:creationId xmlns:a16="http://schemas.microsoft.com/office/drawing/2014/main" id="{8D137B13-5075-4760-E054-C9F37A43E854}"/>
              </a:ext>
            </a:extLst>
          </p:cNvPr>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5400" y="2338687"/>
            <a:ext cx="647700" cy="6096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5" name="Таблиця 14">
            <a:extLst>
              <a:ext uri="{FF2B5EF4-FFF2-40B4-BE49-F238E27FC236}">
                <a16:creationId xmlns:a16="http://schemas.microsoft.com/office/drawing/2014/main" id="{4B266180-A2BE-A8F4-26CF-C8F2FA238231}"/>
              </a:ext>
            </a:extLst>
          </p:cNvPr>
          <p:cNvGraphicFramePr>
            <a:graphicFrameLocks noGrp="1"/>
          </p:cNvGraphicFramePr>
          <p:nvPr>
            <p:extLst>
              <p:ext uri="{D42A27DB-BD31-4B8C-83A1-F6EECF244321}">
                <p14:modId xmlns:p14="http://schemas.microsoft.com/office/powerpoint/2010/main" val="720247993"/>
              </p:ext>
            </p:extLst>
          </p:nvPr>
        </p:nvGraphicFramePr>
        <p:xfrm>
          <a:off x="838200" y="4996180"/>
          <a:ext cx="8077199" cy="2661920"/>
        </p:xfrm>
        <a:graphic>
          <a:graphicData uri="http://schemas.openxmlformats.org/drawingml/2006/table">
            <a:tbl>
              <a:tblPr firstRow="1" firstCol="1" lastRow="1" lastCol="1" bandRow="1" bandCol="1">
                <a:tableStyleId>{5C22544A-7EE6-4342-B048-85BDC9FD1C3A}</a:tableStyleId>
              </a:tblPr>
              <a:tblGrid>
                <a:gridCol w="1419727">
                  <a:extLst>
                    <a:ext uri="{9D8B030D-6E8A-4147-A177-3AD203B41FA5}">
                      <a16:colId xmlns:a16="http://schemas.microsoft.com/office/drawing/2014/main" val="1308195004"/>
                    </a:ext>
                  </a:extLst>
                </a:gridCol>
                <a:gridCol w="6657472">
                  <a:extLst>
                    <a:ext uri="{9D8B030D-6E8A-4147-A177-3AD203B41FA5}">
                      <a16:colId xmlns:a16="http://schemas.microsoft.com/office/drawing/2014/main" val="2004770551"/>
                    </a:ext>
                  </a:extLst>
                </a:gridCol>
              </a:tblGrid>
              <a:tr h="2438400">
                <a:tc>
                  <a:txBody>
                    <a:bodyPr/>
                    <a:lstStyle/>
                    <a:p>
                      <a:pPr marL="53975" marR="33655">
                        <a:spcBef>
                          <a:spcPts val="10"/>
                        </a:spcBef>
                        <a:spcAft>
                          <a:spcPts val="0"/>
                        </a:spcAft>
                      </a:pPr>
                      <a:endParaRPr lang="uk-UA" sz="1100" noProof="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692785" lvl="1">
                        <a:spcBef>
                          <a:spcPts val="10"/>
                        </a:spcBef>
                        <a:spcAft>
                          <a:spcPts val="0"/>
                        </a:spcAft>
                      </a:pPr>
                      <a:endParaRPr lang="uk-UA" sz="1200" noProof="0" dirty="0">
                        <a:effectLst/>
                        <a:latin typeface="Arial" panose="020B0604020202020204" pitchFamily="34" charset="0"/>
                        <a:cs typeface="Arial" panose="020B0604020202020204" pitchFamily="34" charset="0"/>
                      </a:endParaRPr>
                    </a:p>
                    <a:p>
                      <a:pPr marL="725488" lvl="1" indent="-284163">
                        <a:spcBef>
                          <a:spcPts val="10"/>
                        </a:spcBef>
                        <a:spcAft>
                          <a:spcPts val="0"/>
                        </a:spcAft>
                      </a:pPr>
                      <a:r>
                        <a:rPr lang="uk-UA" sz="1200" b="1" noProof="0" dirty="0">
                          <a:effectLst/>
                          <a:latin typeface="Arial" panose="020B0604020202020204" pitchFamily="34" charset="0"/>
                          <a:cs typeface="Arial" panose="020B0604020202020204" pitchFamily="34" charset="0"/>
                        </a:rPr>
                        <a:t>Відремонтовані, енергоефективні будівлі</a:t>
                      </a:r>
                    </a:p>
                    <a:p>
                      <a:pPr marL="725488" lvl="1" indent="-284163">
                        <a:spcBef>
                          <a:spcPts val="10"/>
                        </a:spcBef>
                        <a:spcAft>
                          <a:spcPts val="0"/>
                        </a:spcAft>
                      </a:pPr>
                      <a:r>
                        <a:rPr lang="uk-UA" sz="1200" b="0" noProof="0" dirty="0">
                          <a:effectLst/>
                          <a:latin typeface="Arial" panose="020B0604020202020204" pitchFamily="34" charset="0"/>
                          <a:cs typeface="Arial" panose="020B0604020202020204" pitchFamily="34" charset="0"/>
                        </a:rPr>
                        <a:t> </a:t>
                      </a:r>
                    </a:p>
                    <a:p>
                      <a:pPr marL="725488" lvl="1" indent="-284163">
                        <a:spcBef>
                          <a:spcPts val="10"/>
                        </a:spcBef>
                        <a:spcAft>
                          <a:spcPts val="0"/>
                        </a:spcAft>
                        <a:buFont typeface="Wingdings" panose="05000000000000000000" pitchFamily="2" charset="2"/>
                        <a:buChar char=""/>
                      </a:pPr>
                      <a:r>
                        <a:rPr lang="uk-UA" sz="1200" b="0" noProof="0" dirty="0">
                          <a:effectLst/>
                          <a:latin typeface="Arial" panose="020B0604020202020204" pitchFamily="34" charset="0"/>
                          <a:cs typeface="Arial" panose="020B0604020202020204" pitchFamily="34" charset="0"/>
                        </a:rPr>
                        <a:t>Мета - щорічно оновлювати щонайменше 3% загальної площі всіх громадських будівель</a:t>
                      </a:r>
                    </a:p>
                    <a:p>
                      <a:pPr marL="725488" lvl="1" indent="-284163">
                        <a:spcBef>
                          <a:spcPts val="10"/>
                        </a:spcBef>
                        <a:spcAft>
                          <a:spcPts val="0"/>
                        </a:spcAft>
                        <a:buFont typeface="Wingdings" panose="05000000000000000000" pitchFamily="2" charset="2"/>
                        <a:buChar char=""/>
                      </a:pPr>
                      <a:r>
                        <a:rPr lang="uk-UA" sz="1200" b="0" noProof="0" dirty="0">
                          <a:effectLst/>
                          <a:latin typeface="Arial" panose="020B0604020202020204" pitchFamily="34" charset="0"/>
                          <a:cs typeface="Arial" panose="020B0604020202020204" pitchFamily="34" charset="0"/>
                        </a:rPr>
                        <a:t>Встановити цільовий показник у 49% відновлюваних джерел енергії у будівлях до 2030 року</a:t>
                      </a:r>
                    </a:p>
                    <a:p>
                      <a:pPr marL="725488" lvl="1" indent="-284163">
                        <a:spcBef>
                          <a:spcPts val="10"/>
                        </a:spcBef>
                        <a:spcAft>
                          <a:spcPts val="0"/>
                        </a:spcAft>
                      </a:pPr>
                      <a:r>
                        <a:rPr lang="uk-UA" sz="1200" b="0" noProof="0" dirty="0">
                          <a:effectLst/>
                          <a:latin typeface="Arial" panose="020B0604020202020204" pitchFamily="34" charset="0"/>
                          <a:cs typeface="Arial" panose="020B0604020202020204" pitchFamily="34" charset="0"/>
                        </a:rPr>
                        <a:t> </a:t>
                      </a:r>
                    </a:p>
                    <a:p>
                      <a:pPr marL="441325" lvl="1" indent="0">
                        <a:spcBef>
                          <a:spcPts val="10"/>
                        </a:spcBef>
                        <a:spcAft>
                          <a:spcPts val="0"/>
                        </a:spcAft>
                      </a:pPr>
                      <a:r>
                        <a:rPr lang="uk-UA" sz="1200" b="1" i="1" noProof="0" dirty="0">
                          <a:effectLst/>
                          <a:latin typeface="Arial" panose="020B0604020202020204" pitchFamily="34" charset="0"/>
                          <a:cs typeface="Arial" panose="020B0604020202020204" pitchFamily="34" charset="0"/>
                        </a:rPr>
                        <a:t>Для чого? </a:t>
                      </a:r>
                      <a:r>
                        <a:rPr lang="uk-UA" sz="1200" b="0" noProof="0" dirty="0">
                          <a:effectLst/>
                          <a:latin typeface="Arial" panose="020B0604020202020204" pitchFamily="34" charset="0"/>
                          <a:cs typeface="Arial" panose="020B0604020202020204" pitchFamily="34" charset="0"/>
                        </a:rPr>
                        <a:t>Для економії енергії, захисту від екстремальних спеки чи холоду та подолання енергетичної бідності. Розкрити можливості для переходу в будівельному секторі та створити нові високоякісні робочі місця.</a:t>
                      </a:r>
                    </a:p>
                    <a:p>
                      <a:pPr marL="441325" lvl="1" indent="0">
                        <a:spcBef>
                          <a:spcPts val="10"/>
                        </a:spcBef>
                        <a:spcAft>
                          <a:spcPts val="0"/>
                        </a:spcAft>
                      </a:pPr>
                      <a:r>
                        <a:rPr lang="uk-UA" sz="1200" b="0" noProof="0" dirty="0">
                          <a:effectLst/>
                          <a:latin typeface="Arial" panose="020B0604020202020204" pitchFamily="34" charset="0"/>
                          <a:cs typeface="Arial" panose="020B0604020202020204" pitchFamily="34" charset="0"/>
                        </a:rPr>
                        <a:t>160 000 додаткових "зелених" робочих місць можуть бути створені в будівельному секторі завдяки переходу</a:t>
                      </a:r>
                    </a:p>
                    <a:p>
                      <a:pPr marL="483235" lvl="1">
                        <a:spcBef>
                          <a:spcPts val="770"/>
                        </a:spcBef>
                        <a:spcAft>
                          <a:spcPts val="0"/>
                        </a:spcAft>
                      </a:pPr>
                      <a:r>
                        <a:rPr lang="uk-UA" sz="1200" noProof="0" dirty="0">
                          <a:effectLst/>
                          <a:latin typeface="Arial" panose="020B0604020202020204" pitchFamily="34" charset="0"/>
                          <a:cs typeface="Arial" panose="020B0604020202020204" pitchFamily="34" charset="0"/>
                        </a:rPr>
                        <a:t> </a:t>
                      </a:r>
                      <a:endParaRPr lang="uk-UA" sz="1200" noProof="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937906050"/>
                  </a:ext>
                </a:extLst>
              </a:tr>
            </a:tbl>
          </a:graphicData>
        </a:graphic>
      </p:graphicFrame>
      <p:grpSp>
        <p:nvGrpSpPr>
          <p:cNvPr id="16" name="Группа 356">
            <a:extLst>
              <a:ext uri="{FF2B5EF4-FFF2-40B4-BE49-F238E27FC236}">
                <a16:creationId xmlns:a16="http://schemas.microsoft.com/office/drawing/2014/main" id="{BA51C9E2-C992-BA07-49EE-880086E7BD45}"/>
              </a:ext>
            </a:extLst>
          </p:cNvPr>
          <p:cNvGrpSpPr/>
          <p:nvPr/>
        </p:nvGrpSpPr>
        <p:grpSpPr>
          <a:xfrm>
            <a:off x="1024147" y="5188119"/>
            <a:ext cx="908042" cy="539750"/>
            <a:chOff x="0" y="0"/>
            <a:chExt cx="829944" cy="741680"/>
          </a:xfrm>
        </p:grpSpPr>
        <p:grpSp>
          <p:nvGrpSpPr>
            <p:cNvPr id="17" name="Group 56">
              <a:extLst>
                <a:ext uri="{FF2B5EF4-FFF2-40B4-BE49-F238E27FC236}">
                  <a16:creationId xmlns:a16="http://schemas.microsoft.com/office/drawing/2014/main" id="{1B555DD2-B555-8417-01CE-DC5414D2A082}"/>
                </a:ext>
              </a:extLst>
            </p:cNvPr>
            <p:cNvGrpSpPr>
              <a:grpSpLocks/>
            </p:cNvGrpSpPr>
            <p:nvPr/>
          </p:nvGrpSpPr>
          <p:grpSpPr>
            <a:xfrm>
              <a:off x="0" y="382905"/>
              <a:ext cx="829944" cy="358775"/>
              <a:chOff x="0" y="0"/>
              <a:chExt cx="829944" cy="358775"/>
            </a:xfrm>
          </p:grpSpPr>
          <p:sp>
            <p:nvSpPr>
              <p:cNvPr id="25" name="Graphic 57">
                <a:extLst>
                  <a:ext uri="{FF2B5EF4-FFF2-40B4-BE49-F238E27FC236}">
                    <a16:creationId xmlns:a16="http://schemas.microsoft.com/office/drawing/2014/main" id="{557A2DC0-7870-B7BC-203A-D5DBCB951AFE}"/>
                  </a:ext>
                </a:extLst>
              </p:cNvPr>
              <p:cNvSpPr/>
              <p:nvPr/>
            </p:nvSpPr>
            <p:spPr>
              <a:xfrm>
                <a:off x="-3" y="1"/>
                <a:ext cx="829944" cy="358775"/>
              </a:xfrm>
              <a:custGeom>
                <a:avLst/>
                <a:gdLst/>
                <a:ahLst/>
                <a:cxnLst/>
                <a:rect l="l" t="t" r="r" b="b"/>
                <a:pathLst>
                  <a:path w="829944" h="358775">
                    <a:moveTo>
                      <a:pt x="103682" y="188506"/>
                    </a:moveTo>
                    <a:lnTo>
                      <a:pt x="84823" y="188506"/>
                    </a:lnTo>
                    <a:lnTo>
                      <a:pt x="84823" y="207352"/>
                    </a:lnTo>
                    <a:lnTo>
                      <a:pt x="103682" y="207352"/>
                    </a:lnTo>
                    <a:lnTo>
                      <a:pt x="103682" y="188506"/>
                    </a:lnTo>
                    <a:close/>
                  </a:path>
                  <a:path w="829944" h="358775">
                    <a:moveTo>
                      <a:pt x="103682" y="150799"/>
                    </a:moveTo>
                    <a:lnTo>
                      <a:pt x="84823" y="150799"/>
                    </a:lnTo>
                    <a:lnTo>
                      <a:pt x="84823" y="169659"/>
                    </a:lnTo>
                    <a:lnTo>
                      <a:pt x="103682" y="169659"/>
                    </a:lnTo>
                    <a:lnTo>
                      <a:pt x="103682" y="150799"/>
                    </a:lnTo>
                    <a:close/>
                  </a:path>
                  <a:path w="829944" h="358775">
                    <a:moveTo>
                      <a:pt x="103682" y="113106"/>
                    </a:moveTo>
                    <a:lnTo>
                      <a:pt x="84823" y="113106"/>
                    </a:lnTo>
                    <a:lnTo>
                      <a:pt x="84823" y="131953"/>
                    </a:lnTo>
                    <a:lnTo>
                      <a:pt x="103682" y="131953"/>
                    </a:lnTo>
                    <a:lnTo>
                      <a:pt x="103682" y="113106"/>
                    </a:lnTo>
                    <a:close/>
                  </a:path>
                  <a:path w="829944" h="358775">
                    <a:moveTo>
                      <a:pt x="471271" y="84823"/>
                    </a:moveTo>
                    <a:lnTo>
                      <a:pt x="452424" y="84823"/>
                    </a:lnTo>
                    <a:lnTo>
                      <a:pt x="452424" y="103682"/>
                    </a:lnTo>
                    <a:lnTo>
                      <a:pt x="471271" y="103682"/>
                    </a:lnTo>
                    <a:lnTo>
                      <a:pt x="471271" y="84823"/>
                    </a:lnTo>
                    <a:close/>
                  </a:path>
                  <a:path w="829944" h="358775">
                    <a:moveTo>
                      <a:pt x="593801" y="37706"/>
                    </a:moveTo>
                    <a:lnTo>
                      <a:pt x="574954" y="37706"/>
                    </a:lnTo>
                    <a:lnTo>
                      <a:pt x="574954" y="56553"/>
                    </a:lnTo>
                    <a:lnTo>
                      <a:pt x="593801" y="56553"/>
                    </a:lnTo>
                    <a:lnTo>
                      <a:pt x="593801" y="37706"/>
                    </a:lnTo>
                    <a:close/>
                  </a:path>
                  <a:path w="829944" h="358775">
                    <a:moveTo>
                      <a:pt x="593801" y="0"/>
                    </a:moveTo>
                    <a:lnTo>
                      <a:pt x="574954" y="0"/>
                    </a:lnTo>
                    <a:lnTo>
                      <a:pt x="574954" y="18859"/>
                    </a:lnTo>
                    <a:lnTo>
                      <a:pt x="593801" y="18859"/>
                    </a:lnTo>
                    <a:lnTo>
                      <a:pt x="593801" y="0"/>
                    </a:lnTo>
                    <a:close/>
                  </a:path>
                  <a:path w="829944" h="358775">
                    <a:moveTo>
                      <a:pt x="744613" y="188506"/>
                    </a:moveTo>
                    <a:lnTo>
                      <a:pt x="725766" y="188506"/>
                    </a:lnTo>
                    <a:lnTo>
                      <a:pt x="725766" y="207352"/>
                    </a:lnTo>
                    <a:lnTo>
                      <a:pt x="744613" y="207352"/>
                    </a:lnTo>
                    <a:lnTo>
                      <a:pt x="744613" y="188506"/>
                    </a:lnTo>
                    <a:close/>
                  </a:path>
                  <a:path w="829944" h="358775">
                    <a:moveTo>
                      <a:pt x="744613" y="150799"/>
                    </a:moveTo>
                    <a:lnTo>
                      <a:pt x="725766" y="150799"/>
                    </a:lnTo>
                    <a:lnTo>
                      <a:pt x="725766" y="169659"/>
                    </a:lnTo>
                    <a:lnTo>
                      <a:pt x="744613" y="169659"/>
                    </a:lnTo>
                    <a:lnTo>
                      <a:pt x="744613" y="150799"/>
                    </a:lnTo>
                    <a:close/>
                  </a:path>
                  <a:path w="829944" h="358775">
                    <a:moveTo>
                      <a:pt x="744613" y="113106"/>
                    </a:moveTo>
                    <a:lnTo>
                      <a:pt x="725766" y="113106"/>
                    </a:lnTo>
                    <a:lnTo>
                      <a:pt x="725766" y="131953"/>
                    </a:lnTo>
                    <a:lnTo>
                      <a:pt x="744613" y="131953"/>
                    </a:lnTo>
                    <a:lnTo>
                      <a:pt x="744613" y="113106"/>
                    </a:lnTo>
                    <a:close/>
                  </a:path>
                  <a:path w="829944" h="358775">
                    <a:moveTo>
                      <a:pt x="744613" y="75399"/>
                    </a:moveTo>
                    <a:lnTo>
                      <a:pt x="725766" y="75399"/>
                    </a:lnTo>
                    <a:lnTo>
                      <a:pt x="725766" y="94259"/>
                    </a:lnTo>
                    <a:lnTo>
                      <a:pt x="744613" y="94259"/>
                    </a:lnTo>
                    <a:lnTo>
                      <a:pt x="744613" y="75399"/>
                    </a:lnTo>
                    <a:close/>
                  </a:path>
                  <a:path w="829944" h="358775">
                    <a:moveTo>
                      <a:pt x="744613" y="37706"/>
                    </a:moveTo>
                    <a:lnTo>
                      <a:pt x="725766" y="37706"/>
                    </a:lnTo>
                    <a:lnTo>
                      <a:pt x="725766" y="56553"/>
                    </a:lnTo>
                    <a:lnTo>
                      <a:pt x="744613" y="56553"/>
                    </a:lnTo>
                    <a:lnTo>
                      <a:pt x="744613" y="37706"/>
                    </a:lnTo>
                    <a:close/>
                  </a:path>
                  <a:path w="829944" h="358775">
                    <a:moveTo>
                      <a:pt x="791743" y="225882"/>
                    </a:moveTo>
                    <a:lnTo>
                      <a:pt x="678637" y="225882"/>
                    </a:lnTo>
                    <a:lnTo>
                      <a:pt x="678637" y="244932"/>
                    </a:lnTo>
                    <a:lnTo>
                      <a:pt x="678637" y="274142"/>
                    </a:lnTo>
                    <a:lnTo>
                      <a:pt x="631507" y="274142"/>
                    </a:lnTo>
                    <a:lnTo>
                      <a:pt x="631507" y="95072"/>
                    </a:lnTo>
                    <a:lnTo>
                      <a:pt x="631507" y="77292"/>
                    </a:lnTo>
                    <a:lnTo>
                      <a:pt x="537248" y="77292"/>
                    </a:lnTo>
                    <a:lnTo>
                      <a:pt x="537248" y="95072"/>
                    </a:lnTo>
                    <a:lnTo>
                      <a:pt x="537248" y="208102"/>
                    </a:lnTo>
                    <a:lnTo>
                      <a:pt x="508977" y="208102"/>
                    </a:lnTo>
                    <a:lnTo>
                      <a:pt x="508977" y="143332"/>
                    </a:lnTo>
                    <a:lnTo>
                      <a:pt x="508977" y="124282"/>
                    </a:lnTo>
                    <a:lnTo>
                      <a:pt x="414718" y="124282"/>
                    </a:lnTo>
                    <a:lnTo>
                      <a:pt x="414718" y="143332"/>
                    </a:lnTo>
                    <a:lnTo>
                      <a:pt x="414718" y="274142"/>
                    </a:lnTo>
                    <a:lnTo>
                      <a:pt x="377012" y="274142"/>
                    </a:lnTo>
                    <a:lnTo>
                      <a:pt x="377012" y="218262"/>
                    </a:lnTo>
                    <a:lnTo>
                      <a:pt x="377012" y="199212"/>
                    </a:lnTo>
                    <a:lnTo>
                      <a:pt x="311035" y="199212"/>
                    </a:lnTo>
                    <a:lnTo>
                      <a:pt x="311035" y="67132"/>
                    </a:lnTo>
                    <a:lnTo>
                      <a:pt x="311035" y="48082"/>
                    </a:lnTo>
                    <a:lnTo>
                      <a:pt x="197929" y="48082"/>
                    </a:lnTo>
                    <a:lnTo>
                      <a:pt x="197929" y="67132"/>
                    </a:lnTo>
                    <a:lnTo>
                      <a:pt x="197929" y="274142"/>
                    </a:lnTo>
                    <a:lnTo>
                      <a:pt x="150812" y="274142"/>
                    </a:lnTo>
                    <a:lnTo>
                      <a:pt x="150812" y="246202"/>
                    </a:lnTo>
                    <a:lnTo>
                      <a:pt x="150812" y="227152"/>
                    </a:lnTo>
                    <a:lnTo>
                      <a:pt x="37693" y="227152"/>
                    </a:lnTo>
                    <a:lnTo>
                      <a:pt x="37693" y="246202"/>
                    </a:lnTo>
                    <a:lnTo>
                      <a:pt x="37693" y="338912"/>
                    </a:lnTo>
                    <a:lnTo>
                      <a:pt x="56553" y="338912"/>
                    </a:lnTo>
                    <a:lnTo>
                      <a:pt x="56553" y="246202"/>
                    </a:lnTo>
                    <a:lnTo>
                      <a:pt x="131953" y="246202"/>
                    </a:lnTo>
                    <a:lnTo>
                      <a:pt x="131953" y="274142"/>
                    </a:lnTo>
                    <a:lnTo>
                      <a:pt x="131953" y="293192"/>
                    </a:lnTo>
                    <a:lnTo>
                      <a:pt x="216789" y="293192"/>
                    </a:lnTo>
                    <a:lnTo>
                      <a:pt x="216789" y="274142"/>
                    </a:lnTo>
                    <a:lnTo>
                      <a:pt x="216789" y="67132"/>
                    </a:lnTo>
                    <a:lnTo>
                      <a:pt x="292188" y="67132"/>
                    </a:lnTo>
                    <a:lnTo>
                      <a:pt x="292188" y="199212"/>
                    </a:lnTo>
                    <a:lnTo>
                      <a:pt x="292188" y="218262"/>
                    </a:lnTo>
                    <a:lnTo>
                      <a:pt x="358165" y="218262"/>
                    </a:lnTo>
                    <a:lnTo>
                      <a:pt x="358165" y="274142"/>
                    </a:lnTo>
                    <a:lnTo>
                      <a:pt x="358165" y="293192"/>
                    </a:lnTo>
                    <a:lnTo>
                      <a:pt x="433565" y="293192"/>
                    </a:lnTo>
                    <a:lnTo>
                      <a:pt x="433565" y="274142"/>
                    </a:lnTo>
                    <a:lnTo>
                      <a:pt x="433565" y="143332"/>
                    </a:lnTo>
                    <a:lnTo>
                      <a:pt x="490118" y="143332"/>
                    </a:lnTo>
                    <a:lnTo>
                      <a:pt x="490118" y="208102"/>
                    </a:lnTo>
                    <a:lnTo>
                      <a:pt x="490118" y="227152"/>
                    </a:lnTo>
                    <a:lnTo>
                      <a:pt x="556107" y="227152"/>
                    </a:lnTo>
                    <a:lnTo>
                      <a:pt x="556107" y="208102"/>
                    </a:lnTo>
                    <a:lnTo>
                      <a:pt x="556107" y="95072"/>
                    </a:lnTo>
                    <a:lnTo>
                      <a:pt x="612660" y="95072"/>
                    </a:lnTo>
                    <a:lnTo>
                      <a:pt x="612660" y="274142"/>
                    </a:lnTo>
                    <a:lnTo>
                      <a:pt x="612660" y="293192"/>
                    </a:lnTo>
                    <a:lnTo>
                      <a:pt x="697484" y="293192"/>
                    </a:lnTo>
                    <a:lnTo>
                      <a:pt x="697484" y="274142"/>
                    </a:lnTo>
                    <a:lnTo>
                      <a:pt x="697484" y="244932"/>
                    </a:lnTo>
                    <a:lnTo>
                      <a:pt x="791743" y="244932"/>
                    </a:lnTo>
                    <a:lnTo>
                      <a:pt x="791743" y="225882"/>
                    </a:lnTo>
                    <a:close/>
                  </a:path>
                  <a:path w="829944" h="358775">
                    <a:moveTo>
                      <a:pt x="829437" y="339305"/>
                    </a:moveTo>
                    <a:lnTo>
                      <a:pt x="791743" y="339305"/>
                    </a:lnTo>
                    <a:lnTo>
                      <a:pt x="791743" y="245237"/>
                    </a:lnTo>
                    <a:lnTo>
                      <a:pt x="772883" y="245237"/>
                    </a:lnTo>
                    <a:lnTo>
                      <a:pt x="772883" y="339305"/>
                    </a:lnTo>
                    <a:lnTo>
                      <a:pt x="0" y="339305"/>
                    </a:lnTo>
                    <a:lnTo>
                      <a:pt x="0" y="358152"/>
                    </a:lnTo>
                    <a:lnTo>
                      <a:pt x="829437" y="358152"/>
                    </a:lnTo>
                    <a:lnTo>
                      <a:pt x="829437" y="339305"/>
                    </a:lnTo>
                    <a:close/>
                  </a:path>
                </a:pathLst>
              </a:custGeom>
              <a:solidFill>
                <a:srgbClr val="000000"/>
              </a:solidFill>
            </p:spPr>
            <p:txBody>
              <a:bodyPr wrap="square" lIns="0" tIns="0" rIns="0" bIns="0" rtlCol="0">
                <a:prstTxWarp prst="textNoShape">
                  <a:avLst/>
                </a:prstTxWarp>
                <a:noAutofit/>
              </a:bodyPr>
              <a:lstStyle/>
              <a:p>
                <a:endParaRPr lang="uk-UA" noProof="0" dirty="0"/>
              </a:p>
            </p:txBody>
          </p:sp>
        </p:grpSp>
        <p:grpSp>
          <p:nvGrpSpPr>
            <p:cNvPr id="18" name="Group 52">
              <a:extLst>
                <a:ext uri="{FF2B5EF4-FFF2-40B4-BE49-F238E27FC236}">
                  <a16:creationId xmlns:a16="http://schemas.microsoft.com/office/drawing/2014/main" id="{BCB2892B-BBA2-E3B5-5375-19798FF7D2A5}"/>
                </a:ext>
              </a:extLst>
            </p:cNvPr>
            <p:cNvGrpSpPr>
              <a:grpSpLocks/>
            </p:cNvGrpSpPr>
            <p:nvPr/>
          </p:nvGrpSpPr>
          <p:grpSpPr>
            <a:xfrm>
              <a:off x="399415" y="0"/>
              <a:ext cx="405765" cy="424815"/>
              <a:chOff x="0" y="0"/>
              <a:chExt cx="405765" cy="424815"/>
            </a:xfrm>
          </p:grpSpPr>
          <p:pic>
            <p:nvPicPr>
              <p:cNvPr id="22" name="Image 53">
                <a:extLst>
                  <a:ext uri="{FF2B5EF4-FFF2-40B4-BE49-F238E27FC236}">
                    <a16:creationId xmlns:a16="http://schemas.microsoft.com/office/drawing/2014/main" id="{B1469A63-1893-3B17-2A18-94065AA8A219}"/>
                  </a:ext>
                </a:extLst>
              </p:cNvPr>
              <p:cNvPicPr/>
              <p:nvPr/>
            </p:nvPicPr>
            <p:blipFill>
              <a:blip r:embed="rId4" cstate="print"/>
              <a:stretch>
                <a:fillRect/>
              </a:stretch>
            </p:blipFill>
            <p:spPr>
              <a:xfrm>
                <a:off x="0" y="224563"/>
                <a:ext cx="132031" cy="126548"/>
              </a:xfrm>
              <a:prstGeom prst="rect">
                <a:avLst/>
              </a:prstGeom>
            </p:spPr>
          </p:pic>
          <p:pic>
            <p:nvPicPr>
              <p:cNvPr id="23" name="Image 54">
                <a:extLst>
                  <a:ext uri="{FF2B5EF4-FFF2-40B4-BE49-F238E27FC236}">
                    <a16:creationId xmlns:a16="http://schemas.microsoft.com/office/drawing/2014/main" id="{59339578-5032-0BD8-973C-5B4BF0CDBC39}"/>
                  </a:ext>
                </a:extLst>
              </p:cNvPr>
              <p:cNvPicPr/>
              <p:nvPr/>
            </p:nvPicPr>
            <p:blipFill>
              <a:blip r:embed="rId5" cstate="print"/>
              <a:stretch>
                <a:fillRect/>
              </a:stretch>
            </p:blipFill>
            <p:spPr>
              <a:xfrm>
                <a:off x="273338" y="177414"/>
                <a:ext cx="132031" cy="126548"/>
              </a:xfrm>
              <a:prstGeom prst="rect">
                <a:avLst/>
              </a:prstGeom>
            </p:spPr>
          </p:pic>
          <p:sp>
            <p:nvSpPr>
              <p:cNvPr id="24" name="Graphic 55">
                <a:extLst>
                  <a:ext uri="{FF2B5EF4-FFF2-40B4-BE49-F238E27FC236}">
                    <a16:creationId xmlns:a16="http://schemas.microsoft.com/office/drawing/2014/main" id="{95F4AA69-7462-2662-E310-81B2FF72D565}"/>
                  </a:ext>
                </a:extLst>
              </p:cNvPr>
              <p:cNvSpPr/>
              <p:nvPr/>
            </p:nvSpPr>
            <p:spPr>
              <a:xfrm>
                <a:off x="56549" y="6"/>
                <a:ext cx="292735" cy="424815"/>
              </a:xfrm>
              <a:custGeom>
                <a:avLst/>
                <a:gdLst/>
                <a:ahLst/>
                <a:cxnLst/>
                <a:rect l="l" t="t" r="r" b="b"/>
                <a:pathLst>
                  <a:path w="292735" h="424815">
                    <a:moveTo>
                      <a:pt x="18846" y="405714"/>
                    </a:moveTo>
                    <a:lnTo>
                      <a:pt x="0" y="405714"/>
                    </a:lnTo>
                    <a:lnTo>
                      <a:pt x="0" y="424561"/>
                    </a:lnTo>
                    <a:lnTo>
                      <a:pt x="18846" y="424561"/>
                    </a:lnTo>
                    <a:lnTo>
                      <a:pt x="18846" y="405714"/>
                    </a:lnTo>
                    <a:close/>
                  </a:path>
                  <a:path w="292735" h="424815">
                    <a:moveTo>
                      <a:pt x="18846" y="368007"/>
                    </a:moveTo>
                    <a:lnTo>
                      <a:pt x="0" y="368007"/>
                    </a:lnTo>
                    <a:lnTo>
                      <a:pt x="0" y="386867"/>
                    </a:lnTo>
                    <a:lnTo>
                      <a:pt x="18846" y="386867"/>
                    </a:lnTo>
                    <a:lnTo>
                      <a:pt x="18846" y="368007"/>
                    </a:lnTo>
                    <a:close/>
                  </a:path>
                  <a:path w="292735" h="424815">
                    <a:moveTo>
                      <a:pt x="141376" y="320890"/>
                    </a:moveTo>
                    <a:lnTo>
                      <a:pt x="122529" y="320890"/>
                    </a:lnTo>
                    <a:lnTo>
                      <a:pt x="122529" y="339737"/>
                    </a:lnTo>
                    <a:lnTo>
                      <a:pt x="141376" y="339737"/>
                    </a:lnTo>
                    <a:lnTo>
                      <a:pt x="141376" y="320890"/>
                    </a:lnTo>
                    <a:close/>
                  </a:path>
                  <a:path w="292735" h="424815">
                    <a:moveTo>
                      <a:pt x="141376" y="283184"/>
                    </a:moveTo>
                    <a:lnTo>
                      <a:pt x="122529" y="283184"/>
                    </a:lnTo>
                    <a:lnTo>
                      <a:pt x="122529" y="302044"/>
                    </a:lnTo>
                    <a:lnTo>
                      <a:pt x="141376" y="302044"/>
                    </a:lnTo>
                    <a:lnTo>
                      <a:pt x="141376" y="283184"/>
                    </a:lnTo>
                    <a:close/>
                  </a:path>
                  <a:path w="292735" h="424815">
                    <a:moveTo>
                      <a:pt x="141376" y="245491"/>
                    </a:moveTo>
                    <a:lnTo>
                      <a:pt x="122529" y="245491"/>
                    </a:lnTo>
                    <a:lnTo>
                      <a:pt x="122529" y="264337"/>
                    </a:lnTo>
                    <a:lnTo>
                      <a:pt x="141376" y="264337"/>
                    </a:lnTo>
                    <a:lnTo>
                      <a:pt x="141376" y="245491"/>
                    </a:lnTo>
                    <a:close/>
                  </a:path>
                  <a:path w="292735" h="424815">
                    <a:moveTo>
                      <a:pt x="141376" y="207784"/>
                    </a:moveTo>
                    <a:lnTo>
                      <a:pt x="122529" y="207784"/>
                    </a:lnTo>
                    <a:lnTo>
                      <a:pt x="122529" y="226644"/>
                    </a:lnTo>
                    <a:lnTo>
                      <a:pt x="141376" y="226644"/>
                    </a:lnTo>
                    <a:lnTo>
                      <a:pt x="141376" y="207784"/>
                    </a:lnTo>
                    <a:close/>
                  </a:path>
                  <a:path w="292735" h="424815">
                    <a:moveTo>
                      <a:pt x="141376" y="170091"/>
                    </a:moveTo>
                    <a:lnTo>
                      <a:pt x="122529" y="170091"/>
                    </a:lnTo>
                    <a:lnTo>
                      <a:pt x="122529" y="188937"/>
                    </a:lnTo>
                    <a:lnTo>
                      <a:pt x="141376" y="188937"/>
                    </a:lnTo>
                    <a:lnTo>
                      <a:pt x="141376" y="170091"/>
                    </a:lnTo>
                    <a:close/>
                  </a:path>
                  <a:path w="292735" h="424815">
                    <a:moveTo>
                      <a:pt x="226479" y="79298"/>
                    </a:moveTo>
                    <a:lnTo>
                      <a:pt x="207505" y="54152"/>
                    </a:lnTo>
                    <a:lnTo>
                      <a:pt x="207505" y="73583"/>
                    </a:lnTo>
                    <a:lnTo>
                      <a:pt x="207492" y="75463"/>
                    </a:lnTo>
                    <a:lnTo>
                      <a:pt x="207035" y="76123"/>
                    </a:lnTo>
                    <a:lnTo>
                      <a:pt x="201422" y="78143"/>
                    </a:lnTo>
                    <a:lnTo>
                      <a:pt x="198856" y="83527"/>
                    </a:lnTo>
                    <a:lnTo>
                      <a:pt x="201129" y="89877"/>
                    </a:lnTo>
                    <a:lnTo>
                      <a:pt x="201993" y="91173"/>
                    </a:lnTo>
                    <a:lnTo>
                      <a:pt x="203403" y="92468"/>
                    </a:lnTo>
                    <a:lnTo>
                      <a:pt x="203593" y="92811"/>
                    </a:lnTo>
                    <a:lnTo>
                      <a:pt x="203898" y="94221"/>
                    </a:lnTo>
                    <a:lnTo>
                      <a:pt x="203263" y="95211"/>
                    </a:lnTo>
                    <a:lnTo>
                      <a:pt x="197129" y="96507"/>
                    </a:lnTo>
                    <a:lnTo>
                      <a:pt x="193878" y="101511"/>
                    </a:lnTo>
                    <a:lnTo>
                      <a:pt x="195313" y="108369"/>
                    </a:lnTo>
                    <a:lnTo>
                      <a:pt x="196189" y="109994"/>
                    </a:lnTo>
                    <a:lnTo>
                      <a:pt x="197789" y="111645"/>
                    </a:lnTo>
                    <a:lnTo>
                      <a:pt x="197980" y="112115"/>
                    </a:lnTo>
                    <a:lnTo>
                      <a:pt x="197967" y="113715"/>
                    </a:lnTo>
                    <a:lnTo>
                      <a:pt x="197078" y="114617"/>
                    </a:lnTo>
                    <a:lnTo>
                      <a:pt x="195973" y="114642"/>
                    </a:lnTo>
                    <a:lnTo>
                      <a:pt x="194843" y="114642"/>
                    </a:lnTo>
                    <a:lnTo>
                      <a:pt x="191020" y="114871"/>
                    </a:lnTo>
                    <a:lnTo>
                      <a:pt x="187693" y="117322"/>
                    </a:lnTo>
                    <a:lnTo>
                      <a:pt x="186359" y="120916"/>
                    </a:lnTo>
                    <a:lnTo>
                      <a:pt x="184962" y="124599"/>
                    </a:lnTo>
                    <a:lnTo>
                      <a:pt x="185788" y="128739"/>
                    </a:lnTo>
                    <a:lnTo>
                      <a:pt x="188506" y="131610"/>
                    </a:lnTo>
                    <a:lnTo>
                      <a:pt x="188493" y="132702"/>
                    </a:lnTo>
                    <a:lnTo>
                      <a:pt x="187617" y="133604"/>
                    </a:lnTo>
                    <a:lnTo>
                      <a:pt x="186512" y="133616"/>
                    </a:lnTo>
                    <a:lnTo>
                      <a:pt x="152234" y="133616"/>
                    </a:lnTo>
                    <a:lnTo>
                      <a:pt x="144538" y="134099"/>
                    </a:lnTo>
                    <a:lnTo>
                      <a:pt x="136969" y="131432"/>
                    </a:lnTo>
                    <a:lnTo>
                      <a:pt x="133108" y="127927"/>
                    </a:lnTo>
                    <a:lnTo>
                      <a:pt x="131254" y="126238"/>
                    </a:lnTo>
                    <a:lnTo>
                      <a:pt x="126098" y="121424"/>
                    </a:lnTo>
                    <a:lnTo>
                      <a:pt x="119367" y="118630"/>
                    </a:lnTo>
                    <a:lnTo>
                      <a:pt x="112306" y="118414"/>
                    </a:lnTo>
                    <a:lnTo>
                      <a:pt x="112166" y="118414"/>
                    </a:lnTo>
                    <a:lnTo>
                      <a:pt x="112166" y="76657"/>
                    </a:lnTo>
                    <a:lnTo>
                      <a:pt x="150368" y="43497"/>
                    </a:lnTo>
                    <a:lnTo>
                      <a:pt x="155968" y="19964"/>
                    </a:lnTo>
                    <a:lnTo>
                      <a:pt x="156908" y="19329"/>
                    </a:lnTo>
                    <a:lnTo>
                      <a:pt x="158000" y="19024"/>
                    </a:lnTo>
                    <a:lnTo>
                      <a:pt x="159219" y="19291"/>
                    </a:lnTo>
                    <a:lnTo>
                      <a:pt x="160045" y="20434"/>
                    </a:lnTo>
                    <a:lnTo>
                      <a:pt x="159905" y="21577"/>
                    </a:lnTo>
                    <a:lnTo>
                      <a:pt x="159791" y="30035"/>
                    </a:lnTo>
                    <a:lnTo>
                      <a:pt x="158902" y="38328"/>
                    </a:lnTo>
                    <a:lnTo>
                      <a:pt x="157238" y="46507"/>
                    </a:lnTo>
                    <a:lnTo>
                      <a:pt x="154787" y="54495"/>
                    </a:lnTo>
                    <a:lnTo>
                      <a:pt x="154368" y="55676"/>
                    </a:lnTo>
                    <a:lnTo>
                      <a:pt x="154190" y="56921"/>
                    </a:lnTo>
                    <a:lnTo>
                      <a:pt x="154724" y="66192"/>
                    </a:lnTo>
                    <a:lnTo>
                      <a:pt x="161302" y="72478"/>
                    </a:lnTo>
                    <a:lnTo>
                      <a:pt x="169329" y="72618"/>
                    </a:lnTo>
                    <a:lnTo>
                      <a:pt x="206603" y="72631"/>
                    </a:lnTo>
                    <a:lnTo>
                      <a:pt x="207505" y="73583"/>
                    </a:lnTo>
                    <a:lnTo>
                      <a:pt x="207505" y="54152"/>
                    </a:lnTo>
                    <a:lnTo>
                      <a:pt x="205473" y="53733"/>
                    </a:lnTo>
                    <a:lnTo>
                      <a:pt x="174840" y="53733"/>
                    </a:lnTo>
                    <a:lnTo>
                      <a:pt x="176771" y="45821"/>
                    </a:lnTo>
                    <a:lnTo>
                      <a:pt x="178066" y="37807"/>
                    </a:lnTo>
                    <a:lnTo>
                      <a:pt x="178714" y="30035"/>
                    </a:lnTo>
                    <a:lnTo>
                      <a:pt x="178663" y="20916"/>
                    </a:lnTo>
                    <a:lnTo>
                      <a:pt x="153035" y="0"/>
                    </a:lnTo>
                    <a:lnTo>
                      <a:pt x="147675" y="2019"/>
                    </a:lnTo>
                    <a:lnTo>
                      <a:pt x="143637" y="5791"/>
                    </a:lnTo>
                    <a:lnTo>
                      <a:pt x="139433" y="9842"/>
                    </a:lnTo>
                    <a:lnTo>
                      <a:pt x="137071" y="15443"/>
                    </a:lnTo>
                    <a:lnTo>
                      <a:pt x="137020" y="21678"/>
                    </a:lnTo>
                    <a:lnTo>
                      <a:pt x="134086" y="34048"/>
                    </a:lnTo>
                    <a:lnTo>
                      <a:pt x="126873" y="44399"/>
                    </a:lnTo>
                    <a:lnTo>
                      <a:pt x="118275" y="52082"/>
                    </a:lnTo>
                    <a:lnTo>
                      <a:pt x="111086" y="56857"/>
                    </a:lnTo>
                    <a:lnTo>
                      <a:pt x="108940" y="51511"/>
                    </a:lnTo>
                    <a:lnTo>
                      <a:pt x="103759" y="48006"/>
                    </a:lnTo>
                    <a:lnTo>
                      <a:pt x="93306" y="48006"/>
                    </a:lnTo>
                    <a:lnTo>
                      <a:pt x="93306" y="66878"/>
                    </a:lnTo>
                    <a:lnTo>
                      <a:pt x="93306" y="127927"/>
                    </a:lnTo>
                    <a:lnTo>
                      <a:pt x="74180" y="127927"/>
                    </a:lnTo>
                    <a:lnTo>
                      <a:pt x="74180" y="66878"/>
                    </a:lnTo>
                    <a:lnTo>
                      <a:pt x="93306" y="66878"/>
                    </a:lnTo>
                    <a:lnTo>
                      <a:pt x="93306" y="48006"/>
                    </a:lnTo>
                    <a:lnTo>
                      <a:pt x="55333" y="48006"/>
                    </a:lnTo>
                    <a:lnTo>
                      <a:pt x="55333" y="146773"/>
                    </a:lnTo>
                    <a:lnTo>
                      <a:pt x="98018" y="146773"/>
                    </a:lnTo>
                    <a:lnTo>
                      <a:pt x="104013" y="146735"/>
                    </a:lnTo>
                    <a:lnTo>
                      <a:pt x="109334" y="142938"/>
                    </a:lnTo>
                    <a:lnTo>
                      <a:pt x="111290" y="137261"/>
                    </a:lnTo>
                    <a:lnTo>
                      <a:pt x="114515" y="137261"/>
                    </a:lnTo>
                    <a:lnTo>
                      <a:pt x="115747" y="138036"/>
                    </a:lnTo>
                    <a:lnTo>
                      <a:pt x="119659" y="141084"/>
                    </a:lnTo>
                    <a:lnTo>
                      <a:pt x="126873" y="146227"/>
                    </a:lnTo>
                    <a:lnTo>
                      <a:pt x="134861" y="149898"/>
                    </a:lnTo>
                    <a:lnTo>
                      <a:pt x="143383" y="152006"/>
                    </a:lnTo>
                    <a:lnTo>
                      <a:pt x="152234" y="152476"/>
                    </a:lnTo>
                    <a:lnTo>
                      <a:pt x="186512" y="152476"/>
                    </a:lnTo>
                    <a:lnTo>
                      <a:pt x="194576" y="150825"/>
                    </a:lnTo>
                    <a:lnTo>
                      <a:pt x="201168" y="146405"/>
                    </a:lnTo>
                    <a:lnTo>
                      <a:pt x="205651" y="139839"/>
                    </a:lnTo>
                    <a:lnTo>
                      <a:pt x="206197" y="137261"/>
                    </a:lnTo>
                    <a:lnTo>
                      <a:pt x="206870" y="134099"/>
                    </a:lnTo>
                    <a:lnTo>
                      <a:pt x="207352" y="131787"/>
                    </a:lnTo>
                    <a:lnTo>
                      <a:pt x="207352" y="130098"/>
                    </a:lnTo>
                    <a:lnTo>
                      <a:pt x="213271" y="126276"/>
                    </a:lnTo>
                    <a:lnTo>
                      <a:pt x="216865" y="119735"/>
                    </a:lnTo>
                    <a:lnTo>
                      <a:pt x="216776" y="109753"/>
                    </a:lnTo>
                    <a:lnTo>
                      <a:pt x="216471" y="108318"/>
                    </a:lnTo>
                    <a:lnTo>
                      <a:pt x="221500" y="103365"/>
                    </a:lnTo>
                    <a:lnTo>
                      <a:pt x="223672" y="96202"/>
                    </a:lnTo>
                    <a:lnTo>
                      <a:pt x="222097" y="88747"/>
                    </a:lnTo>
                    <a:lnTo>
                      <a:pt x="221805" y="87693"/>
                    </a:lnTo>
                    <a:lnTo>
                      <a:pt x="224853" y="83972"/>
                    </a:lnTo>
                    <a:lnTo>
                      <a:pt x="226479" y="79298"/>
                    </a:lnTo>
                    <a:close/>
                  </a:path>
                  <a:path w="292735" h="424815">
                    <a:moveTo>
                      <a:pt x="292188" y="358584"/>
                    </a:moveTo>
                    <a:lnTo>
                      <a:pt x="273329" y="358584"/>
                    </a:lnTo>
                    <a:lnTo>
                      <a:pt x="273342" y="377444"/>
                    </a:lnTo>
                    <a:lnTo>
                      <a:pt x="292188" y="377444"/>
                    </a:lnTo>
                    <a:lnTo>
                      <a:pt x="292188" y="358584"/>
                    </a:lnTo>
                    <a:close/>
                  </a:path>
                  <a:path w="292735" h="424815">
                    <a:moveTo>
                      <a:pt x="292188" y="320890"/>
                    </a:moveTo>
                    <a:lnTo>
                      <a:pt x="273329" y="320890"/>
                    </a:lnTo>
                    <a:lnTo>
                      <a:pt x="273329" y="339737"/>
                    </a:lnTo>
                    <a:lnTo>
                      <a:pt x="292188" y="339737"/>
                    </a:lnTo>
                    <a:lnTo>
                      <a:pt x="292188" y="320890"/>
                    </a:lnTo>
                    <a:close/>
                  </a:path>
                </a:pathLst>
              </a:custGeom>
              <a:solidFill>
                <a:srgbClr val="000000"/>
              </a:solidFill>
            </p:spPr>
            <p:txBody>
              <a:bodyPr wrap="square" lIns="0" tIns="0" rIns="0" bIns="0" rtlCol="0">
                <a:prstTxWarp prst="textNoShape">
                  <a:avLst/>
                </a:prstTxWarp>
                <a:noAutofit/>
              </a:bodyPr>
              <a:lstStyle/>
              <a:p>
                <a:endParaRPr lang="uk-UA" noProof="0" dirty="0"/>
              </a:p>
            </p:txBody>
          </p:sp>
        </p:grpSp>
        <p:grpSp>
          <p:nvGrpSpPr>
            <p:cNvPr id="19" name="Group 42">
              <a:extLst>
                <a:ext uri="{FF2B5EF4-FFF2-40B4-BE49-F238E27FC236}">
                  <a16:creationId xmlns:a16="http://schemas.microsoft.com/office/drawing/2014/main" id="{674AAD19-310B-F056-5042-F32F262CBB3B}"/>
                </a:ext>
              </a:extLst>
            </p:cNvPr>
            <p:cNvGrpSpPr>
              <a:grpSpLocks/>
            </p:cNvGrpSpPr>
            <p:nvPr/>
          </p:nvGrpSpPr>
          <p:grpSpPr>
            <a:xfrm>
              <a:off x="14198" y="34672"/>
              <a:ext cx="302966" cy="433049"/>
              <a:chOff x="-650128" y="697692"/>
              <a:chExt cx="303190" cy="433049"/>
            </a:xfrm>
          </p:grpSpPr>
          <p:pic>
            <p:nvPicPr>
              <p:cNvPr id="20" name="Image 43">
                <a:extLst>
                  <a:ext uri="{FF2B5EF4-FFF2-40B4-BE49-F238E27FC236}">
                    <a16:creationId xmlns:a16="http://schemas.microsoft.com/office/drawing/2014/main" id="{BF835199-1DAB-2FCA-3E97-22386DFC69A8}"/>
                  </a:ext>
                </a:extLst>
              </p:cNvPr>
              <p:cNvPicPr/>
              <p:nvPr/>
            </p:nvPicPr>
            <p:blipFill>
              <a:blip r:embed="rId6" cstate="print"/>
              <a:stretch>
                <a:fillRect/>
              </a:stretch>
            </p:blipFill>
            <p:spPr>
              <a:xfrm>
                <a:off x="-478907" y="697692"/>
                <a:ext cx="131969" cy="126548"/>
              </a:xfrm>
              <a:prstGeom prst="rect">
                <a:avLst/>
              </a:prstGeom>
            </p:spPr>
          </p:pic>
          <p:sp>
            <p:nvSpPr>
              <p:cNvPr id="21" name="Graphic 44">
                <a:extLst>
                  <a:ext uri="{FF2B5EF4-FFF2-40B4-BE49-F238E27FC236}">
                    <a16:creationId xmlns:a16="http://schemas.microsoft.com/office/drawing/2014/main" id="{0393B101-A441-5B10-B24D-28A8333F6161}"/>
                  </a:ext>
                </a:extLst>
              </p:cNvPr>
              <p:cNvSpPr/>
              <p:nvPr/>
            </p:nvSpPr>
            <p:spPr>
              <a:xfrm>
                <a:off x="-650128" y="857056"/>
                <a:ext cx="247015" cy="273685"/>
              </a:xfrm>
              <a:custGeom>
                <a:avLst/>
                <a:gdLst/>
                <a:ahLst/>
                <a:cxnLst/>
                <a:rect l="l" t="t" r="r" b="b"/>
                <a:pathLst>
                  <a:path w="247015" h="273685">
                    <a:moveTo>
                      <a:pt x="86182" y="254469"/>
                    </a:moveTo>
                    <a:lnTo>
                      <a:pt x="67322" y="254469"/>
                    </a:lnTo>
                    <a:lnTo>
                      <a:pt x="67322" y="273329"/>
                    </a:lnTo>
                    <a:lnTo>
                      <a:pt x="86182" y="273329"/>
                    </a:lnTo>
                    <a:lnTo>
                      <a:pt x="86182" y="254469"/>
                    </a:lnTo>
                    <a:close/>
                  </a:path>
                  <a:path w="247015" h="273685">
                    <a:moveTo>
                      <a:pt x="86182" y="216776"/>
                    </a:moveTo>
                    <a:lnTo>
                      <a:pt x="67322" y="216776"/>
                    </a:lnTo>
                    <a:lnTo>
                      <a:pt x="67322" y="235623"/>
                    </a:lnTo>
                    <a:lnTo>
                      <a:pt x="86182" y="235623"/>
                    </a:lnTo>
                    <a:lnTo>
                      <a:pt x="86182" y="216776"/>
                    </a:lnTo>
                    <a:close/>
                  </a:path>
                  <a:path w="247015" h="273685">
                    <a:moveTo>
                      <a:pt x="86182" y="179070"/>
                    </a:moveTo>
                    <a:lnTo>
                      <a:pt x="67322" y="179070"/>
                    </a:lnTo>
                    <a:lnTo>
                      <a:pt x="67322" y="197929"/>
                    </a:lnTo>
                    <a:lnTo>
                      <a:pt x="86182" y="197929"/>
                    </a:lnTo>
                    <a:lnTo>
                      <a:pt x="86182" y="179070"/>
                    </a:lnTo>
                    <a:close/>
                  </a:path>
                  <a:path w="247015" h="273685">
                    <a:moveTo>
                      <a:pt x="171056" y="89535"/>
                    </a:moveTo>
                    <a:lnTo>
                      <a:pt x="152247" y="64389"/>
                    </a:lnTo>
                    <a:lnTo>
                      <a:pt x="152247" y="83769"/>
                    </a:lnTo>
                    <a:lnTo>
                      <a:pt x="152222" y="85648"/>
                    </a:lnTo>
                    <a:lnTo>
                      <a:pt x="151752" y="86321"/>
                    </a:lnTo>
                    <a:lnTo>
                      <a:pt x="146151" y="88328"/>
                    </a:lnTo>
                    <a:lnTo>
                      <a:pt x="143598" y="93738"/>
                    </a:lnTo>
                    <a:lnTo>
                      <a:pt x="145872" y="100063"/>
                    </a:lnTo>
                    <a:lnTo>
                      <a:pt x="146723" y="101358"/>
                    </a:lnTo>
                    <a:lnTo>
                      <a:pt x="148132" y="102654"/>
                    </a:lnTo>
                    <a:lnTo>
                      <a:pt x="148336" y="103009"/>
                    </a:lnTo>
                    <a:lnTo>
                      <a:pt x="148640" y="104406"/>
                    </a:lnTo>
                    <a:lnTo>
                      <a:pt x="147993" y="105410"/>
                    </a:lnTo>
                    <a:lnTo>
                      <a:pt x="141859" y="106705"/>
                    </a:lnTo>
                    <a:lnTo>
                      <a:pt x="138607" y="111696"/>
                    </a:lnTo>
                    <a:lnTo>
                      <a:pt x="140055" y="118554"/>
                    </a:lnTo>
                    <a:lnTo>
                      <a:pt x="140919" y="120192"/>
                    </a:lnTo>
                    <a:lnTo>
                      <a:pt x="142544" y="121818"/>
                    </a:lnTo>
                    <a:lnTo>
                      <a:pt x="142735" y="122301"/>
                    </a:lnTo>
                    <a:lnTo>
                      <a:pt x="142709" y="123901"/>
                    </a:lnTo>
                    <a:lnTo>
                      <a:pt x="141833" y="124802"/>
                    </a:lnTo>
                    <a:lnTo>
                      <a:pt x="140716" y="124828"/>
                    </a:lnTo>
                    <a:lnTo>
                      <a:pt x="139522" y="124828"/>
                    </a:lnTo>
                    <a:lnTo>
                      <a:pt x="135712" y="125044"/>
                    </a:lnTo>
                    <a:lnTo>
                      <a:pt x="132372" y="127508"/>
                    </a:lnTo>
                    <a:lnTo>
                      <a:pt x="131038" y="131089"/>
                    </a:lnTo>
                    <a:lnTo>
                      <a:pt x="129641" y="134785"/>
                    </a:lnTo>
                    <a:lnTo>
                      <a:pt x="130467" y="138950"/>
                    </a:lnTo>
                    <a:lnTo>
                      <a:pt x="133184" y="141820"/>
                    </a:lnTo>
                    <a:lnTo>
                      <a:pt x="133172" y="142938"/>
                    </a:lnTo>
                    <a:lnTo>
                      <a:pt x="132283" y="143827"/>
                    </a:lnTo>
                    <a:lnTo>
                      <a:pt x="131191" y="143852"/>
                    </a:lnTo>
                    <a:lnTo>
                      <a:pt x="96926" y="143852"/>
                    </a:lnTo>
                    <a:lnTo>
                      <a:pt x="89204" y="144322"/>
                    </a:lnTo>
                    <a:lnTo>
                      <a:pt x="81648" y="141668"/>
                    </a:lnTo>
                    <a:lnTo>
                      <a:pt x="77800" y="138163"/>
                    </a:lnTo>
                    <a:lnTo>
                      <a:pt x="75933" y="136461"/>
                    </a:lnTo>
                    <a:lnTo>
                      <a:pt x="70777" y="131635"/>
                    </a:lnTo>
                    <a:lnTo>
                      <a:pt x="64033" y="128854"/>
                    </a:lnTo>
                    <a:lnTo>
                      <a:pt x="56972" y="128638"/>
                    </a:lnTo>
                    <a:lnTo>
                      <a:pt x="56807" y="128638"/>
                    </a:lnTo>
                    <a:lnTo>
                      <a:pt x="56807" y="86880"/>
                    </a:lnTo>
                    <a:lnTo>
                      <a:pt x="59778" y="86220"/>
                    </a:lnTo>
                    <a:lnTo>
                      <a:pt x="60502" y="85953"/>
                    </a:lnTo>
                    <a:lnTo>
                      <a:pt x="61125" y="85648"/>
                    </a:lnTo>
                    <a:lnTo>
                      <a:pt x="61252" y="85610"/>
                    </a:lnTo>
                    <a:lnTo>
                      <a:pt x="69113" y="81026"/>
                    </a:lnTo>
                    <a:lnTo>
                      <a:pt x="74028" y="77101"/>
                    </a:lnTo>
                    <a:lnTo>
                      <a:pt x="82486" y="70345"/>
                    </a:lnTo>
                    <a:lnTo>
                      <a:pt x="84963" y="67068"/>
                    </a:lnTo>
                    <a:lnTo>
                      <a:pt x="95097" y="53682"/>
                    </a:lnTo>
                    <a:lnTo>
                      <a:pt x="100596" y="31508"/>
                    </a:lnTo>
                    <a:lnTo>
                      <a:pt x="100685" y="30213"/>
                    </a:lnTo>
                    <a:lnTo>
                      <a:pt x="101625" y="29527"/>
                    </a:lnTo>
                    <a:lnTo>
                      <a:pt x="102743" y="29210"/>
                    </a:lnTo>
                    <a:lnTo>
                      <a:pt x="103835" y="29210"/>
                    </a:lnTo>
                    <a:lnTo>
                      <a:pt x="104698" y="30149"/>
                    </a:lnTo>
                    <a:lnTo>
                      <a:pt x="104559" y="40220"/>
                    </a:lnTo>
                    <a:lnTo>
                      <a:pt x="103670" y="48514"/>
                    </a:lnTo>
                    <a:lnTo>
                      <a:pt x="102006" y="56680"/>
                    </a:lnTo>
                    <a:lnTo>
                      <a:pt x="99568" y="64681"/>
                    </a:lnTo>
                    <a:lnTo>
                      <a:pt x="99136" y="65862"/>
                    </a:lnTo>
                    <a:lnTo>
                      <a:pt x="99009" y="68351"/>
                    </a:lnTo>
                    <a:lnTo>
                      <a:pt x="99491" y="76365"/>
                    </a:lnTo>
                    <a:lnTo>
                      <a:pt x="106057" y="82664"/>
                    </a:lnTo>
                    <a:lnTo>
                      <a:pt x="114096" y="82804"/>
                    </a:lnTo>
                    <a:lnTo>
                      <a:pt x="150215" y="82804"/>
                    </a:lnTo>
                    <a:lnTo>
                      <a:pt x="151345" y="82829"/>
                    </a:lnTo>
                    <a:lnTo>
                      <a:pt x="152247" y="83769"/>
                    </a:lnTo>
                    <a:lnTo>
                      <a:pt x="152247" y="64389"/>
                    </a:lnTo>
                    <a:lnTo>
                      <a:pt x="150177" y="63957"/>
                    </a:lnTo>
                    <a:lnTo>
                      <a:pt x="119519" y="63957"/>
                    </a:lnTo>
                    <a:lnTo>
                      <a:pt x="121450" y="56045"/>
                    </a:lnTo>
                    <a:lnTo>
                      <a:pt x="122745" y="48018"/>
                    </a:lnTo>
                    <a:lnTo>
                      <a:pt x="123393" y="40220"/>
                    </a:lnTo>
                    <a:lnTo>
                      <a:pt x="123355" y="31153"/>
                    </a:lnTo>
                    <a:lnTo>
                      <a:pt x="97713" y="10172"/>
                    </a:lnTo>
                    <a:lnTo>
                      <a:pt x="92354" y="12230"/>
                    </a:lnTo>
                    <a:lnTo>
                      <a:pt x="88328" y="16027"/>
                    </a:lnTo>
                    <a:lnTo>
                      <a:pt x="84099" y="20053"/>
                    </a:lnTo>
                    <a:lnTo>
                      <a:pt x="81737" y="25666"/>
                    </a:lnTo>
                    <a:lnTo>
                      <a:pt x="81711" y="31851"/>
                    </a:lnTo>
                    <a:lnTo>
                      <a:pt x="78765" y="44246"/>
                    </a:lnTo>
                    <a:lnTo>
                      <a:pt x="71564" y="54584"/>
                    </a:lnTo>
                    <a:lnTo>
                      <a:pt x="62966" y="62280"/>
                    </a:lnTo>
                    <a:lnTo>
                      <a:pt x="55765" y="67068"/>
                    </a:lnTo>
                    <a:lnTo>
                      <a:pt x="53606" y="61722"/>
                    </a:lnTo>
                    <a:lnTo>
                      <a:pt x="48425" y="58216"/>
                    </a:lnTo>
                    <a:lnTo>
                      <a:pt x="37960" y="58216"/>
                    </a:lnTo>
                    <a:lnTo>
                      <a:pt x="37960" y="77101"/>
                    </a:lnTo>
                    <a:lnTo>
                      <a:pt x="37960" y="138163"/>
                    </a:lnTo>
                    <a:lnTo>
                      <a:pt x="18846" y="138163"/>
                    </a:lnTo>
                    <a:lnTo>
                      <a:pt x="18846" y="77101"/>
                    </a:lnTo>
                    <a:lnTo>
                      <a:pt x="37960" y="77101"/>
                    </a:lnTo>
                    <a:lnTo>
                      <a:pt x="37960" y="58216"/>
                    </a:lnTo>
                    <a:lnTo>
                      <a:pt x="0" y="58216"/>
                    </a:lnTo>
                    <a:lnTo>
                      <a:pt x="0" y="157010"/>
                    </a:lnTo>
                    <a:lnTo>
                      <a:pt x="48691" y="156997"/>
                    </a:lnTo>
                    <a:lnTo>
                      <a:pt x="54051" y="153174"/>
                    </a:lnTo>
                    <a:lnTo>
                      <a:pt x="56019" y="147485"/>
                    </a:lnTo>
                    <a:lnTo>
                      <a:pt x="59169" y="147485"/>
                    </a:lnTo>
                    <a:lnTo>
                      <a:pt x="60401" y="148259"/>
                    </a:lnTo>
                    <a:lnTo>
                      <a:pt x="64312" y="151320"/>
                    </a:lnTo>
                    <a:lnTo>
                      <a:pt x="71539" y="156464"/>
                    </a:lnTo>
                    <a:lnTo>
                      <a:pt x="79527" y="160121"/>
                    </a:lnTo>
                    <a:lnTo>
                      <a:pt x="88049" y="162229"/>
                    </a:lnTo>
                    <a:lnTo>
                      <a:pt x="96901" y="162699"/>
                    </a:lnTo>
                    <a:lnTo>
                      <a:pt x="131165" y="162699"/>
                    </a:lnTo>
                    <a:lnTo>
                      <a:pt x="151485" y="144322"/>
                    </a:lnTo>
                    <a:lnTo>
                      <a:pt x="151980" y="141960"/>
                    </a:lnTo>
                    <a:lnTo>
                      <a:pt x="151980" y="140284"/>
                    </a:lnTo>
                    <a:lnTo>
                      <a:pt x="157899" y="136461"/>
                    </a:lnTo>
                    <a:lnTo>
                      <a:pt x="161480" y="129921"/>
                    </a:lnTo>
                    <a:lnTo>
                      <a:pt x="161404" y="119938"/>
                    </a:lnTo>
                    <a:lnTo>
                      <a:pt x="161099" y="118491"/>
                    </a:lnTo>
                    <a:lnTo>
                      <a:pt x="166128" y="113538"/>
                    </a:lnTo>
                    <a:lnTo>
                      <a:pt x="168287" y="106362"/>
                    </a:lnTo>
                    <a:lnTo>
                      <a:pt x="166598" y="98386"/>
                    </a:lnTo>
                    <a:lnTo>
                      <a:pt x="166433" y="97866"/>
                    </a:lnTo>
                    <a:lnTo>
                      <a:pt x="169443" y="94170"/>
                    </a:lnTo>
                    <a:lnTo>
                      <a:pt x="171056" y="89535"/>
                    </a:lnTo>
                    <a:close/>
                  </a:path>
                  <a:path w="247015" h="273685">
                    <a:moveTo>
                      <a:pt x="246418" y="188493"/>
                    </a:moveTo>
                    <a:lnTo>
                      <a:pt x="227558" y="188493"/>
                    </a:lnTo>
                    <a:lnTo>
                      <a:pt x="227558" y="207352"/>
                    </a:lnTo>
                    <a:lnTo>
                      <a:pt x="246418" y="207352"/>
                    </a:lnTo>
                    <a:lnTo>
                      <a:pt x="246418" y="188493"/>
                    </a:lnTo>
                    <a:close/>
                  </a:path>
                  <a:path w="247015" h="273685">
                    <a:moveTo>
                      <a:pt x="246418" y="150799"/>
                    </a:moveTo>
                    <a:lnTo>
                      <a:pt x="227558" y="150799"/>
                    </a:lnTo>
                    <a:lnTo>
                      <a:pt x="227558" y="169646"/>
                    </a:lnTo>
                    <a:lnTo>
                      <a:pt x="246418" y="169646"/>
                    </a:lnTo>
                    <a:lnTo>
                      <a:pt x="246418" y="150799"/>
                    </a:lnTo>
                    <a:close/>
                  </a:path>
                  <a:path w="247015" h="273685">
                    <a:moveTo>
                      <a:pt x="246418" y="113093"/>
                    </a:moveTo>
                    <a:lnTo>
                      <a:pt x="227558" y="113093"/>
                    </a:lnTo>
                    <a:lnTo>
                      <a:pt x="227558" y="131953"/>
                    </a:lnTo>
                    <a:lnTo>
                      <a:pt x="246418" y="131953"/>
                    </a:lnTo>
                    <a:lnTo>
                      <a:pt x="246418" y="113093"/>
                    </a:lnTo>
                    <a:close/>
                  </a:path>
                  <a:path w="247015" h="273685">
                    <a:moveTo>
                      <a:pt x="246418" y="75399"/>
                    </a:moveTo>
                    <a:lnTo>
                      <a:pt x="227558" y="75399"/>
                    </a:lnTo>
                    <a:lnTo>
                      <a:pt x="227558" y="94246"/>
                    </a:lnTo>
                    <a:lnTo>
                      <a:pt x="246418" y="94246"/>
                    </a:lnTo>
                    <a:lnTo>
                      <a:pt x="246418" y="75399"/>
                    </a:lnTo>
                    <a:close/>
                  </a:path>
                  <a:path w="247015" h="273685">
                    <a:moveTo>
                      <a:pt x="246418" y="37693"/>
                    </a:moveTo>
                    <a:lnTo>
                      <a:pt x="227558" y="37693"/>
                    </a:lnTo>
                    <a:lnTo>
                      <a:pt x="227558" y="56553"/>
                    </a:lnTo>
                    <a:lnTo>
                      <a:pt x="246418" y="56553"/>
                    </a:lnTo>
                    <a:lnTo>
                      <a:pt x="246418" y="37693"/>
                    </a:lnTo>
                    <a:close/>
                  </a:path>
                  <a:path w="247015" h="273685">
                    <a:moveTo>
                      <a:pt x="246418" y="0"/>
                    </a:moveTo>
                    <a:lnTo>
                      <a:pt x="227558" y="0"/>
                    </a:lnTo>
                    <a:lnTo>
                      <a:pt x="227558" y="18846"/>
                    </a:lnTo>
                    <a:lnTo>
                      <a:pt x="246418" y="18846"/>
                    </a:lnTo>
                    <a:lnTo>
                      <a:pt x="246418" y="0"/>
                    </a:lnTo>
                    <a:close/>
                  </a:path>
                </a:pathLst>
              </a:custGeom>
              <a:solidFill>
                <a:srgbClr val="000000"/>
              </a:solidFill>
            </p:spPr>
            <p:txBody>
              <a:bodyPr wrap="square" lIns="0" tIns="0" rIns="0" bIns="0" rtlCol="0">
                <a:prstTxWarp prst="textNoShape">
                  <a:avLst/>
                </a:prstTxWarp>
                <a:noAutofit/>
              </a:bodyPr>
              <a:lstStyle/>
              <a:p>
                <a:endParaRPr lang="uk-UA" noProof="0" dirty="0"/>
              </a:p>
            </p:txBody>
          </p:sp>
        </p:grpSp>
      </p:grpSp>
      <p:graphicFrame>
        <p:nvGraphicFramePr>
          <p:cNvPr id="29" name="Таблиця 28">
            <a:extLst>
              <a:ext uri="{FF2B5EF4-FFF2-40B4-BE49-F238E27FC236}">
                <a16:creationId xmlns:a16="http://schemas.microsoft.com/office/drawing/2014/main" id="{2C93F62C-E299-A9F9-ED38-0A9650C3C6D0}"/>
              </a:ext>
            </a:extLst>
          </p:cNvPr>
          <p:cNvGraphicFramePr>
            <a:graphicFrameLocks noGrp="1"/>
          </p:cNvGraphicFramePr>
          <p:nvPr>
            <p:extLst>
              <p:ext uri="{D42A27DB-BD31-4B8C-83A1-F6EECF244321}">
                <p14:modId xmlns:p14="http://schemas.microsoft.com/office/powerpoint/2010/main" val="3209617761"/>
              </p:ext>
            </p:extLst>
          </p:nvPr>
        </p:nvGraphicFramePr>
        <p:xfrm>
          <a:off x="9372600" y="4981286"/>
          <a:ext cx="8229600" cy="2661919"/>
        </p:xfrm>
        <a:graphic>
          <a:graphicData uri="http://schemas.openxmlformats.org/drawingml/2006/table">
            <a:tbl>
              <a:tblPr firstRow="1" firstCol="1" lastRow="1" lastCol="1" bandRow="1" bandCol="1">
                <a:tableStyleId>{5C22544A-7EE6-4342-B048-85BDC9FD1C3A}</a:tableStyleId>
              </a:tblPr>
              <a:tblGrid>
                <a:gridCol w="1446514">
                  <a:extLst>
                    <a:ext uri="{9D8B030D-6E8A-4147-A177-3AD203B41FA5}">
                      <a16:colId xmlns:a16="http://schemas.microsoft.com/office/drawing/2014/main" val="1086185751"/>
                    </a:ext>
                  </a:extLst>
                </a:gridCol>
                <a:gridCol w="6783086">
                  <a:extLst>
                    <a:ext uri="{9D8B030D-6E8A-4147-A177-3AD203B41FA5}">
                      <a16:colId xmlns:a16="http://schemas.microsoft.com/office/drawing/2014/main" val="3493865932"/>
                    </a:ext>
                  </a:extLst>
                </a:gridCol>
              </a:tblGrid>
              <a:tr h="2661919">
                <a:tc>
                  <a:txBody>
                    <a:bodyPr/>
                    <a:lstStyle/>
                    <a:p>
                      <a:pPr marL="53975" marR="33655">
                        <a:spcBef>
                          <a:spcPts val="10"/>
                        </a:spcBef>
                        <a:spcAft>
                          <a:spcPts val="0"/>
                        </a:spcAft>
                      </a:pPr>
                      <a:endParaRPr lang="uk-UA" sz="1100" noProof="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692785" lvl="1" indent="-235585">
                        <a:spcBef>
                          <a:spcPts val="10"/>
                        </a:spcBef>
                        <a:spcAft>
                          <a:spcPts val="0"/>
                        </a:spcAft>
                      </a:pPr>
                      <a:endParaRPr lang="uk-UA" sz="1200" b="1" noProof="0" dirty="0">
                        <a:effectLst/>
                        <a:latin typeface="Arial" panose="020B0604020202020204" pitchFamily="34" charset="0"/>
                        <a:cs typeface="Arial" panose="020B0604020202020204" pitchFamily="34" charset="0"/>
                      </a:endParaRPr>
                    </a:p>
                    <a:p>
                      <a:pPr marL="692785" lvl="1" indent="-235585">
                        <a:spcBef>
                          <a:spcPts val="10"/>
                        </a:spcBef>
                        <a:spcAft>
                          <a:spcPts val="0"/>
                        </a:spcAft>
                      </a:pPr>
                      <a:r>
                        <a:rPr lang="uk-UA" sz="1200" b="1" noProof="0" dirty="0">
                          <a:effectLst/>
                          <a:latin typeface="Arial" panose="020B0604020202020204" pitchFamily="34" charset="0"/>
                          <a:cs typeface="Arial" panose="020B0604020202020204" pitchFamily="34" charset="0"/>
                        </a:rPr>
                        <a:t>Чиста енергія та передові чисті технологічні інновації</a:t>
                      </a:r>
                    </a:p>
                    <a:p>
                      <a:pPr marL="692785" lvl="1" indent="-235585">
                        <a:spcBef>
                          <a:spcPts val="10"/>
                        </a:spcBef>
                        <a:spcAft>
                          <a:spcPts val="0"/>
                        </a:spcAft>
                      </a:pPr>
                      <a:r>
                        <a:rPr lang="uk-UA" sz="1200" b="0" noProof="0" dirty="0">
                          <a:effectLst/>
                          <a:latin typeface="Arial" panose="020B0604020202020204" pitchFamily="34" charset="0"/>
                          <a:cs typeface="Arial" panose="020B0604020202020204" pitchFamily="34" charset="0"/>
                        </a:rPr>
                        <a:t> </a:t>
                      </a:r>
                    </a:p>
                    <a:p>
                      <a:pPr marL="800100" lvl="1" indent="-342900">
                        <a:spcBef>
                          <a:spcPts val="10"/>
                        </a:spcBef>
                        <a:spcAft>
                          <a:spcPts val="0"/>
                        </a:spcAft>
                        <a:buFont typeface="Wingdings" panose="05000000000000000000" pitchFamily="2" charset="2"/>
                        <a:buChar char=""/>
                      </a:pPr>
                      <a:r>
                        <a:rPr lang="uk-UA" sz="1200" b="0" noProof="0" dirty="0">
                          <a:effectLst/>
                          <a:latin typeface="Arial" panose="020B0604020202020204" pitchFamily="34" charset="0"/>
                          <a:cs typeface="Arial" panose="020B0604020202020204" pitchFamily="34" charset="0"/>
                        </a:rPr>
                        <a:t>Відновлювані джерела в енергетичному балансі досягнуть 40% до 2030 року</a:t>
                      </a:r>
                    </a:p>
                    <a:p>
                      <a:pPr marL="800100" lvl="1" indent="-342900">
                        <a:spcBef>
                          <a:spcPts val="10"/>
                        </a:spcBef>
                        <a:spcAft>
                          <a:spcPts val="0"/>
                        </a:spcAft>
                        <a:buFont typeface="Wingdings" panose="05000000000000000000" pitchFamily="2" charset="2"/>
                        <a:buChar char=""/>
                      </a:pPr>
                      <a:r>
                        <a:rPr lang="uk-UA" sz="1200" b="0" noProof="0" dirty="0">
                          <a:effectLst/>
                          <a:latin typeface="Arial" panose="020B0604020202020204" pitchFamily="34" charset="0"/>
                          <a:cs typeface="Arial" panose="020B0604020202020204" pitchFamily="34" charset="0"/>
                        </a:rPr>
                        <a:t>Збільшити використання відновлюваної енергії для опалення та охолодження на +1,1% щороку до 2030 року</a:t>
                      </a:r>
                    </a:p>
                    <a:p>
                      <a:pPr marL="692785" lvl="1" indent="-235585">
                        <a:spcBef>
                          <a:spcPts val="10"/>
                        </a:spcBef>
                        <a:spcAft>
                          <a:spcPts val="0"/>
                        </a:spcAft>
                      </a:pPr>
                      <a:r>
                        <a:rPr lang="uk-UA" sz="1200" b="0" noProof="0" dirty="0">
                          <a:effectLst/>
                          <a:latin typeface="Arial" panose="020B0604020202020204" pitchFamily="34" charset="0"/>
                          <a:cs typeface="Arial" panose="020B0604020202020204" pitchFamily="34" charset="0"/>
                        </a:rPr>
                        <a:t> </a:t>
                      </a:r>
                    </a:p>
                    <a:p>
                      <a:pPr marL="544195" lvl="1">
                        <a:spcBef>
                          <a:spcPts val="10"/>
                        </a:spcBef>
                        <a:spcAft>
                          <a:spcPts val="0"/>
                        </a:spcAft>
                      </a:pPr>
                      <a:r>
                        <a:rPr lang="uk-UA" sz="1200" b="1" i="1" noProof="0" dirty="0">
                          <a:effectLst/>
                          <a:latin typeface="Arial" panose="020B0604020202020204" pitchFamily="34" charset="0"/>
                          <a:cs typeface="Arial" panose="020B0604020202020204" pitchFamily="34" charset="0"/>
                        </a:rPr>
                        <a:t>Чому?</a:t>
                      </a:r>
                      <a:r>
                        <a:rPr lang="uk-UA" sz="1200" b="0" noProof="0" dirty="0">
                          <a:effectLst/>
                          <a:latin typeface="Arial" panose="020B0604020202020204" pitchFamily="34" charset="0"/>
                          <a:cs typeface="Arial" panose="020B0604020202020204" pitchFamily="34" charset="0"/>
                        </a:rPr>
                        <a:t> Краща якість повітря, більша стійкість до потрясінь, нижчі витрати на енергію, інновації та економічні можливості (нова галузева спеціалізація) для експорту</a:t>
                      </a:r>
                    </a:p>
                    <a:p>
                      <a:pPr marL="544195" lvl="1">
                        <a:spcBef>
                          <a:spcPts val="10"/>
                        </a:spcBef>
                        <a:spcAft>
                          <a:spcPts val="0"/>
                        </a:spcAft>
                      </a:pPr>
                      <a:endParaRPr lang="uk-UA" sz="1200" b="0" noProof="0" dirty="0">
                        <a:effectLst/>
                        <a:latin typeface="Arial" panose="020B0604020202020204" pitchFamily="34" charset="0"/>
                        <a:cs typeface="Arial" panose="020B0604020202020204" pitchFamily="34" charset="0"/>
                      </a:endParaRPr>
                    </a:p>
                    <a:p>
                      <a:pPr marL="544195" lvl="1">
                        <a:spcBef>
                          <a:spcPts val="10"/>
                        </a:spcBef>
                        <a:spcAft>
                          <a:spcPts val="0"/>
                        </a:spcAft>
                      </a:pPr>
                      <a:endParaRPr lang="uk-UA" sz="1200" b="0" noProof="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192075499"/>
                  </a:ext>
                </a:extLst>
              </a:tr>
            </a:tbl>
          </a:graphicData>
        </a:graphic>
      </p:graphicFrame>
      <p:grpSp>
        <p:nvGrpSpPr>
          <p:cNvPr id="30" name="Group 68">
            <a:extLst>
              <a:ext uri="{FF2B5EF4-FFF2-40B4-BE49-F238E27FC236}">
                <a16:creationId xmlns:a16="http://schemas.microsoft.com/office/drawing/2014/main" id="{37DFBD01-7943-04A4-8C6D-51B9ADA5C81D}"/>
              </a:ext>
            </a:extLst>
          </p:cNvPr>
          <p:cNvGrpSpPr>
            <a:grpSpLocks/>
          </p:cNvGrpSpPr>
          <p:nvPr/>
        </p:nvGrpSpPr>
        <p:grpSpPr>
          <a:xfrm>
            <a:off x="9692510" y="5279066"/>
            <a:ext cx="771035" cy="551036"/>
            <a:chOff x="0" y="0"/>
            <a:chExt cx="678180" cy="688975"/>
          </a:xfrm>
        </p:grpSpPr>
        <p:sp>
          <p:nvSpPr>
            <p:cNvPr id="31" name="Graphic 69">
              <a:extLst>
                <a:ext uri="{FF2B5EF4-FFF2-40B4-BE49-F238E27FC236}">
                  <a16:creationId xmlns:a16="http://schemas.microsoft.com/office/drawing/2014/main" id="{04FD9178-08AC-5CE2-2F51-9E951DC3AFB4}"/>
                </a:ext>
              </a:extLst>
            </p:cNvPr>
            <p:cNvSpPr/>
            <p:nvPr/>
          </p:nvSpPr>
          <p:spPr>
            <a:xfrm>
              <a:off x="0" y="0"/>
              <a:ext cx="678180" cy="688975"/>
            </a:xfrm>
            <a:custGeom>
              <a:avLst/>
              <a:gdLst/>
              <a:ahLst/>
              <a:cxnLst/>
              <a:rect l="l" t="t" r="r" b="b"/>
              <a:pathLst>
                <a:path w="678180" h="688975">
                  <a:moveTo>
                    <a:pt x="511979" y="573522"/>
                  </a:moveTo>
                  <a:lnTo>
                    <a:pt x="485249" y="573522"/>
                  </a:lnTo>
                  <a:lnTo>
                    <a:pt x="537893" y="626164"/>
                  </a:lnTo>
                  <a:lnTo>
                    <a:pt x="492651" y="671405"/>
                  </a:lnTo>
                  <a:lnTo>
                    <a:pt x="488906" y="675020"/>
                  </a:lnTo>
                  <a:lnTo>
                    <a:pt x="488805" y="680987"/>
                  </a:lnTo>
                  <a:lnTo>
                    <a:pt x="496044" y="688475"/>
                  </a:lnTo>
                  <a:lnTo>
                    <a:pt x="502001" y="688580"/>
                  </a:lnTo>
                  <a:lnTo>
                    <a:pt x="505985" y="684732"/>
                  </a:lnTo>
                  <a:lnTo>
                    <a:pt x="551227" y="639497"/>
                  </a:lnTo>
                  <a:lnTo>
                    <a:pt x="577957" y="639497"/>
                  </a:lnTo>
                  <a:lnTo>
                    <a:pt x="511979" y="573522"/>
                  </a:lnTo>
                  <a:close/>
                </a:path>
                <a:path w="678180" h="688975">
                  <a:moveTo>
                    <a:pt x="577957" y="639497"/>
                  </a:moveTo>
                  <a:lnTo>
                    <a:pt x="551227" y="639497"/>
                  </a:lnTo>
                  <a:lnTo>
                    <a:pt x="587232" y="675514"/>
                  </a:lnTo>
                  <a:lnTo>
                    <a:pt x="613963" y="648784"/>
                  </a:lnTo>
                  <a:lnTo>
                    <a:pt x="587245" y="648784"/>
                  </a:lnTo>
                  <a:lnTo>
                    <a:pt x="577957" y="639497"/>
                  </a:lnTo>
                  <a:close/>
                </a:path>
                <a:path w="678180" h="688975">
                  <a:moveTo>
                    <a:pt x="620416" y="461226"/>
                  </a:moveTo>
                  <a:lnTo>
                    <a:pt x="570304" y="461226"/>
                  </a:lnTo>
                  <a:lnTo>
                    <a:pt x="578573" y="462395"/>
                  </a:lnTo>
                  <a:lnTo>
                    <a:pt x="586553" y="464695"/>
                  </a:lnTo>
                  <a:lnTo>
                    <a:pt x="619480" y="485191"/>
                  </a:lnTo>
                  <a:lnTo>
                    <a:pt x="643278" y="515956"/>
                  </a:lnTo>
                  <a:lnTo>
                    <a:pt x="650146" y="548321"/>
                  </a:lnTo>
                  <a:lnTo>
                    <a:pt x="650054" y="549356"/>
                  </a:lnTo>
                  <a:lnTo>
                    <a:pt x="647344" y="571463"/>
                  </a:lnTo>
                  <a:lnTo>
                    <a:pt x="638638" y="592949"/>
                  </a:lnTo>
                  <a:lnTo>
                    <a:pt x="624356" y="611712"/>
                  </a:lnTo>
                  <a:lnTo>
                    <a:pt x="587245" y="648784"/>
                  </a:lnTo>
                  <a:lnTo>
                    <a:pt x="613963" y="648784"/>
                  </a:lnTo>
                  <a:lnTo>
                    <a:pt x="637677" y="625070"/>
                  </a:lnTo>
                  <a:lnTo>
                    <a:pt x="655042" y="602320"/>
                  </a:lnTo>
                  <a:lnTo>
                    <a:pt x="665620" y="576249"/>
                  </a:lnTo>
                  <a:lnTo>
                    <a:pt x="669036" y="548321"/>
                  </a:lnTo>
                  <a:lnTo>
                    <a:pt x="664910" y="520001"/>
                  </a:lnTo>
                  <a:lnTo>
                    <a:pt x="661444" y="510457"/>
                  </a:lnTo>
                  <a:lnTo>
                    <a:pt x="656973" y="501372"/>
                  </a:lnTo>
                  <a:lnTo>
                    <a:pt x="651537" y="492827"/>
                  </a:lnTo>
                  <a:lnTo>
                    <a:pt x="645180" y="484902"/>
                  </a:lnTo>
                  <a:lnTo>
                    <a:pt x="650963" y="470400"/>
                  </a:lnTo>
                  <a:lnTo>
                    <a:pt x="631205" y="470400"/>
                  </a:lnTo>
                  <a:lnTo>
                    <a:pt x="622508" y="462671"/>
                  </a:lnTo>
                  <a:lnTo>
                    <a:pt x="620416" y="461226"/>
                  </a:lnTo>
                  <a:close/>
                </a:path>
                <a:path w="678180" h="688975">
                  <a:moveTo>
                    <a:pt x="316337" y="0"/>
                  </a:moveTo>
                  <a:lnTo>
                    <a:pt x="270372" y="6181"/>
                  </a:lnTo>
                  <a:lnTo>
                    <a:pt x="225893" y="18555"/>
                  </a:lnTo>
                  <a:lnTo>
                    <a:pt x="183525" y="36899"/>
                  </a:lnTo>
                  <a:lnTo>
                    <a:pt x="143898" y="60991"/>
                  </a:lnTo>
                  <a:lnTo>
                    <a:pt x="107639" y="90610"/>
                  </a:lnTo>
                  <a:lnTo>
                    <a:pt x="76082" y="124292"/>
                  </a:lnTo>
                  <a:lnTo>
                    <a:pt x="49946" y="161021"/>
                  </a:lnTo>
                  <a:lnTo>
                    <a:pt x="29250" y="200227"/>
                  </a:lnTo>
                  <a:lnTo>
                    <a:pt x="14014" y="241338"/>
                  </a:lnTo>
                  <a:lnTo>
                    <a:pt x="4257" y="283783"/>
                  </a:lnTo>
                  <a:lnTo>
                    <a:pt x="0" y="326991"/>
                  </a:lnTo>
                  <a:lnTo>
                    <a:pt x="1261" y="370389"/>
                  </a:lnTo>
                  <a:lnTo>
                    <a:pt x="8062" y="413407"/>
                  </a:lnTo>
                  <a:lnTo>
                    <a:pt x="20422" y="455472"/>
                  </a:lnTo>
                  <a:lnTo>
                    <a:pt x="38360" y="496014"/>
                  </a:lnTo>
                  <a:lnTo>
                    <a:pt x="61896" y="534461"/>
                  </a:lnTo>
                  <a:lnTo>
                    <a:pt x="91050" y="570242"/>
                  </a:lnTo>
                  <a:lnTo>
                    <a:pt x="121426" y="599019"/>
                  </a:lnTo>
                  <a:lnTo>
                    <a:pt x="155119" y="623839"/>
                  </a:lnTo>
                  <a:lnTo>
                    <a:pt x="190844" y="637310"/>
                  </a:lnTo>
                  <a:lnTo>
                    <a:pt x="203666" y="638253"/>
                  </a:lnTo>
                  <a:lnTo>
                    <a:pt x="236603" y="631986"/>
                  </a:lnTo>
                  <a:lnTo>
                    <a:pt x="257244" y="619241"/>
                  </a:lnTo>
                  <a:lnTo>
                    <a:pt x="199357" y="619241"/>
                  </a:lnTo>
                  <a:lnTo>
                    <a:pt x="181770" y="615861"/>
                  </a:lnTo>
                  <a:lnTo>
                    <a:pt x="127418" y="579424"/>
                  </a:lnTo>
                  <a:lnTo>
                    <a:pt x="94876" y="546447"/>
                  </a:lnTo>
                  <a:lnTo>
                    <a:pt x="67883" y="509758"/>
                  </a:lnTo>
                  <a:lnTo>
                    <a:pt x="46587" y="470043"/>
                  </a:lnTo>
                  <a:lnTo>
                    <a:pt x="31136" y="427987"/>
                  </a:lnTo>
                  <a:lnTo>
                    <a:pt x="21678" y="384276"/>
                  </a:lnTo>
                  <a:lnTo>
                    <a:pt x="18363" y="339595"/>
                  </a:lnTo>
                  <a:lnTo>
                    <a:pt x="21337" y="294629"/>
                  </a:lnTo>
                  <a:lnTo>
                    <a:pt x="30750" y="250065"/>
                  </a:lnTo>
                  <a:lnTo>
                    <a:pt x="46750" y="206586"/>
                  </a:lnTo>
                  <a:lnTo>
                    <a:pt x="69485" y="164879"/>
                  </a:lnTo>
                  <a:lnTo>
                    <a:pt x="98067" y="126938"/>
                  </a:lnTo>
                  <a:lnTo>
                    <a:pt x="131046" y="94397"/>
                  </a:lnTo>
                  <a:lnTo>
                    <a:pt x="167737" y="67405"/>
                  </a:lnTo>
                  <a:lnTo>
                    <a:pt x="207454" y="46110"/>
                  </a:lnTo>
                  <a:lnTo>
                    <a:pt x="249511" y="30661"/>
                  </a:lnTo>
                  <a:lnTo>
                    <a:pt x="293225" y="21205"/>
                  </a:lnTo>
                  <a:lnTo>
                    <a:pt x="337908" y="17891"/>
                  </a:lnTo>
                  <a:lnTo>
                    <a:pt x="448963" y="17891"/>
                  </a:lnTo>
                  <a:lnTo>
                    <a:pt x="426005" y="10654"/>
                  </a:lnTo>
                  <a:lnTo>
                    <a:pt x="394861" y="3968"/>
                  </a:lnTo>
                  <a:lnTo>
                    <a:pt x="363157" y="231"/>
                  </a:lnTo>
                  <a:lnTo>
                    <a:pt x="316337" y="0"/>
                  </a:lnTo>
                  <a:close/>
                </a:path>
                <a:path w="678180" h="688975">
                  <a:moveTo>
                    <a:pt x="563413" y="442376"/>
                  </a:moveTo>
                  <a:lnTo>
                    <a:pt x="535394" y="445743"/>
                  </a:lnTo>
                  <a:lnTo>
                    <a:pt x="509224" y="456307"/>
                  </a:lnTo>
                  <a:lnTo>
                    <a:pt x="486380" y="473692"/>
                  </a:lnTo>
                  <a:lnTo>
                    <a:pt x="435934" y="524135"/>
                  </a:lnTo>
                  <a:lnTo>
                    <a:pt x="471915" y="560189"/>
                  </a:lnTo>
                  <a:lnTo>
                    <a:pt x="426672" y="605429"/>
                  </a:lnTo>
                  <a:lnTo>
                    <a:pt x="422927" y="609048"/>
                  </a:lnTo>
                  <a:lnTo>
                    <a:pt x="422827" y="615017"/>
                  </a:lnTo>
                  <a:lnTo>
                    <a:pt x="430066" y="622507"/>
                  </a:lnTo>
                  <a:lnTo>
                    <a:pt x="436022" y="622607"/>
                  </a:lnTo>
                  <a:lnTo>
                    <a:pt x="440006" y="618762"/>
                  </a:lnTo>
                  <a:lnTo>
                    <a:pt x="485249" y="573522"/>
                  </a:lnTo>
                  <a:lnTo>
                    <a:pt x="511979" y="573522"/>
                  </a:lnTo>
                  <a:lnTo>
                    <a:pt x="462590" y="524160"/>
                  </a:lnTo>
                  <a:lnTo>
                    <a:pt x="499688" y="487051"/>
                  </a:lnTo>
                  <a:lnTo>
                    <a:pt x="513091" y="476009"/>
                  </a:lnTo>
                  <a:lnTo>
                    <a:pt x="528255" y="467894"/>
                  </a:lnTo>
                  <a:lnTo>
                    <a:pt x="544713" y="462902"/>
                  </a:lnTo>
                  <a:lnTo>
                    <a:pt x="561997" y="461226"/>
                  </a:lnTo>
                  <a:lnTo>
                    <a:pt x="620416" y="461226"/>
                  </a:lnTo>
                  <a:lnTo>
                    <a:pt x="612967" y="456080"/>
                  </a:lnTo>
                  <a:lnTo>
                    <a:pt x="602695" y="450696"/>
                  </a:lnTo>
                  <a:lnTo>
                    <a:pt x="591806" y="446586"/>
                  </a:lnTo>
                  <a:lnTo>
                    <a:pt x="563413" y="442376"/>
                  </a:lnTo>
                  <a:close/>
                </a:path>
                <a:path w="678180" h="688975">
                  <a:moveTo>
                    <a:pt x="399301" y="118760"/>
                  </a:moveTo>
                  <a:lnTo>
                    <a:pt x="368955" y="151395"/>
                  </a:lnTo>
                  <a:lnTo>
                    <a:pt x="336196" y="181504"/>
                  </a:lnTo>
                  <a:lnTo>
                    <a:pt x="301176" y="208952"/>
                  </a:lnTo>
                  <a:lnTo>
                    <a:pt x="264052" y="233606"/>
                  </a:lnTo>
                  <a:lnTo>
                    <a:pt x="224120" y="269278"/>
                  </a:lnTo>
                  <a:lnTo>
                    <a:pt x="203713" y="314181"/>
                  </a:lnTo>
                  <a:lnTo>
                    <a:pt x="202699" y="363169"/>
                  </a:lnTo>
                  <a:lnTo>
                    <a:pt x="220946" y="411098"/>
                  </a:lnTo>
                  <a:lnTo>
                    <a:pt x="250771" y="444574"/>
                  </a:lnTo>
                  <a:lnTo>
                    <a:pt x="285994" y="462609"/>
                  </a:lnTo>
                  <a:lnTo>
                    <a:pt x="285693" y="465499"/>
                  </a:lnTo>
                  <a:lnTo>
                    <a:pt x="285366" y="467894"/>
                  </a:lnTo>
                  <a:lnTo>
                    <a:pt x="284983" y="471788"/>
                  </a:lnTo>
                  <a:lnTo>
                    <a:pt x="275211" y="555011"/>
                  </a:lnTo>
                  <a:lnTo>
                    <a:pt x="250053" y="602396"/>
                  </a:lnTo>
                  <a:lnTo>
                    <a:pt x="199357" y="619241"/>
                  </a:lnTo>
                  <a:lnTo>
                    <a:pt x="257244" y="619241"/>
                  </a:lnTo>
                  <a:lnTo>
                    <a:pt x="264269" y="614904"/>
                  </a:lnTo>
                  <a:lnTo>
                    <a:pt x="284201" y="589217"/>
                  </a:lnTo>
                  <a:lnTo>
                    <a:pt x="293937" y="557135"/>
                  </a:lnTo>
                  <a:lnTo>
                    <a:pt x="304305" y="468703"/>
                  </a:lnTo>
                  <a:lnTo>
                    <a:pt x="360647" y="468703"/>
                  </a:lnTo>
                  <a:lnTo>
                    <a:pt x="375437" y="465257"/>
                  </a:lnTo>
                  <a:lnTo>
                    <a:pt x="397545" y="454076"/>
                  </a:lnTo>
                  <a:lnTo>
                    <a:pt x="334516" y="454076"/>
                  </a:lnTo>
                  <a:lnTo>
                    <a:pt x="327407" y="453744"/>
                  </a:lnTo>
                  <a:lnTo>
                    <a:pt x="320350" y="452901"/>
                  </a:lnTo>
                  <a:lnTo>
                    <a:pt x="313373" y="451549"/>
                  </a:lnTo>
                  <a:lnTo>
                    <a:pt x="306504" y="449690"/>
                  </a:lnTo>
                  <a:lnTo>
                    <a:pt x="307945" y="443470"/>
                  </a:lnTo>
                  <a:lnTo>
                    <a:pt x="288357" y="443470"/>
                  </a:lnTo>
                  <a:lnTo>
                    <a:pt x="254576" y="423212"/>
                  </a:lnTo>
                  <a:lnTo>
                    <a:pt x="227032" y="381319"/>
                  </a:lnTo>
                  <a:lnTo>
                    <a:pt x="219754" y="337908"/>
                  </a:lnTo>
                  <a:lnTo>
                    <a:pt x="222705" y="315767"/>
                  </a:lnTo>
                  <a:lnTo>
                    <a:pt x="241396" y="277593"/>
                  </a:lnTo>
                  <a:lnTo>
                    <a:pt x="273603" y="249843"/>
                  </a:lnTo>
                  <a:lnTo>
                    <a:pt x="306760" y="228189"/>
                  </a:lnTo>
                  <a:lnTo>
                    <a:pt x="338332" y="204361"/>
                  </a:lnTo>
                  <a:lnTo>
                    <a:pt x="368210" y="178445"/>
                  </a:lnTo>
                  <a:lnTo>
                    <a:pt x="396285" y="150528"/>
                  </a:lnTo>
                  <a:lnTo>
                    <a:pt x="417603" y="150528"/>
                  </a:lnTo>
                  <a:lnTo>
                    <a:pt x="399301" y="118760"/>
                  </a:lnTo>
                  <a:close/>
                </a:path>
                <a:path w="678180" h="688975">
                  <a:moveTo>
                    <a:pt x="360647" y="468703"/>
                  </a:moveTo>
                  <a:lnTo>
                    <a:pt x="304305" y="468703"/>
                  </a:lnTo>
                  <a:lnTo>
                    <a:pt x="311730" y="470493"/>
                  </a:lnTo>
                  <a:lnTo>
                    <a:pt x="319249" y="471788"/>
                  </a:lnTo>
                  <a:lnTo>
                    <a:pt x="326836" y="472584"/>
                  </a:lnTo>
                  <a:lnTo>
                    <a:pt x="334466" y="472875"/>
                  </a:lnTo>
                  <a:lnTo>
                    <a:pt x="338180" y="472869"/>
                  </a:lnTo>
                  <a:lnTo>
                    <a:pt x="341655" y="472687"/>
                  </a:lnTo>
                  <a:lnTo>
                    <a:pt x="345224" y="472297"/>
                  </a:lnTo>
                  <a:lnTo>
                    <a:pt x="360647" y="468703"/>
                  </a:lnTo>
                  <a:close/>
                </a:path>
                <a:path w="678180" h="688975">
                  <a:moveTo>
                    <a:pt x="448963" y="17891"/>
                  </a:moveTo>
                  <a:lnTo>
                    <a:pt x="337908" y="17891"/>
                  </a:lnTo>
                  <a:lnTo>
                    <a:pt x="382876" y="20868"/>
                  </a:lnTo>
                  <a:lnTo>
                    <a:pt x="427443" y="30283"/>
                  </a:lnTo>
                  <a:lnTo>
                    <a:pt x="470924" y="46285"/>
                  </a:lnTo>
                  <a:lnTo>
                    <a:pt x="512633" y="69021"/>
                  </a:lnTo>
                  <a:lnTo>
                    <a:pt x="550148" y="97246"/>
                  </a:lnTo>
                  <a:lnTo>
                    <a:pt x="582486" y="129891"/>
                  </a:lnTo>
                  <a:lnTo>
                    <a:pt x="609448" y="166290"/>
                  </a:lnTo>
                  <a:lnTo>
                    <a:pt x="630840" y="205779"/>
                  </a:lnTo>
                  <a:lnTo>
                    <a:pt x="646465" y="247694"/>
                  </a:lnTo>
                  <a:lnTo>
                    <a:pt x="656126" y="291370"/>
                  </a:lnTo>
                  <a:lnTo>
                    <a:pt x="659626" y="336143"/>
                  </a:lnTo>
                  <a:lnTo>
                    <a:pt x="656771" y="381349"/>
                  </a:lnTo>
                  <a:lnTo>
                    <a:pt x="647362" y="426323"/>
                  </a:lnTo>
                  <a:lnTo>
                    <a:pt x="631205" y="470400"/>
                  </a:lnTo>
                  <a:lnTo>
                    <a:pt x="650963" y="470400"/>
                  </a:lnTo>
                  <a:lnTo>
                    <a:pt x="662260" y="442068"/>
                  </a:lnTo>
                  <a:lnTo>
                    <a:pt x="673187" y="398373"/>
                  </a:lnTo>
                  <a:lnTo>
                    <a:pt x="678150" y="354357"/>
                  </a:lnTo>
                  <a:lnTo>
                    <a:pt x="677338" y="310557"/>
                  </a:lnTo>
                  <a:lnTo>
                    <a:pt x="670943" y="267514"/>
                  </a:lnTo>
                  <a:lnTo>
                    <a:pt x="659155" y="225765"/>
                  </a:lnTo>
                  <a:lnTo>
                    <a:pt x="642162" y="185850"/>
                  </a:lnTo>
                  <a:lnTo>
                    <a:pt x="620155" y="148307"/>
                  </a:lnTo>
                  <a:lnTo>
                    <a:pt x="593324" y="113676"/>
                  </a:lnTo>
                  <a:lnTo>
                    <a:pt x="561860" y="82496"/>
                  </a:lnTo>
                  <a:lnTo>
                    <a:pt x="525951" y="55304"/>
                  </a:lnTo>
                  <a:lnTo>
                    <a:pt x="485789" y="32641"/>
                  </a:lnTo>
                  <a:lnTo>
                    <a:pt x="456383" y="20231"/>
                  </a:lnTo>
                  <a:lnTo>
                    <a:pt x="448963" y="17891"/>
                  </a:lnTo>
                  <a:close/>
                </a:path>
                <a:path w="678180" h="688975">
                  <a:moveTo>
                    <a:pt x="417603" y="150528"/>
                  </a:moveTo>
                  <a:lnTo>
                    <a:pt x="396285" y="150528"/>
                  </a:lnTo>
                  <a:lnTo>
                    <a:pt x="423810" y="202919"/>
                  </a:lnTo>
                  <a:lnTo>
                    <a:pt x="442659" y="252167"/>
                  </a:lnTo>
                  <a:lnTo>
                    <a:pt x="451303" y="299160"/>
                  </a:lnTo>
                  <a:lnTo>
                    <a:pt x="448210" y="344783"/>
                  </a:lnTo>
                  <a:lnTo>
                    <a:pt x="431850" y="389923"/>
                  </a:lnTo>
                  <a:lnTo>
                    <a:pt x="392331" y="435793"/>
                  </a:lnTo>
                  <a:lnTo>
                    <a:pt x="343251" y="453598"/>
                  </a:lnTo>
                  <a:lnTo>
                    <a:pt x="337432" y="454076"/>
                  </a:lnTo>
                  <a:lnTo>
                    <a:pt x="397545" y="454076"/>
                  </a:lnTo>
                  <a:lnTo>
                    <a:pt x="444191" y="406473"/>
                  </a:lnTo>
                  <a:lnTo>
                    <a:pt x="464475" y="357812"/>
                  </a:lnTo>
                  <a:lnTo>
                    <a:pt x="470643" y="309786"/>
                  </a:lnTo>
                  <a:lnTo>
                    <a:pt x="464952" y="262131"/>
                  </a:lnTo>
                  <a:lnTo>
                    <a:pt x="449660" y="214584"/>
                  </a:lnTo>
                  <a:lnTo>
                    <a:pt x="427024" y="166882"/>
                  </a:lnTo>
                  <a:lnTo>
                    <a:pt x="417603" y="150528"/>
                  </a:lnTo>
                  <a:close/>
                </a:path>
                <a:path w="678180" h="688975">
                  <a:moveTo>
                    <a:pt x="361813" y="281875"/>
                  </a:moveTo>
                  <a:lnTo>
                    <a:pt x="325418" y="326578"/>
                  </a:lnTo>
                  <a:lnTo>
                    <a:pt x="304613" y="375361"/>
                  </a:lnTo>
                  <a:lnTo>
                    <a:pt x="288357" y="443470"/>
                  </a:lnTo>
                  <a:lnTo>
                    <a:pt x="307945" y="443470"/>
                  </a:lnTo>
                  <a:lnTo>
                    <a:pt x="321743" y="383895"/>
                  </a:lnTo>
                  <a:lnTo>
                    <a:pt x="341520" y="336782"/>
                  </a:lnTo>
                  <a:lnTo>
                    <a:pt x="358738" y="308354"/>
                  </a:lnTo>
                  <a:lnTo>
                    <a:pt x="366299" y="298614"/>
                  </a:lnTo>
                  <a:lnTo>
                    <a:pt x="369780" y="294743"/>
                  </a:lnTo>
                  <a:lnTo>
                    <a:pt x="369466" y="288787"/>
                  </a:lnTo>
                  <a:lnTo>
                    <a:pt x="361813" y="281875"/>
                  </a:lnTo>
                  <a:close/>
                </a:path>
              </a:pathLst>
            </a:custGeom>
            <a:solidFill>
              <a:srgbClr val="000000"/>
            </a:solidFill>
          </p:spPr>
          <p:txBody>
            <a:bodyPr wrap="square" lIns="0" tIns="0" rIns="0" bIns="0" rtlCol="0">
              <a:prstTxWarp prst="textNoShape">
                <a:avLst/>
              </a:prstTxWarp>
              <a:noAutofit/>
            </a:bodyPr>
            <a:lstStyle/>
            <a:p>
              <a:endParaRPr lang="uk-UA" noProof="0" dirty="0"/>
            </a:p>
          </p:txBody>
        </p:sp>
      </p:grpSp>
      <p:sp>
        <p:nvSpPr>
          <p:cNvPr id="3" name="TextBox 2">
            <a:extLst>
              <a:ext uri="{FF2B5EF4-FFF2-40B4-BE49-F238E27FC236}">
                <a16:creationId xmlns:a16="http://schemas.microsoft.com/office/drawing/2014/main" id="{D8F941BC-FBE6-7257-4967-702F7B75BEA9}"/>
              </a:ext>
            </a:extLst>
          </p:cNvPr>
          <p:cNvSpPr txBox="1"/>
          <p:nvPr/>
        </p:nvSpPr>
        <p:spPr>
          <a:xfrm>
            <a:off x="741947" y="9639300"/>
            <a:ext cx="9144000" cy="246221"/>
          </a:xfrm>
          <a:prstGeom prst="rect">
            <a:avLst/>
          </a:prstGeom>
          <a:noFill/>
        </p:spPr>
        <p:txBody>
          <a:bodyPr wrap="square">
            <a:spAutoFit/>
          </a:bodyPr>
          <a:lstStyle/>
          <a:p>
            <a:r>
              <a:rPr lang="uk-UA" sz="1000" noProof="0" dirty="0">
                <a:solidFill>
                  <a:srgbClr val="000000"/>
                </a:solidFill>
                <a:latin typeface="Roboto"/>
                <a:ea typeface="Roboto"/>
                <a:cs typeface="Roboto"/>
                <a:sym typeface="Roboto"/>
              </a:rPr>
              <a:t>* На основі підходу «Дієшляхи економічного зростання» (P4EG)</a:t>
            </a:r>
            <a:endParaRPr lang="uk-UA" sz="1000" noProof="0" dirty="0">
              <a:solidFill>
                <a:srgbClr val="000000"/>
              </a:solidFill>
            </a:endParaRPr>
          </a:p>
        </p:txBody>
      </p:sp>
    </p:spTree>
    <p:extLst>
      <p:ext uri="{BB962C8B-B14F-4D97-AF65-F5344CB8AC3E}">
        <p14:creationId xmlns:p14="http://schemas.microsoft.com/office/powerpoint/2010/main" val="662903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sp>
        <p:nvSpPr>
          <p:cNvPr id="13" name="TextBox 3">
            <a:extLst>
              <a:ext uri="{FF2B5EF4-FFF2-40B4-BE49-F238E27FC236}">
                <a16:creationId xmlns:a16="http://schemas.microsoft.com/office/drawing/2014/main" id="{C5DDC0F8-1FB3-EB4D-517F-DA6DA1501462}"/>
              </a:ext>
            </a:extLst>
          </p:cNvPr>
          <p:cNvSpPr txBox="1"/>
          <p:nvPr/>
        </p:nvSpPr>
        <p:spPr>
          <a:xfrm>
            <a:off x="1804382" y="1047102"/>
            <a:ext cx="14630400" cy="555088"/>
          </a:xfrm>
          <a:prstGeom prst="rect">
            <a:avLst/>
          </a:prstGeom>
        </p:spPr>
        <p:txBody>
          <a:bodyPr lIns="0" tIns="0" rIns="0" bIns="0" rtlCol="0" anchor="t">
            <a:spAutoFit/>
          </a:bodyPr>
          <a:lstStyle/>
          <a:p>
            <a:pPr algn="ctr">
              <a:lnSpc>
                <a:spcPts val="4799"/>
              </a:lnSpc>
            </a:pPr>
            <a:r>
              <a:rPr lang="uk-UA" sz="3200" b="1" noProof="0" dirty="0">
                <a:solidFill>
                  <a:srgbClr val="17161C"/>
                </a:solidFill>
                <a:latin typeface="Arial" panose="020B0604020202020204" pitchFamily="34" charset="0"/>
                <a:ea typeface="Aileron Heavy"/>
                <a:cs typeface="Arial" panose="020B0604020202020204" pitchFamily="34" charset="0"/>
                <a:sym typeface="Aileron Heavy"/>
              </a:rPr>
              <a:t>ЦІЛІ ТА АКТУАЛЬНІСТЬ ЗЕЛЕНОГО КУРСУ ЄС НА МІСЦЕВОМУ РІВНІ</a:t>
            </a:r>
            <a:endParaRPr lang="uk-UA" sz="3200" noProof="0" dirty="0">
              <a:solidFill>
                <a:srgbClr val="17161C"/>
              </a:solidFill>
              <a:latin typeface="Arial" panose="020B0604020202020204" pitchFamily="34" charset="0"/>
              <a:ea typeface="Aileron Heavy"/>
              <a:cs typeface="Arial" panose="020B0604020202020204" pitchFamily="34" charset="0"/>
              <a:sym typeface="Aileron Heavy"/>
            </a:endParaRPr>
          </a:p>
        </p:txBody>
      </p:sp>
      <p:graphicFrame>
        <p:nvGraphicFramePr>
          <p:cNvPr id="2" name="Таблиця 1">
            <a:extLst>
              <a:ext uri="{FF2B5EF4-FFF2-40B4-BE49-F238E27FC236}">
                <a16:creationId xmlns:a16="http://schemas.microsoft.com/office/drawing/2014/main" id="{13B649F3-F9EE-6240-2229-6C7BDAB51D37}"/>
              </a:ext>
            </a:extLst>
          </p:cNvPr>
          <p:cNvGraphicFramePr>
            <a:graphicFrameLocks noGrp="1"/>
          </p:cNvGraphicFramePr>
          <p:nvPr>
            <p:extLst>
              <p:ext uri="{D42A27DB-BD31-4B8C-83A1-F6EECF244321}">
                <p14:modId xmlns:p14="http://schemas.microsoft.com/office/powerpoint/2010/main" val="4175435470"/>
              </p:ext>
            </p:extLst>
          </p:nvPr>
        </p:nvGraphicFramePr>
        <p:xfrm>
          <a:off x="744968" y="4926582"/>
          <a:ext cx="8077200" cy="2703132"/>
        </p:xfrm>
        <a:graphic>
          <a:graphicData uri="http://schemas.openxmlformats.org/drawingml/2006/table">
            <a:tbl>
              <a:tblPr firstRow="1" firstCol="1" lastRow="1" lastCol="1" bandRow="1" bandCol="1">
                <a:tableStyleId>{5C22544A-7EE6-4342-B048-85BDC9FD1C3A}</a:tableStyleId>
              </a:tblPr>
              <a:tblGrid>
                <a:gridCol w="1419727">
                  <a:extLst>
                    <a:ext uri="{9D8B030D-6E8A-4147-A177-3AD203B41FA5}">
                      <a16:colId xmlns:a16="http://schemas.microsoft.com/office/drawing/2014/main" val="1003337025"/>
                    </a:ext>
                  </a:extLst>
                </a:gridCol>
                <a:gridCol w="6657473">
                  <a:extLst>
                    <a:ext uri="{9D8B030D-6E8A-4147-A177-3AD203B41FA5}">
                      <a16:colId xmlns:a16="http://schemas.microsoft.com/office/drawing/2014/main" val="1000507728"/>
                    </a:ext>
                  </a:extLst>
                </a:gridCol>
              </a:tblGrid>
              <a:tr h="1427480">
                <a:tc>
                  <a:txBody>
                    <a:bodyPr/>
                    <a:lstStyle/>
                    <a:p>
                      <a:pPr marL="53975" marR="33655">
                        <a:spcBef>
                          <a:spcPts val="10"/>
                        </a:spcBef>
                        <a:spcAft>
                          <a:spcPts val="0"/>
                        </a:spcAft>
                      </a:pPr>
                      <a:endParaRPr lang="uk-UA" sz="1000" noProof="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1524000" lvl="1" indent="-1073150">
                        <a:lnSpc>
                          <a:spcPct val="106000"/>
                        </a:lnSpc>
                        <a:spcBef>
                          <a:spcPts val="5"/>
                        </a:spcBef>
                        <a:spcAft>
                          <a:spcPts val="0"/>
                        </a:spcAft>
                      </a:pPr>
                      <a:endParaRPr lang="uk-UA" sz="1200" b="1" noProof="0" dirty="0">
                        <a:effectLst/>
                        <a:latin typeface="Arial" panose="020B0604020202020204" pitchFamily="34" charset="0"/>
                        <a:cs typeface="Arial" panose="020B0604020202020204" pitchFamily="34" charset="0"/>
                      </a:endParaRPr>
                    </a:p>
                    <a:p>
                      <a:pPr marL="1524000" lvl="1" indent="-1073150">
                        <a:lnSpc>
                          <a:spcPct val="106000"/>
                        </a:lnSpc>
                        <a:spcBef>
                          <a:spcPts val="5"/>
                        </a:spcBef>
                        <a:spcAft>
                          <a:spcPts val="0"/>
                        </a:spcAft>
                      </a:pPr>
                      <a:r>
                        <a:rPr lang="uk-UA" sz="1200" b="1" noProof="0" dirty="0">
                          <a:effectLst/>
                          <a:latin typeface="Arial" panose="020B0604020202020204" pitchFamily="34" charset="0"/>
                          <a:cs typeface="Arial" panose="020B0604020202020204" pitchFamily="34" charset="0"/>
                        </a:rPr>
                        <a:t>Перспективні робочі місця та професійна підготовка для перехідного періоду</a:t>
                      </a:r>
                    </a:p>
                    <a:p>
                      <a:pPr marL="1524000" lvl="1" indent="-1020445">
                        <a:lnSpc>
                          <a:spcPct val="106000"/>
                        </a:lnSpc>
                        <a:spcBef>
                          <a:spcPts val="5"/>
                        </a:spcBef>
                        <a:spcAft>
                          <a:spcPts val="0"/>
                        </a:spcAft>
                      </a:pPr>
                      <a:r>
                        <a:rPr lang="uk-UA" sz="1200" b="0" noProof="0" dirty="0">
                          <a:effectLst/>
                          <a:latin typeface="Arial" panose="020B0604020202020204" pitchFamily="34" charset="0"/>
                          <a:cs typeface="Arial" panose="020B0604020202020204" pitchFamily="34" charset="0"/>
                        </a:rPr>
                        <a:t> </a:t>
                      </a:r>
                    </a:p>
                    <a:p>
                      <a:pPr marL="800100" lvl="1" indent="-342900">
                        <a:lnSpc>
                          <a:spcPct val="106000"/>
                        </a:lnSpc>
                        <a:spcBef>
                          <a:spcPts val="5"/>
                        </a:spcBef>
                        <a:spcAft>
                          <a:spcPts val="0"/>
                        </a:spcAft>
                        <a:buFont typeface="Wingdings" panose="05000000000000000000" pitchFamily="2" charset="2"/>
                        <a:buChar char=""/>
                      </a:pPr>
                      <a:r>
                        <a:rPr lang="uk-UA" sz="1200" b="0" noProof="0" dirty="0">
                          <a:effectLst/>
                          <a:latin typeface="Arial" panose="020B0604020202020204" pitchFamily="34" charset="0"/>
                          <a:cs typeface="Arial" panose="020B0604020202020204" pitchFamily="34" charset="0"/>
                        </a:rPr>
                        <a:t>Трансформація економіки та суспільства</a:t>
                      </a:r>
                    </a:p>
                    <a:p>
                      <a:pPr marL="800100" lvl="1" indent="-342900">
                        <a:lnSpc>
                          <a:spcPct val="106000"/>
                        </a:lnSpc>
                        <a:spcBef>
                          <a:spcPts val="5"/>
                        </a:spcBef>
                        <a:spcAft>
                          <a:spcPts val="0"/>
                        </a:spcAft>
                        <a:buFont typeface="Wingdings" panose="05000000000000000000" pitchFamily="2" charset="2"/>
                        <a:buChar char=""/>
                      </a:pPr>
                      <a:r>
                        <a:rPr lang="uk-UA" sz="1200" b="0" noProof="0" dirty="0">
                          <a:effectLst/>
                          <a:latin typeface="Arial" panose="020B0604020202020204" pitchFamily="34" charset="0"/>
                          <a:cs typeface="Arial" panose="020B0604020202020204" pitchFamily="34" charset="0"/>
                        </a:rPr>
                        <a:t>Нові правила створюють нові можливості для інновацій та інвестицій у "зелені" робочі місця</a:t>
                      </a:r>
                    </a:p>
                    <a:p>
                      <a:pPr marL="1524000" lvl="1" indent="-1020445">
                        <a:lnSpc>
                          <a:spcPct val="106000"/>
                        </a:lnSpc>
                        <a:spcBef>
                          <a:spcPts val="5"/>
                        </a:spcBef>
                        <a:spcAft>
                          <a:spcPts val="0"/>
                        </a:spcAft>
                      </a:pPr>
                      <a:r>
                        <a:rPr lang="uk-UA" sz="1200" b="1" i="1" noProof="0" dirty="0">
                          <a:effectLst/>
                          <a:latin typeface="Arial" panose="020B0604020202020204" pitchFamily="34" charset="0"/>
                          <a:cs typeface="Arial" panose="020B0604020202020204" pitchFamily="34" charset="0"/>
                        </a:rPr>
                        <a:t> </a:t>
                      </a:r>
                    </a:p>
                    <a:p>
                      <a:pPr marL="450850" lvl="1" indent="0">
                        <a:lnSpc>
                          <a:spcPct val="106000"/>
                        </a:lnSpc>
                        <a:spcBef>
                          <a:spcPts val="5"/>
                        </a:spcBef>
                        <a:spcAft>
                          <a:spcPts val="0"/>
                        </a:spcAft>
                      </a:pPr>
                      <a:r>
                        <a:rPr lang="uk-UA" sz="1200" b="1" i="1" noProof="0" dirty="0">
                          <a:effectLst/>
                          <a:latin typeface="Arial" panose="020B0604020202020204" pitchFamily="34" charset="0"/>
                          <a:cs typeface="Arial" panose="020B0604020202020204" pitchFamily="34" charset="0"/>
                        </a:rPr>
                        <a:t>Чому?</a:t>
                      </a:r>
                      <a:r>
                        <a:rPr lang="uk-UA" sz="1200" b="0" noProof="0" dirty="0">
                          <a:effectLst/>
                          <a:latin typeface="Arial" panose="020B0604020202020204" pitchFamily="34" charset="0"/>
                          <a:cs typeface="Arial" panose="020B0604020202020204" pitchFamily="34" charset="0"/>
                        </a:rPr>
                        <a:t> Очікується, що електрифікація економіки та ширше використання відновлюваних джерел енергії призведе до зростання зайнятості в цих секторах.</a:t>
                      </a:r>
                    </a:p>
                    <a:p>
                      <a:pPr marL="450850" lvl="1" indent="0">
                        <a:lnSpc>
                          <a:spcPct val="106000"/>
                        </a:lnSpc>
                        <a:spcBef>
                          <a:spcPts val="5"/>
                        </a:spcBef>
                        <a:spcAft>
                          <a:spcPts val="0"/>
                        </a:spcAft>
                      </a:pPr>
                      <a:r>
                        <a:rPr lang="uk-UA" sz="1200" b="0" noProof="0" dirty="0">
                          <a:effectLst/>
                          <a:latin typeface="Arial" panose="020B0604020202020204" pitchFamily="34" charset="0"/>
                          <a:cs typeface="Arial" panose="020B0604020202020204" pitchFamily="34" charset="0"/>
                        </a:rPr>
                        <a:t>Підвищення енергоефективності будівель також створить робочі місця в будівництві, причому місцева робоча сила користуватиметься більшим попитом. Деякі робочі місця потребуватимуть перекваліфікації та переходу на більш "зелені" робочі місця (наприклад, у будівництві або автомобілебудуванні)</a:t>
                      </a:r>
                    </a:p>
                    <a:p>
                      <a:pPr lvl="1">
                        <a:spcBef>
                          <a:spcPts val="10"/>
                        </a:spcBef>
                      </a:pPr>
                      <a:r>
                        <a:rPr lang="uk-UA" sz="1200" b="0" noProof="0" dirty="0">
                          <a:effectLst/>
                          <a:latin typeface="Arial" panose="020B0604020202020204" pitchFamily="34" charset="0"/>
                          <a:cs typeface="Arial" panose="020B0604020202020204" pitchFamily="34" charset="0"/>
                        </a:rPr>
                        <a:t> </a:t>
                      </a:r>
                      <a:endParaRPr lang="uk-UA" sz="1200" b="0" noProof="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904879847"/>
                  </a:ext>
                </a:extLst>
              </a:tr>
            </a:tbl>
          </a:graphicData>
        </a:graphic>
      </p:graphicFrame>
      <p:grpSp>
        <p:nvGrpSpPr>
          <p:cNvPr id="3" name="Group 72">
            <a:extLst>
              <a:ext uri="{FF2B5EF4-FFF2-40B4-BE49-F238E27FC236}">
                <a16:creationId xmlns:a16="http://schemas.microsoft.com/office/drawing/2014/main" id="{E915D894-35F5-BCD2-9F69-9C53DE8A2D62}"/>
              </a:ext>
            </a:extLst>
          </p:cNvPr>
          <p:cNvGrpSpPr>
            <a:grpSpLocks/>
          </p:cNvGrpSpPr>
          <p:nvPr/>
        </p:nvGrpSpPr>
        <p:grpSpPr>
          <a:xfrm>
            <a:off x="1202168" y="5133410"/>
            <a:ext cx="395288" cy="684212"/>
            <a:chOff x="0" y="0"/>
            <a:chExt cx="514350" cy="857885"/>
          </a:xfrm>
        </p:grpSpPr>
        <p:sp>
          <p:nvSpPr>
            <p:cNvPr id="4" name="Graphic 73">
              <a:extLst>
                <a:ext uri="{FF2B5EF4-FFF2-40B4-BE49-F238E27FC236}">
                  <a16:creationId xmlns:a16="http://schemas.microsoft.com/office/drawing/2014/main" id="{1B03C014-86F2-161D-C3A5-BCAE112D912F}"/>
                </a:ext>
              </a:extLst>
            </p:cNvPr>
            <p:cNvSpPr/>
            <p:nvPr/>
          </p:nvSpPr>
          <p:spPr>
            <a:xfrm>
              <a:off x="0" y="0"/>
              <a:ext cx="514350" cy="857885"/>
            </a:xfrm>
            <a:custGeom>
              <a:avLst/>
              <a:gdLst/>
              <a:ahLst/>
              <a:cxnLst/>
              <a:rect l="l" t="t" r="r" b="b"/>
              <a:pathLst>
                <a:path w="514350" h="857885">
                  <a:moveTo>
                    <a:pt x="335371" y="367561"/>
                  </a:moveTo>
                  <a:lnTo>
                    <a:pt x="332845" y="367574"/>
                  </a:lnTo>
                  <a:lnTo>
                    <a:pt x="139133" y="367574"/>
                  </a:lnTo>
                  <a:lnTo>
                    <a:pt x="134911" y="371796"/>
                  </a:lnTo>
                  <a:lnTo>
                    <a:pt x="134911" y="379500"/>
                  </a:lnTo>
                  <a:lnTo>
                    <a:pt x="135903" y="381900"/>
                  </a:lnTo>
                  <a:lnTo>
                    <a:pt x="158832" y="404834"/>
                  </a:lnTo>
                  <a:lnTo>
                    <a:pt x="164726" y="412005"/>
                  </a:lnTo>
                  <a:lnTo>
                    <a:pt x="169055" y="420117"/>
                  </a:lnTo>
                  <a:lnTo>
                    <a:pt x="171716" y="428919"/>
                  </a:lnTo>
                  <a:lnTo>
                    <a:pt x="172612" y="438123"/>
                  </a:lnTo>
                  <a:lnTo>
                    <a:pt x="172587" y="543721"/>
                  </a:lnTo>
                  <a:lnTo>
                    <a:pt x="7504" y="783848"/>
                  </a:lnTo>
                  <a:lnTo>
                    <a:pt x="165" y="801061"/>
                  </a:lnTo>
                  <a:lnTo>
                    <a:pt x="19631" y="849380"/>
                  </a:lnTo>
                  <a:lnTo>
                    <a:pt x="430870" y="857675"/>
                  </a:lnTo>
                  <a:lnTo>
                    <a:pt x="449214" y="853975"/>
                  </a:lnTo>
                  <a:lnTo>
                    <a:pt x="464194" y="843878"/>
                  </a:lnTo>
                  <a:lnTo>
                    <a:pt x="467602" y="838825"/>
                  </a:lnTo>
                  <a:lnTo>
                    <a:pt x="46312" y="838824"/>
                  </a:lnTo>
                  <a:lnTo>
                    <a:pt x="35303" y="836603"/>
                  </a:lnTo>
                  <a:lnTo>
                    <a:pt x="26315" y="830543"/>
                  </a:lnTo>
                  <a:lnTo>
                    <a:pt x="20257" y="821556"/>
                  </a:lnTo>
                  <a:lnTo>
                    <a:pt x="18037" y="810558"/>
                  </a:lnTo>
                  <a:lnTo>
                    <a:pt x="18035" y="804829"/>
                  </a:lnTo>
                  <a:lnTo>
                    <a:pt x="19769" y="799241"/>
                  </a:lnTo>
                  <a:lnTo>
                    <a:pt x="122193" y="650323"/>
                  </a:lnTo>
                  <a:lnTo>
                    <a:pt x="377879" y="650324"/>
                  </a:lnTo>
                  <a:lnTo>
                    <a:pt x="364916" y="631474"/>
                  </a:lnTo>
                  <a:lnTo>
                    <a:pt x="135150" y="631474"/>
                  </a:lnTo>
                  <a:lnTo>
                    <a:pt x="190889" y="550419"/>
                  </a:lnTo>
                  <a:lnTo>
                    <a:pt x="191463" y="548559"/>
                  </a:lnTo>
                  <a:lnTo>
                    <a:pt x="191462" y="438123"/>
                  </a:lnTo>
                  <a:lnTo>
                    <a:pt x="180372" y="401516"/>
                  </a:lnTo>
                  <a:lnTo>
                    <a:pt x="167221" y="386562"/>
                  </a:lnTo>
                  <a:lnTo>
                    <a:pt x="167284" y="386424"/>
                  </a:lnTo>
                  <a:lnTo>
                    <a:pt x="336779" y="386424"/>
                  </a:lnTo>
                  <a:lnTo>
                    <a:pt x="339506" y="383697"/>
                  </a:lnTo>
                  <a:lnTo>
                    <a:pt x="343213" y="380040"/>
                  </a:lnTo>
                  <a:lnTo>
                    <a:pt x="343238" y="374071"/>
                  </a:lnTo>
                  <a:lnTo>
                    <a:pt x="337797" y="368567"/>
                  </a:lnTo>
                  <a:lnTo>
                    <a:pt x="335371" y="367561"/>
                  </a:lnTo>
                  <a:close/>
                </a:path>
                <a:path w="514350" h="857885">
                  <a:moveTo>
                    <a:pt x="377879" y="650324"/>
                  </a:moveTo>
                  <a:lnTo>
                    <a:pt x="354976" y="650324"/>
                  </a:lnTo>
                  <a:lnTo>
                    <a:pt x="454132" y="794527"/>
                  </a:lnTo>
                  <a:lnTo>
                    <a:pt x="457660" y="801426"/>
                  </a:lnTo>
                  <a:lnTo>
                    <a:pt x="459141" y="808890"/>
                  </a:lnTo>
                  <a:lnTo>
                    <a:pt x="458547" y="816477"/>
                  </a:lnTo>
                  <a:lnTo>
                    <a:pt x="455854" y="823745"/>
                  </a:lnTo>
                  <a:lnTo>
                    <a:pt x="451397" y="830051"/>
                  </a:lnTo>
                  <a:lnTo>
                    <a:pt x="445497" y="834818"/>
                  </a:lnTo>
                  <a:lnTo>
                    <a:pt x="438530" y="837818"/>
                  </a:lnTo>
                  <a:lnTo>
                    <a:pt x="430870" y="838825"/>
                  </a:lnTo>
                  <a:lnTo>
                    <a:pt x="467602" y="838825"/>
                  </a:lnTo>
                  <a:lnTo>
                    <a:pt x="474294" y="828901"/>
                  </a:lnTo>
                  <a:lnTo>
                    <a:pt x="477998" y="810558"/>
                  </a:lnTo>
                  <a:lnTo>
                    <a:pt x="477469" y="803467"/>
                  </a:lnTo>
                  <a:lnTo>
                    <a:pt x="475886" y="796574"/>
                  </a:lnTo>
                  <a:lnTo>
                    <a:pt x="473286" y="789996"/>
                  </a:lnTo>
                  <a:lnTo>
                    <a:pt x="469703" y="783848"/>
                  </a:lnTo>
                  <a:lnTo>
                    <a:pt x="377879" y="650324"/>
                  </a:lnTo>
                  <a:close/>
                </a:path>
                <a:path w="514350" h="857885">
                  <a:moveTo>
                    <a:pt x="248016" y="650324"/>
                  </a:moveTo>
                  <a:lnTo>
                    <a:pt x="229165" y="650324"/>
                  </a:lnTo>
                  <a:lnTo>
                    <a:pt x="229165" y="702651"/>
                  </a:lnTo>
                  <a:lnTo>
                    <a:pt x="233388" y="706873"/>
                  </a:lnTo>
                  <a:lnTo>
                    <a:pt x="243794" y="706873"/>
                  </a:lnTo>
                  <a:lnTo>
                    <a:pt x="248016" y="702651"/>
                  </a:lnTo>
                  <a:lnTo>
                    <a:pt x="248016" y="650324"/>
                  </a:lnTo>
                  <a:close/>
                </a:path>
                <a:path w="514350" h="857885">
                  <a:moveTo>
                    <a:pt x="248016" y="414699"/>
                  </a:moveTo>
                  <a:lnTo>
                    <a:pt x="229165" y="414699"/>
                  </a:lnTo>
                  <a:lnTo>
                    <a:pt x="229165" y="631474"/>
                  </a:lnTo>
                  <a:lnTo>
                    <a:pt x="248016" y="631474"/>
                  </a:lnTo>
                  <a:lnTo>
                    <a:pt x="248016" y="414699"/>
                  </a:lnTo>
                  <a:close/>
                </a:path>
                <a:path w="514350" h="857885">
                  <a:moveTo>
                    <a:pt x="336779" y="386424"/>
                  </a:moveTo>
                  <a:lnTo>
                    <a:pt x="309910" y="386424"/>
                  </a:lnTo>
                  <a:lnTo>
                    <a:pt x="309948" y="386562"/>
                  </a:lnTo>
                  <a:lnTo>
                    <a:pt x="305046" y="391463"/>
                  </a:lnTo>
                  <a:lnTo>
                    <a:pt x="286997" y="425199"/>
                  </a:lnTo>
                  <a:lnTo>
                    <a:pt x="285718" y="548559"/>
                  </a:lnTo>
                  <a:lnTo>
                    <a:pt x="286305" y="550431"/>
                  </a:lnTo>
                  <a:lnTo>
                    <a:pt x="342020" y="631474"/>
                  </a:lnTo>
                  <a:lnTo>
                    <a:pt x="364916" y="631474"/>
                  </a:lnTo>
                  <a:lnTo>
                    <a:pt x="304569" y="543721"/>
                  </a:lnTo>
                  <a:lnTo>
                    <a:pt x="304573" y="438123"/>
                  </a:lnTo>
                  <a:lnTo>
                    <a:pt x="305475" y="428881"/>
                  </a:lnTo>
                  <a:lnTo>
                    <a:pt x="308152" y="420079"/>
                  </a:lnTo>
                  <a:lnTo>
                    <a:pt x="312500" y="411967"/>
                  </a:lnTo>
                  <a:lnTo>
                    <a:pt x="318405" y="404796"/>
                  </a:lnTo>
                  <a:lnTo>
                    <a:pt x="336779" y="386424"/>
                  </a:lnTo>
                  <a:close/>
                </a:path>
                <a:path w="514350" h="857885">
                  <a:moveTo>
                    <a:pt x="233086" y="273173"/>
                  </a:moveTo>
                  <a:lnTo>
                    <a:pt x="209221" y="273173"/>
                  </a:lnTo>
                  <a:lnTo>
                    <a:pt x="216346" y="281779"/>
                  </a:lnTo>
                  <a:lnTo>
                    <a:pt x="221636" y="290894"/>
                  </a:lnTo>
                  <a:lnTo>
                    <a:pt x="225349" y="300755"/>
                  </a:lnTo>
                  <a:lnTo>
                    <a:pt x="227327" y="310823"/>
                  </a:lnTo>
                  <a:lnTo>
                    <a:pt x="227393" y="367574"/>
                  </a:lnTo>
                  <a:lnTo>
                    <a:pt x="246244" y="367574"/>
                  </a:lnTo>
                  <a:lnTo>
                    <a:pt x="246244" y="310823"/>
                  </a:lnTo>
                  <a:lnTo>
                    <a:pt x="249869" y="284854"/>
                  </a:lnTo>
                  <a:lnTo>
                    <a:pt x="254266" y="273776"/>
                  </a:lnTo>
                  <a:lnTo>
                    <a:pt x="233501" y="273776"/>
                  </a:lnTo>
                  <a:lnTo>
                    <a:pt x="233086" y="273173"/>
                  </a:lnTo>
                  <a:close/>
                </a:path>
                <a:path w="514350" h="857885">
                  <a:moveTo>
                    <a:pt x="481327" y="0"/>
                  </a:moveTo>
                  <a:lnTo>
                    <a:pt x="409113" y="8589"/>
                  </a:lnTo>
                  <a:lnTo>
                    <a:pt x="369784" y="23263"/>
                  </a:lnTo>
                  <a:lnTo>
                    <a:pt x="334806" y="48356"/>
                  </a:lnTo>
                  <a:lnTo>
                    <a:pt x="309312" y="85244"/>
                  </a:lnTo>
                  <a:lnTo>
                    <a:pt x="294553" y="127195"/>
                  </a:lnTo>
                  <a:lnTo>
                    <a:pt x="287704" y="168866"/>
                  </a:lnTo>
                  <a:lnTo>
                    <a:pt x="285906" y="205125"/>
                  </a:lnTo>
                  <a:lnTo>
                    <a:pt x="268652" y="218833"/>
                  </a:lnTo>
                  <a:lnTo>
                    <a:pt x="253982" y="235082"/>
                  </a:lnTo>
                  <a:lnTo>
                    <a:pt x="242173" y="253516"/>
                  </a:lnTo>
                  <a:lnTo>
                    <a:pt x="233501" y="273776"/>
                  </a:lnTo>
                  <a:lnTo>
                    <a:pt x="254266" y="273776"/>
                  </a:lnTo>
                  <a:lnTo>
                    <a:pt x="259410" y="260819"/>
                  </a:lnTo>
                  <a:lnTo>
                    <a:pt x="274335" y="239703"/>
                  </a:lnTo>
                  <a:lnTo>
                    <a:pt x="294113" y="222492"/>
                  </a:lnTo>
                  <a:lnTo>
                    <a:pt x="365626" y="222492"/>
                  </a:lnTo>
                  <a:lnTo>
                    <a:pt x="368511" y="222355"/>
                  </a:lnTo>
                  <a:lnTo>
                    <a:pt x="402724" y="216196"/>
                  </a:lnTo>
                  <a:lnTo>
                    <a:pt x="431195" y="205062"/>
                  </a:lnTo>
                  <a:lnTo>
                    <a:pt x="329967" y="205062"/>
                  </a:lnTo>
                  <a:lnTo>
                    <a:pt x="324425" y="204936"/>
                  </a:lnTo>
                  <a:lnTo>
                    <a:pt x="319097" y="204748"/>
                  </a:lnTo>
                  <a:lnTo>
                    <a:pt x="330634" y="191930"/>
                  </a:lnTo>
                  <a:lnTo>
                    <a:pt x="305247" y="191930"/>
                  </a:lnTo>
                  <a:lnTo>
                    <a:pt x="309236" y="150297"/>
                  </a:lnTo>
                  <a:lnTo>
                    <a:pt x="330684" y="85029"/>
                  </a:lnTo>
                  <a:lnTo>
                    <a:pt x="379925" y="39266"/>
                  </a:lnTo>
                  <a:lnTo>
                    <a:pt x="416053" y="26290"/>
                  </a:lnTo>
                  <a:lnTo>
                    <a:pt x="481327" y="18849"/>
                  </a:lnTo>
                  <a:lnTo>
                    <a:pt x="513746" y="18849"/>
                  </a:lnTo>
                  <a:lnTo>
                    <a:pt x="512507" y="1595"/>
                  </a:lnTo>
                  <a:lnTo>
                    <a:pt x="504731" y="858"/>
                  </a:lnTo>
                  <a:lnTo>
                    <a:pt x="496941" y="345"/>
                  </a:lnTo>
                  <a:lnTo>
                    <a:pt x="489138" y="58"/>
                  </a:lnTo>
                  <a:lnTo>
                    <a:pt x="481327" y="0"/>
                  </a:lnTo>
                  <a:close/>
                </a:path>
                <a:path w="514350" h="857885">
                  <a:moveTo>
                    <a:pt x="76033" y="82399"/>
                  </a:moveTo>
                  <a:lnTo>
                    <a:pt x="40907" y="100959"/>
                  </a:lnTo>
                  <a:lnTo>
                    <a:pt x="42139" y="140370"/>
                  </a:lnTo>
                  <a:lnTo>
                    <a:pt x="53012" y="188945"/>
                  </a:lnTo>
                  <a:lnTo>
                    <a:pt x="80745" y="232683"/>
                  </a:lnTo>
                  <a:lnTo>
                    <a:pt x="139959" y="266882"/>
                  </a:lnTo>
                  <a:lnTo>
                    <a:pt x="194065" y="273324"/>
                  </a:lnTo>
                  <a:lnTo>
                    <a:pt x="199469" y="273324"/>
                  </a:lnTo>
                  <a:lnTo>
                    <a:pt x="209221" y="273173"/>
                  </a:lnTo>
                  <a:lnTo>
                    <a:pt x="233086" y="273173"/>
                  </a:lnTo>
                  <a:lnTo>
                    <a:pt x="230573" y="269516"/>
                  </a:lnTo>
                  <a:lnTo>
                    <a:pt x="227406" y="265432"/>
                  </a:lnTo>
                  <a:lnTo>
                    <a:pt x="224013" y="261524"/>
                  </a:lnTo>
                  <a:lnTo>
                    <a:pt x="222127" y="259224"/>
                  </a:lnTo>
                  <a:lnTo>
                    <a:pt x="222346" y="254474"/>
                  </a:lnTo>
                  <a:lnTo>
                    <a:pt x="189767" y="254474"/>
                  </a:lnTo>
                  <a:lnTo>
                    <a:pt x="165888" y="252955"/>
                  </a:lnTo>
                  <a:lnTo>
                    <a:pt x="117519" y="237076"/>
                  </a:lnTo>
                  <a:lnTo>
                    <a:pt x="74311" y="191292"/>
                  </a:lnTo>
                  <a:lnTo>
                    <a:pt x="59942" y="127195"/>
                  </a:lnTo>
                  <a:lnTo>
                    <a:pt x="59720" y="101789"/>
                  </a:lnTo>
                  <a:lnTo>
                    <a:pt x="64345" y="101488"/>
                  </a:lnTo>
                  <a:lnTo>
                    <a:pt x="69862" y="101249"/>
                  </a:lnTo>
                  <a:lnTo>
                    <a:pt x="161429" y="101249"/>
                  </a:lnTo>
                  <a:lnTo>
                    <a:pt x="134249" y="89940"/>
                  </a:lnTo>
                  <a:lnTo>
                    <a:pt x="103702" y="83947"/>
                  </a:lnTo>
                  <a:lnTo>
                    <a:pt x="76033" y="82399"/>
                  </a:lnTo>
                  <a:close/>
                </a:path>
                <a:path w="514350" h="857885">
                  <a:moveTo>
                    <a:pt x="128174" y="162273"/>
                  </a:moveTo>
                  <a:lnTo>
                    <a:pt x="122318" y="163404"/>
                  </a:lnTo>
                  <a:lnTo>
                    <a:pt x="116587" y="171873"/>
                  </a:lnTo>
                  <a:lnTo>
                    <a:pt x="117530" y="177503"/>
                  </a:lnTo>
                  <a:lnTo>
                    <a:pt x="121539" y="180519"/>
                  </a:lnTo>
                  <a:lnTo>
                    <a:pt x="141357" y="196325"/>
                  </a:lnTo>
                  <a:lnTo>
                    <a:pt x="159423" y="214014"/>
                  </a:lnTo>
                  <a:lnTo>
                    <a:pt x="175603" y="233445"/>
                  </a:lnTo>
                  <a:lnTo>
                    <a:pt x="189767" y="254474"/>
                  </a:lnTo>
                  <a:lnTo>
                    <a:pt x="222346" y="254474"/>
                  </a:lnTo>
                  <a:lnTo>
                    <a:pt x="222917" y="242071"/>
                  </a:lnTo>
                  <a:lnTo>
                    <a:pt x="204282" y="242071"/>
                  </a:lnTo>
                  <a:lnTo>
                    <a:pt x="189299" y="220220"/>
                  </a:lnTo>
                  <a:lnTo>
                    <a:pt x="172248" y="200024"/>
                  </a:lnTo>
                  <a:lnTo>
                    <a:pt x="153264" y="181631"/>
                  </a:lnTo>
                  <a:lnTo>
                    <a:pt x="132485" y="165188"/>
                  </a:lnTo>
                  <a:lnTo>
                    <a:pt x="128174" y="162273"/>
                  </a:lnTo>
                  <a:close/>
                </a:path>
                <a:path w="514350" h="857885">
                  <a:moveTo>
                    <a:pt x="161429" y="101249"/>
                  </a:moveTo>
                  <a:lnTo>
                    <a:pt x="75995" y="101249"/>
                  </a:lnTo>
                  <a:lnTo>
                    <a:pt x="98853" y="102419"/>
                  </a:lnTo>
                  <a:lnTo>
                    <a:pt x="125794" y="107248"/>
                  </a:lnTo>
                  <a:lnTo>
                    <a:pt x="175905" y="135782"/>
                  </a:lnTo>
                  <a:lnTo>
                    <a:pt x="201274" y="188945"/>
                  </a:lnTo>
                  <a:lnTo>
                    <a:pt x="204452" y="216196"/>
                  </a:lnTo>
                  <a:lnTo>
                    <a:pt x="204282" y="242071"/>
                  </a:lnTo>
                  <a:lnTo>
                    <a:pt x="222917" y="242071"/>
                  </a:lnTo>
                  <a:lnTo>
                    <a:pt x="221359" y="194687"/>
                  </a:lnTo>
                  <a:lnTo>
                    <a:pt x="190081" y="123354"/>
                  </a:lnTo>
                  <a:lnTo>
                    <a:pt x="164200" y="102402"/>
                  </a:lnTo>
                  <a:lnTo>
                    <a:pt x="161429" y="101249"/>
                  </a:lnTo>
                  <a:close/>
                </a:path>
                <a:path w="514350" h="857885">
                  <a:moveTo>
                    <a:pt x="365626" y="222492"/>
                  </a:moveTo>
                  <a:lnTo>
                    <a:pt x="294113" y="222492"/>
                  </a:lnTo>
                  <a:lnTo>
                    <a:pt x="313251" y="223400"/>
                  </a:lnTo>
                  <a:lnTo>
                    <a:pt x="324130" y="223764"/>
                  </a:lnTo>
                  <a:lnTo>
                    <a:pt x="335736" y="223912"/>
                  </a:lnTo>
                  <a:lnTo>
                    <a:pt x="365626" y="222492"/>
                  </a:lnTo>
                  <a:close/>
                </a:path>
                <a:path w="514350" h="857885">
                  <a:moveTo>
                    <a:pt x="513746" y="18849"/>
                  </a:moveTo>
                  <a:lnTo>
                    <a:pt x="486405" y="18849"/>
                  </a:lnTo>
                  <a:lnTo>
                    <a:pt x="490979" y="18975"/>
                  </a:lnTo>
                  <a:lnTo>
                    <a:pt x="494925" y="19151"/>
                  </a:lnTo>
                  <a:lnTo>
                    <a:pt x="489939" y="89116"/>
                  </a:lnTo>
                  <a:lnTo>
                    <a:pt x="476970" y="130774"/>
                  </a:lnTo>
                  <a:lnTo>
                    <a:pt x="452398" y="167827"/>
                  </a:lnTo>
                  <a:lnTo>
                    <a:pt x="404901" y="195987"/>
                  </a:lnTo>
                  <a:lnTo>
                    <a:pt x="335736" y="205062"/>
                  </a:lnTo>
                  <a:lnTo>
                    <a:pt x="431195" y="205062"/>
                  </a:lnTo>
                  <a:lnTo>
                    <a:pt x="465744" y="181148"/>
                  </a:lnTo>
                  <a:lnTo>
                    <a:pt x="499088" y="126267"/>
                  </a:lnTo>
                  <a:lnTo>
                    <a:pt x="512270" y="67526"/>
                  </a:lnTo>
                  <a:lnTo>
                    <a:pt x="513792" y="23263"/>
                  </a:lnTo>
                  <a:lnTo>
                    <a:pt x="513746" y="18849"/>
                  </a:lnTo>
                  <a:close/>
                </a:path>
                <a:path w="514350" h="857885">
                  <a:moveTo>
                    <a:pt x="399929" y="108098"/>
                  </a:moveTo>
                  <a:lnTo>
                    <a:pt x="353542" y="141508"/>
                  </a:lnTo>
                  <a:lnTo>
                    <a:pt x="305247" y="191930"/>
                  </a:lnTo>
                  <a:lnTo>
                    <a:pt x="330634" y="191930"/>
                  </a:lnTo>
                  <a:lnTo>
                    <a:pt x="343174" y="177997"/>
                  </a:lnTo>
                  <a:lnTo>
                    <a:pt x="365237" y="156321"/>
                  </a:lnTo>
                  <a:lnTo>
                    <a:pt x="385585" y="139449"/>
                  </a:lnTo>
                  <a:lnTo>
                    <a:pt x="404516" y="127111"/>
                  </a:lnTo>
                  <a:lnTo>
                    <a:pt x="409066" y="124598"/>
                  </a:lnTo>
                  <a:lnTo>
                    <a:pt x="410712" y="118855"/>
                  </a:lnTo>
                  <a:lnTo>
                    <a:pt x="405673" y="109744"/>
                  </a:lnTo>
                  <a:lnTo>
                    <a:pt x="399929" y="108098"/>
                  </a:lnTo>
                  <a:close/>
                </a:path>
              </a:pathLst>
            </a:custGeom>
            <a:solidFill>
              <a:srgbClr val="000000"/>
            </a:solidFill>
          </p:spPr>
          <p:txBody>
            <a:bodyPr wrap="square" lIns="0" tIns="0" rIns="0" bIns="0" rtlCol="0">
              <a:prstTxWarp prst="textNoShape">
                <a:avLst/>
              </a:prstTxWarp>
              <a:noAutofit/>
            </a:bodyPr>
            <a:lstStyle/>
            <a:p>
              <a:endParaRPr lang="uk-UA" noProof="0" dirty="0"/>
            </a:p>
          </p:txBody>
        </p:sp>
      </p:grpSp>
      <p:graphicFrame>
        <p:nvGraphicFramePr>
          <p:cNvPr id="8" name="Таблиця 7">
            <a:extLst>
              <a:ext uri="{FF2B5EF4-FFF2-40B4-BE49-F238E27FC236}">
                <a16:creationId xmlns:a16="http://schemas.microsoft.com/office/drawing/2014/main" id="{BDB213B0-3656-32BA-09F2-3F08D0082A10}"/>
              </a:ext>
            </a:extLst>
          </p:cNvPr>
          <p:cNvGraphicFramePr>
            <a:graphicFrameLocks noGrp="1"/>
          </p:cNvGraphicFramePr>
          <p:nvPr>
            <p:extLst>
              <p:ext uri="{D42A27DB-BD31-4B8C-83A1-F6EECF244321}">
                <p14:modId xmlns:p14="http://schemas.microsoft.com/office/powerpoint/2010/main" val="721747636"/>
              </p:ext>
            </p:extLst>
          </p:nvPr>
        </p:nvGraphicFramePr>
        <p:xfrm>
          <a:off x="9296400" y="4920930"/>
          <a:ext cx="8212568" cy="2727960"/>
        </p:xfrm>
        <a:graphic>
          <a:graphicData uri="http://schemas.openxmlformats.org/drawingml/2006/table">
            <a:tbl>
              <a:tblPr firstRow="1" firstCol="1" lastRow="1" lastCol="1" bandRow="1" bandCol="1">
                <a:tableStyleId>{5C22544A-7EE6-4342-B048-85BDC9FD1C3A}</a:tableStyleId>
              </a:tblPr>
              <a:tblGrid>
                <a:gridCol w="1443520">
                  <a:extLst>
                    <a:ext uri="{9D8B030D-6E8A-4147-A177-3AD203B41FA5}">
                      <a16:colId xmlns:a16="http://schemas.microsoft.com/office/drawing/2014/main" val="3594962520"/>
                    </a:ext>
                  </a:extLst>
                </a:gridCol>
                <a:gridCol w="6769048">
                  <a:extLst>
                    <a:ext uri="{9D8B030D-6E8A-4147-A177-3AD203B41FA5}">
                      <a16:colId xmlns:a16="http://schemas.microsoft.com/office/drawing/2014/main" val="3678832685"/>
                    </a:ext>
                  </a:extLst>
                </a:gridCol>
              </a:tblGrid>
              <a:tr h="1427480">
                <a:tc>
                  <a:txBody>
                    <a:bodyPr/>
                    <a:lstStyle/>
                    <a:p>
                      <a:pPr marL="53975" marR="33655">
                        <a:spcBef>
                          <a:spcPts val="10"/>
                        </a:spcBef>
                        <a:spcAft>
                          <a:spcPts val="0"/>
                        </a:spcAft>
                      </a:pPr>
                      <a:endParaRPr lang="uk-UA" sz="1000" noProof="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450850" lvl="1" indent="0">
                        <a:spcBef>
                          <a:spcPts val="5"/>
                        </a:spcBef>
                        <a:spcAft>
                          <a:spcPts val="0"/>
                        </a:spcAft>
                      </a:pPr>
                      <a:endParaRPr lang="uk-UA" sz="1200" b="0" noProof="0" dirty="0">
                        <a:effectLst/>
                        <a:latin typeface="Arial" panose="020B0604020202020204" pitchFamily="34" charset="0"/>
                        <a:cs typeface="Arial" panose="020B0604020202020204" pitchFamily="34" charset="0"/>
                      </a:endParaRPr>
                    </a:p>
                    <a:p>
                      <a:pPr marL="450850" lvl="1" indent="0">
                        <a:spcBef>
                          <a:spcPts val="5"/>
                        </a:spcBef>
                        <a:spcAft>
                          <a:spcPts val="0"/>
                        </a:spcAft>
                      </a:pPr>
                      <a:r>
                        <a:rPr lang="uk-UA" sz="1200" b="1" noProof="0" dirty="0" err="1">
                          <a:effectLst/>
                          <a:latin typeface="Arial" panose="020B0604020202020204" pitchFamily="34" charset="0"/>
                          <a:cs typeface="Arial" panose="020B0604020202020204" pitchFamily="34" charset="0"/>
                        </a:rPr>
                        <a:t>Глобально</a:t>
                      </a:r>
                      <a:r>
                        <a:rPr lang="uk-UA" sz="1200" b="1" noProof="0" dirty="0">
                          <a:effectLst/>
                          <a:latin typeface="Arial" panose="020B0604020202020204" pitchFamily="34" charset="0"/>
                          <a:cs typeface="Arial" panose="020B0604020202020204" pitchFamily="34" charset="0"/>
                        </a:rPr>
                        <a:t> конкурентоспроможна та стійка промисловість</a:t>
                      </a:r>
                    </a:p>
                    <a:p>
                      <a:pPr marL="535305" lvl="1">
                        <a:spcBef>
                          <a:spcPts val="5"/>
                        </a:spcBef>
                        <a:spcAft>
                          <a:spcPts val="0"/>
                        </a:spcAft>
                      </a:pPr>
                      <a:r>
                        <a:rPr lang="uk-UA" sz="1200" b="0" noProof="0" dirty="0">
                          <a:effectLst/>
                          <a:latin typeface="Arial" panose="020B0604020202020204" pitchFamily="34" charset="0"/>
                          <a:cs typeface="Arial" panose="020B0604020202020204" pitchFamily="34" charset="0"/>
                        </a:rPr>
                        <a:t> </a:t>
                      </a:r>
                    </a:p>
                    <a:p>
                      <a:pPr marL="800100" lvl="1" indent="-342900">
                        <a:spcBef>
                          <a:spcPts val="5"/>
                        </a:spcBef>
                        <a:spcAft>
                          <a:spcPts val="0"/>
                        </a:spcAft>
                        <a:buFont typeface="Wingdings" panose="05000000000000000000" pitchFamily="2" charset="2"/>
                        <a:buChar char=""/>
                      </a:pPr>
                      <a:r>
                        <a:rPr lang="uk-UA" sz="1200" b="0" noProof="0" dirty="0">
                          <a:effectLst/>
                          <a:latin typeface="Arial" panose="020B0604020202020204" pitchFamily="34" charset="0"/>
                          <a:cs typeface="Arial" panose="020B0604020202020204" pitchFamily="34" charset="0"/>
                        </a:rPr>
                        <a:t>Зменшити зовнішню енергетичну залежність</a:t>
                      </a:r>
                    </a:p>
                    <a:p>
                      <a:pPr marL="800100" lvl="1" indent="-342900">
                        <a:spcBef>
                          <a:spcPts val="5"/>
                        </a:spcBef>
                        <a:spcAft>
                          <a:spcPts val="0"/>
                        </a:spcAft>
                        <a:buFont typeface="Wingdings" panose="05000000000000000000" pitchFamily="2" charset="2"/>
                        <a:buChar char=""/>
                      </a:pPr>
                      <a:r>
                        <a:rPr lang="uk-UA" sz="1200" b="0" noProof="0" dirty="0">
                          <a:effectLst/>
                          <a:latin typeface="Arial" panose="020B0604020202020204" pitchFamily="34" charset="0"/>
                          <a:cs typeface="Arial" panose="020B0604020202020204" pitchFamily="34" charset="0"/>
                        </a:rPr>
                        <a:t>Передбачення екстремальних кліматичних явищ та їх наслідків</a:t>
                      </a:r>
                    </a:p>
                    <a:p>
                      <a:pPr marL="800100" lvl="1" indent="-342900">
                        <a:spcBef>
                          <a:spcPts val="5"/>
                        </a:spcBef>
                        <a:spcAft>
                          <a:spcPts val="0"/>
                        </a:spcAft>
                        <a:buFont typeface="Wingdings" panose="05000000000000000000" pitchFamily="2" charset="2"/>
                        <a:buChar char=""/>
                      </a:pPr>
                      <a:r>
                        <a:rPr lang="uk-UA" sz="1200" b="0" noProof="0" dirty="0">
                          <a:effectLst/>
                          <a:latin typeface="Arial" panose="020B0604020202020204" pitchFamily="34" charset="0"/>
                          <a:cs typeface="Arial" panose="020B0604020202020204" pitchFamily="34" charset="0"/>
                        </a:rPr>
                        <a:t>Посилення конкурентоспроможності європейських компаній</a:t>
                      </a:r>
                    </a:p>
                    <a:p>
                      <a:pPr marL="535305" lvl="1">
                        <a:spcBef>
                          <a:spcPts val="5"/>
                        </a:spcBef>
                        <a:spcAft>
                          <a:spcPts val="0"/>
                        </a:spcAft>
                      </a:pPr>
                      <a:r>
                        <a:rPr lang="uk-UA" sz="1200" b="0" noProof="0" dirty="0">
                          <a:effectLst/>
                          <a:latin typeface="Arial" panose="020B0604020202020204" pitchFamily="34" charset="0"/>
                          <a:cs typeface="Arial" panose="020B0604020202020204" pitchFamily="34" charset="0"/>
                        </a:rPr>
                        <a:t> </a:t>
                      </a:r>
                    </a:p>
                    <a:p>
                      <a:pPr marL="450850" lvl="1" indent="0">
                        <a:spcBef>
                          <a:spcPts val="5"/>
                        </a:spcBef>
                        <a:spcAft>
                          <a:spcPts val="0"/>
                        </a:spcAft>
                      </a:pPr>
                      <a:r>
                        <a:rPr lang="uk-UA" sz="1200" b="1" i="1" noProof="0" dirty="0">
                          <a:effectLst/>
                          <a:latin typeface="Arial" panose="020B0604020202020204" pitchFamily="34" charset="0"/>
                          <a:cs typeface="Arial" panose="020B0604020202020204" pitchFamily="34" charset="0"/>
                        </a:rPr>
                        <a:t>Чому?</a:t>
                      </a:r>
                      <a:r>
                        <a:rPr lang="uk-UA" sz="1200" b="0" noProof="0" dirty="0">
                          <a:effectLst/>
                          <a:latin typeface="Arial" panose="020B0604020202020204" pitchFamily="34" charset="0"/>
                          <a:cs typeface="Arial" panose="020B0604020202020204" pitchFamily="34" charset="0"/>
                        </a:rPr>
                        <a:t> Інвестиції у технології відновлюваної енергетики розвивають експертизу та продукти, які також принесуть користь решті світу.</a:t>
                      </a:r>
                    </a:p>
                    <a:p>
                      <a:pPr marL="450850" lvl="1" indent="0">
                        <a:spcBef>
                          <a:spcPts val="5"/>
                        </a:spcBef>
                        <a:spcAft>
                          <a:spcPts val="0"/>
                        </a:spcAft>
                      </a:pPr>
                      <a:r>
                        <a:rPr lang="uk-UA" sz="1200" b="0" noProof="0" dirty="0">
                          <a:effectLst/>
                          <a:latin typeface="Arial" panose="020B0604020202020204" pitchFamily="34" charset="0"/>
                          <a:cs typeface="Arial" panose="020B0604020202020204" pitchFamily="34" charset="0"/>
                        </a:rPr>
                        <a:t>Перехід на екологічно чистий транспорт створить провідні світові компанії, які зможуть обслуговувати зростаючий глобальний ринок. Подібні закономірності діють і на місцевому рівні.</a:t>
                      </a:r>
                    </a:p>
                    <a:p>
                      <a:pPr marL="450850" lvl="1" indent="0">
                        <a:spcBef>
                          <a:spcPts val="5"/>
                        </a:spcBef>
                        <a:spcAft>
                          <a:spcPts val="0"/>
                        </a:spcAft>
                      </a:pPr>
                      <a:endParaRPr lang="uk-UA" sz="1200" b="0" noProof="0" dirty="0">
                        <a:effectLst/>
                        <a:latin typeface="Arial" panose="020B0604020202020204" pitchFamily="34" charset="0"/>
                        <a:cs typeface="Arial" panose="020B0604020202020204" pitchFamily="34" charset="0"/>
                      </a:endParaRPr>
                    </a:p>
                    <a:p>
                      <a:pPr marL="450850" lvl="1" indent="0">
                        <a:spcBef>
                          <a:spcPts val="5"/>
                        </a:spcBef>
                        <a:spcAft>
                          <a:spcPts val="0"/>
                        </a:spcAft>
                      </a:pPr>
                      <a:endParaRPr lang="uk-UA" sz="1200" b="0" noProof="0" dirty="0">
                        <a:effectLst/>
                        <a:latin typeface="Arial" panose="020B0604020202020204" pitchFamily="34" charset="0"/>
                        <a:cs typeface="Arial" panose="020B0604020202020204" pitchFamily="34" charset="0"/>
                      </a:endParaRPr>
                    </a:p>
                    <a:p>
                      <a:pPr>
                        <a:spcBef>
                          <a:spcPts val="10"/>
                        </a:spcBef>
                      </a:pPr>
                      <a:r>
                        <a:rPr lang="uk-UA" sz="1100" noProof="0" dirty="0">
                          <a:effectLst/>
                        </a:rPr>
                        <a:t> </a:t>
                      </a:r>
                      <a:endParaRPr lang="uk-UA" sz="1100" noProof="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003938275"/>
                  </a:ext>
                </a:extLst>
              </a:tr>
            </a:tbl>
          </a:graphicData>
        </a:graphic>
      </p:graphicFrame>
      <p:grpSp>
        <p:nvGrpSpPr>
          <p:cNvPr id="9" name="Group 74">
            <a:extLst>
              <a:ext uri="{FF2B5EF4-FFF2-40B4-BE49-F238E27FC236}">
                <a16:creationId xmlns:a16="http://schemas.microsoft.com/office/drawing/2014/main" id="{0F52617A-B57C-889F-575D-33C92DE23AE0}"/>
              </a:ext>
            </a:extLst>
          </p:cNvPr>
          <p:cNvGrpSpPr>
            <a:grpSpLocks/>
          </p:cNvGrpSpPr>
          <p:nvPr/>
        </p:nvGrpSpPr>
        <p:grpSpPr>
          <a:xfrm>
            <a:off x="9686561" y="5130782"/>
            <a:ext cx="611188" cy="611188"/>
            <a:chOff x="0" y="0"/>
            <a:chExt cx="707390" cy="669925"/>
          </a:xfrm>
        </p:grpSpPr>
        <p:sp>
          <p:nvSpPr>
            <p:cNvPr id="35" name="Graphic 75">
              <a:extLst>
                <a:ext uri="{FF2B5EF4-FFF2-40B4-BE49-F238E27FC236}">
                  <a16:creationId xmlns:a16="http://schemas.microsoft.com/office/drawing/2014/main" id="{5B924F75-4A9D-2C5B-6B11-23F5F75FB545}"/>
                </a:ext>
              </a:extLst>
            </p:cNvPr>
            <p:cNvSpPr/>
            <p:nvPr/>
          </p:nvSpPr>
          <p:spPr>
            <a:xfrm>
              <a:off x="0" y="0"/>
              <a:ext cx="707390" cy="669925"/>
            </a:xfrm>
            <a:custGeom>
              <a:avLst/>
              <a:gdLst/>
              <a:ahLst/>
              <a:cxnLst/>
              <a:rect l="l" t="t" r="r" b="b"/>
              <a:pathLst>
                <a:path w="707390" h="669925">
                  <a:moveTo>
                    <a:pt x="320402" y="535666"/>
                  </a:moveTo>
                  <a:lnTo>
                    <a:pt x="301614" y="535666"/>
                  </a:lnTo>
                  <a:lnTo>
                    <a:pt x="301614" y="580704"/>
                  </a:lnTo>
                  <a:lnTo>
                    <a:pt x="0" y="612875"/>
                  </a:lnTo>
                  <a:lnTo>
                    <a:pt x="37701" y="669425"/>
                  </a:lnTo>
                  <a:lnTo>
                    <a:pt x="574953" y="669425"/>
                  </a:lnTo>
                  <a:lnTo>
                    <a:pt x="616601" y="662603"/>
                  </a:lnTo>
                  <a:lnTo>
                    <a:pt x="639868" y="650537"/>
                  </a:lnTo>
                  <a:lnTo>
                    <a:pt x="47730" y="650537"/>
                  </a:lnTo>
                  <a:lnTo>
                    <a:pt x="32926" y="628269"/>
                  </a:lnTo>
                  <a:lnTo>
                    <a:pt x="498106" y="578644"/>
                  </a:lnTo>
                  <a:lnTo>
                    <a:pt x="320402" y="578643"/>
                  </a:lnTo>
                  <a:lnTo>
                    <a:pt x="320402" y="535666"/>
                  </a:lnTo>
                  <a:close/>
                </a:path>
                <a:path w="707390" h="669925">
                  <a:moveTo>
                    <a:pt x="703450" y="558587"/>
                  </a:moveTo>
                  <a:lnTo>
                    <a:pt x="686110" y="558587"/>
                  </a:lnTo>
                  <a:lnTo>
                    <a:pt x="672051" y="595456"/>
                  </a:lnTo>
                  <a:lnTo>
                    <a:pt x="647032" y="624557"/>
                  </a:lnTo>
                  <a:lnTo>
                    <a:pt x="613748" y="643661"/>
                  </a:lnTo>
                  <a:lnTo>
                    <a:pt x="574890" y="650537"/>
                  </a:lnTo>
                  <a:lnTo>
                    <a:pt x="639868" y="650537"/>
                  </a:lnTo>
                  <a:lnTo>
                    <a:pt x="652776" y="643843"/>
                  </a:lnTo>
                  <a:lnTo>
                    <a:pt x="681323" y="615300"/>
                  </a:lnTo>
                  <a:lnTo>
                    <a:pt x="700086" y="579126"/>
                  </a:lnTo>
                  <a:lnTo>
                    <a:pt x="703450" y="558587"/>
                  </a:lnTo>
                  <a:close/>
                </a:path>
                <a:path w="707390" h="669925">
                  <a:moveTo>
                    <a:pt x="706909" y="537475"/>
                  </a:moveTo>
                  <a:lnTo>
                    <a:pt x="320402" y="578643"/>
                  </a:lnTo>
                  <a:lnTo>
                    <a:pt x="498106" y="578644"/>
                  </a:lnTo>
                  <a:lnTo>
                    <a:pt x="686110" y="558587"/>
                  </a:lnTo>
                  <a:lnTo>
                    <a:pt x="703450" y="558587"/>
                  </a:lnTo>
                  <a:lnTo>
                    <a:pt x="706909" y="537475"/>
                  </a:lnTo>
                  <a:close/>
                </a:path>
                <a:path w="707390" h="669925">
                  <a:moveTo>
                    <a:pt x="320402" y="107872"/>
                  </a:moveTo>
                  <a:lnTo>
                    <a:pt x="301564" y="107872"/>
                  </a:lnTo>
                  <a:lnTo>
                    <a:pt x="301564" y="126923"/>
                  </a:lnTo>
                  <a:lnTo>
                    <a:pt x="126552" y="536910"/>
                  </a:lnTo>
                  <a:lnTo>
                    <a:pt x="58462" y="544739"/>
                  </a:lnTo>
                  <a:lnTo>
                    <a:pt x="60611" y="563463"/>
                  </a:lnTo>
                  <a:lnTo>
                    <a:pt x="192756" y="548295"/>
                  </a:lnTo>
                  <a:lnTo>
                    <a:pt x="192756" y="547918"/>
                  </a:lnTo>
                  <a:lnTo>
                    <a:pt x="301614" y="535666"/>
                  </a:lnTo>
                  <a:lnTo>
                    <a:pt x="320402" y="535666"/>
                  </a:lnTo>
                  <a:lnTo>
                    <a:pt x="320402" y="533894"/>
                  </a:lnTo>
                  <a:lnTo>
                    <a:pt x="148331" y="533894"/>
                  </a:lnTo>
                  <a:lnTo>
                    <a:pt x="301551" y="174927"/>
                  </a:lnTo>
                  <a:lnTo>
                    <a:pt x="320402" y="174927"/>
                  </a:lnTo>
                  <a:lnTo>
                    <a:pt x="320402" y="107872"/>
                  </a:lnTo>
                  <a:close/>
                </a:path>
                <a:path w="707390" h="669925">
                  <a:moveTo>
                    <a:pt x="320402" y="174927"/>
                  </a:moveTo>
                  <a:lnTo>
                    <a:pt x="301551" y="174927"/>
                  </a:lnTo>
                  <a:lnTo>
                    <a:pt x="301551" y="516640"/>
                  </a:lnTo>
                  <a:lnTo>
                    <a:pt x="148331" y="533894"/>
                  </a:lnTo>
                  <a:lnTo>
                    <a:pt x="320402" y="533894"/>
                  </a:lnTo>
                  <a:lnTo>
                    <a:pt x="320402" y="533454"/>
                  </a:lnTo>
                  <a:lnTo>
                    <a:pt x="488526" y="514516"/>
                  </a:lnTo>
                  <a:lnTo>
                    <a:pt x="320402" y="514516"/>
                  </a:lnTo>
                  <a:lnTo>
                    <a:pt x="320402" y="174927"/>
                  </a:lnTo>
                  <a:close/>
                </a:path>
                <a:path w="707390" h="669925">
                  <a:moveTo>
                    <a:pt x="339303" y="96197"/>
                  </a:moveTo>
                  <a:lnTo>
                    <a:pt x="339303" y="117234"/>
                  </a:lnTo>
                  <a:lnTo>
                    <a:pt x="359481" y="128069"/>
                  </a:lnTo>
                  <a:lnTo>
                    <a:pt x="387040" y="144579"/>
                  </a:lnTo>
                  <a:lnTo>
                    <a:pt x="419778" y="166773"/>
                  </a:lnTo>
                  <a:lnTo>
                    <a:pt x="455491" y="194659"/>
                  </a:lnTo>
                  <a:lnTo>
                    <a:pt x="491975" y="228246"/>
                  </a:lnTo>
                  <a:lnTo>
                    <a:pt x="527029" y="267542"/>
                  </a:lnTo>
                  <a:lnTo>
                    <a:pt x="558447" y="312555"/>
                  </a:lnTo>
                  <a:lnTo>
                    <a:pt x="584027" y="363293"/>
                  </a:lnTo>
                  <a:lnTo>
                    <a:pt x="601566" y="419766"/>
                  </a:lnTo>
                  <a:lnTo>
                    <a:pt x="608859" y="481981"/>
                  </a:lnTo>
                  <a:lnTo>
                    <a:pt x="320402" y="514516"/>
                  </a:lnTo>
                  <a:lnTo>
                    <a:pt x="488526" y="514516"/>
                  </a:lnTo>
                  <a:lnTo>
                    <a:pt x="627308" y="498883"/>
                  </a:lnTo>
                  <a:lnTo>
                    <a:pt x="627710" y="489408"/>
                  </a:lnTo>
                  <a:lnTo>
                    <a:pt x="621785" y="424612"/>
                  </a:lnTo>
                  <a:lnTo>
                    <a:pt x="605427" y="365746"/>
                  </a:lnTo>
                  <a:lnTo>
                    <a:pt x="580760" y="312771"/>
                  </a:lnTo>
                  <a:lnTo>
                    <a:pt x="549910" y="265645"/>
                  </a:lnTo>
                  <a:lnTo>
                    <a:pt x="515001" y="224330"/>
                  </a:lnTo>
                  <a:lnTo>
                    <a:pt x="478158" y="188784"/>
                  </a:lnTo>
                  <a:lnTo>
                    <a:pt x="441506" y="158968"/>
                  </a:lnTo>
                  <a:lnTo>
                    <a:pt x="407169" y="134841"/>
                  </a:lnTo>
                  <a:lnTo>
                    <a:pt x="353943" y="103496"/>
                  </a:lnTo>
                  <a:lnTo>
                    <a:pt x="339303" y="96197"/>
                  </a:lnTo>
                  <a:close/>
                </a:path>
                <a:path w="707390" h="669925">
                  <a:moveTo>
                    <a:pt x="320402" y="0"/>
                  </a:moveTo>
                  <a:lnTo>
                    <a:pt x="301551" y="0"/>
                  </a:lnTo>
                  <a:lnTo>
                    <a:pt x="301551" y="19603"/>
                  </a:lnTo>
                  <a:lnTo>
                    <a:pt x="182727" y="127664"/>
                  </a:lnTo>
                  <a:lnTo>
                    <a:pt x="301564" y="107872"/>
                  </a:lnTo>
                  <a:lnTo>
                    <a:pt x="320402" y="107872"/>
                  </a:lnTo>
                  <a:lnTo>
                    <a:pt x="320402" y="98535"/>
                  </a:lnTo>
                  <a:lnTo>
                    <a:pt x="242786" y="98535"/>
                  </a:lnTo>
                  <a:lnTo>
                    <a:pt x="301551" y="45076"/>
                  </a:lnTo>
                  <a:lnTo>
                    <a:pt x="320402" y="45076"/>
                  </a:lnTo>
                  <a:lnTo>
                    <a:pt x="320402" y="0"/>
                  </a:lnTo>
                  <a:close/>
                </a:path>
                <a:path w="707390" h="669925">
                  <a:moveTo>
                    <a:pt x="320402" y="45076"/>
                  </a:moveTo>
                  <a:lnTo>
                    <a:pt x="301551" y="45076"/>
                  </a:lnTo>
                  <a:lnTo>
                    <a:pt x="301551" y="88745"/>
                  </a:lnTo>
                  <a:lnTo>
                    <a:pt x="242786" y="98535"/>
                  </a:lnTo>
                  <a:lnTo>
                    <a:pt x="320402" y="98535"/>
                  </a:lnTo>
                  <a:lnTo>
                    <a:pt x="320402" y="45076"/>
                  </a:lnTo>
                  <a:close/>
                </a:path>
              </a:pathLst>
            </a:custGeom>
            <a:solidFill>
              <a:srgbClr val="000000"/>
            </a:solidFill>
          </p:spPr>
          <p:txBody>
            <a:bodyPr wrap="square" lIns="0" tIns="0" rIns="0" bIns="0" rtlCol="0">
              <a:prstTxWarp prst="textNoShape">
                <a:avLst/>
              </a:prstTxWarp>
              <a:noAutofit/>
            </a:bodyPr>
            <a:lstStyle/>
            <a:p>
              <a:endParaRPr lang="uk-UA" noProof="0" dirty="0"/>
            </a:p>
          </p:txBody>
        </p:sp>
      </p:grpSp>
      <p:graphicFrame>
        <p:nvGraphicFramePr>
          <p:cNvPr id="36" name="Таблиця 35">
            <a:extLst>
              <a:ext uri="{FF2B5EF4-FFF2-40B4-BE49-F238E27FC236}">
                <a16:creationId xmlns:a16="http://schemas.microsoft.com/office/drawing/2014/main" id="{BEDD26A2-1664-4F12-963B-D90C901CB7BE}"/>
              </a:ext>
            </a:extLst>
          </p:cNvPr>
          <p:cNvGraphicFramePr>
            <a:graphicFrameLocks noGrp="1"/>
          </p:cNvGraphicFramePr>
          <p:nvPr>
            <p:extLst>
              <p:ext uri="{D42A27DB-BD31-4B8C-83A1-F6EECF244321}">
                <p14:modId xmlns:p14="http://schemas.microsoft.com/office/powerpoint/2010/main" val="4157370874"/>
              </p:ext>
            </p:extLst>
          </p:nvPr>
        </p:nvGraphicFramePr>
        <p:xfrm>
          <a:off x="757988" y="2247899"/>
          <a:ext cx="8077199" cy="2315401"/>
        </p:xfrm>
        <a:graphic>
          <a:graphicData uri="http://schemas.openxmlformats.org/drawingml/2006/table">
            <a:tbl>
              <a:tblPr firstRow="1" firstCol="1" lastRow="1" lastCol="1" bandRow="1" bandCol="1">
                <a:tableStyleId>{5C22544A-7EE6-4342-B048-85BDC9FD1C3A}</a:tableStyleId>
              </a:tblPr>
              <a:tblGrid>
                <a:gridCol w="1419727">
                  <a:extLst>
                    <a:ext uri="{9D8B030D-6E8A-4147-A177-3AD203B41FA5}">
                      <a16:colId xmlns:a16="http://schemas.microsoft.com/office/drawing/2014/main" val="3680161254"/>
                    </a:ext>
                  </a:extLst>
                </a:gridCol>
                <a:gridCol w="6657472">
                  <a:extLst>
                    <a:ext uri="{9D8B030D-6E8A-4147-A177-3AD203B41FA5}">
                      <a16:colId xmlns:a16="http://schemas.microsoft.com/office/drawing/2014/main" val="760258628"/>
                    </a:ext>
                  </a:extLst>
                </a:gridCol>
              </a:tblGrid>
              <a:tr h="2315401">
                <a:tc>
                  <a:txBody>
                    <a:bodyPr/>
                    <a:lstStyle/>
                    <a:p>
                      <a:pPr marL="53975" marR="33655">
                        <a:spcBef>
                          <a:spcPts val="10"/>
                        </a:spcBef>
                        <a:spcAft>
                          <a:spcPts val="0"/>
                        </a:spcAft>
                      </a:pPr>
                      <a:endParaRPr lang="uk-UA" sz="1100" noProof="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tc>
                  <a:txBody>
                    <a:bodyPr/>
                    <a:lstStyle/>
                    <a:p>
                      <a:pPr marL="511175" marR="36195" lvl="1">
                        <a:spcBef>
                          <a:spcPts val="10"/>
                        </a:spcBef>
                        <a:spcAft>
                          <a:spcPts val="0"/>
                        </a:spcAft>
                      </a:pPr>
                      <a:endParaRPr lang="uk-UA" sz="1200" b="0" noProof="0" dirty="0">
                        <a:effectLst/>
                        <a:latin typeface="Arial" panose="020B0604020202020204" pitchFamily="34" charset="0"/>
                        <a:cs typeface="Arial" panose="020B0604020202020204" pitchFamily="34" charset="0"/>
                      </a:endParaRPr>
                    </a:p>
                    <a:p>
                      <a:pPr marL="441325" marR="36195" lvl="1" indent="0">
                        <a:spcBef>
                          <a:spcPts val="10"/>
                        </a:spcBef>
                        <a:spcAft>
                          <a:spcPts val="0"/>
                        </a:spcAft>
                      </a:pPr>
                      <a:r>
                        <a:rPr lang="uk-UA" sz="1200" b="1" noProof="0" dirty="0">
                          <a:effectLst/>
                          <a:latin typeface="Arial" panose="020B0604020202020204" pitchFamily="34" charset="0"/>
                          <a:cs typeface="Arial" panose="020B0604020202020204" pitchFamily="34" charset="0"/>
                        </a:rPr>
                        <a:t>Здорове та доступне харчування</a:t>
                      </a:r>
                    </a:p>
                    <a:p>
                      <a:pPr marL="511175" marR="36195" lvl="1">
                        <a:spcBef>
                          <a:spcPts val="10"/>
                        </a:spcBef>
                        <a:spcAft>
                          <a:spcPts val="0"/>
                        </a:spcAft>
                      </a:pPr>
                      <a:r>
                        <a:rPr lang="uk-UA" sz="1200" b="0" noProof="0" dirty="0">
                          <a:effectLst/>
                          <a:latin typeface="Arial" panose="020B0604020202020204" pitchFamily="34" charset="0"/>
                          <a:cs typeface="Arial" panose="020B0604020202020204" pitchFamily="34" charset="0"/>
                        </a:rPr>
                        <a:t> </a:t>
                      </a:r>
                    </a:p>
                    <a:p>
                      <a:pPr marL="800100" marR="36195" lvl="1" indent="-342900">
                        <a:spcBef>
                          <a:spcPts val="10"/>
                        </a:spcBef>
                        <a:spcAft>
                          <a:spcPts val="0"/>
                        </a:spcAft>
                        <a:buFont typeface="Wingdings" panose="05000000000000000000" pitchFamily="2" charset="2"/>
                        <a:buChar char=""/>
                      </a:pPr>
                      <a:r>
                        <a:rPr lang="uk-UA" sz="1200" b="0" noProof="0" dirty="0">
                          <a:effectLst/>
                          <a:latin typeface="Arial" panose="020B0604020202020204" pitchFamily="34" charset="0"/>
                          <a:cs typeface="Arial" panose="020B0604020202020204" pitchFamily="34" charset="0"/>
                        </a:rPr>
                        <a:t>Забезпечити продовольчу безпеку в умовах зміни клімату та втрати біорізноманіття</a:t>
                      </a:r>
                    </a:p>
                    <a:p>
                      <a:pPr marL="800100" marR="36195" lvl="1" indent="-342900">
                        <a:spcBef>
                          <a:spcPts val="10"/>
                        </a:spcBef>
                        <a:spcAft>
                          <a:spcPts val="0"/>
                        </a:spcAft>
                        <a:buFont typeface="Wingdings" panose="05000000000000000000" pitchFamily="2" charset="2"/>
                        <a:buChar char=""/>
                      </a:pPr>
                      <a:r>
                        <a:rPr lang="uk-UA" sz="1200" b="0" noProof="0" dirty="0">
                          <a:effectLst/>
                          <a:latin typeface="Arial" panose="020B0604020202020204" pitchFamily="34" charset="0"/>
                          <a:cs typeface="Arial" panose="020B0604020202020204" pitchFamily="34" charset="0"/>
                        </a:rPr>
                        <a:t>Зменшити вплив сільського господарства на навколишнє середовище</a:t>
                      </a:r>
                    </a:p>
                    <a:p>
                      <a:pPr marL="511175" marR="36195" lvl="1">
                        <a:spcBef>
                          <a:spcPts val="10"/>
                        </a:spcBef>
                        <a:spcAft>
                          <a:spcPts val="0"/>
                        </a:spcAft>
                      </a:pPr>
                      <a:r>
                        <a:rPr lang="uk-UA" sz="1200" b="0" noProof="0" dirty="0">
                          <a:effectLst/>
                          <a:latin typeface="Arial" panose="020B0604020202020204" pitchFamily="34" charset="0"/>
                          <a:cs typeface="Arial" panose="020B0604020202020204" pitchFamily="34" charset="0"/>
                        </a:rPr>
                        <a:t> </a:t>
                      </a:r>
                    </a:p>
                    <a:p>
                      <a:pPr marL="511175" marR="36195" lvl="1">
                        <a:spcBef>
                          <a:spcPts val="10"/>
                        </a:spcBef>
                        <a:spcAft>
                          <a:spcPts val="0"/>
                        </a:spcAft>
                      </a:pPr>
                      <a:r>
                        <a:rPr lang="uk-UA" sz="1200" b="1" i="1" noProof="0" dirty="0">
                          <a:effectLst/>
                          <a:latin typeface="Arial" panose="020B0604020202020204" pitchFamily="34" charset="0"/>
                          <a:cs typeface="Arial" panose="020B0604020202020204" pitchFamily="34" charset="0"/>
                        </a:rPr>
                        <a:t>Чому? </a:t>
                      </a:r>
                      <a:r>
                        <a:rPr lang="uk-UA" sz="1200" b="0" noProof="0" dirty="0">
                          <a:effectLst/>
                          <a:latin typeface="Arial" panose="020B0604020202020204" pitchFamily="34" charset="0"/>
                          <a:cs typeface="Arial" panose="020B0604020202020204" pitchFamily="34" charset="0"/>
                        </a:rPr>
                        <a:t>Посилити продовольчу стійкість у випадку екстремальних подій (наприклад, війни, зміни клімату), побудувати конкурентоспроможну стійкість від ферми до столу - забезпечити доступне продовольство для місцевих жителів та стабільні доходи для місцевих виробників.</a:t>
                      </a:r>
                    </a:p>
                    <a:p>
                      <a:pPr marL="86995">
                        <a:spcBef>
                          <a:spcPts val="10"/>
                        </a:spcBef>
                        <a:spcAft>
                          <a:spcPts val="0"/>
                        </a:spcAft>
                      </a:pPr>
                      <a:r>
                        <a:rPr lang="uk-UA" sz="1100" noProof="0" dirty="0">
                          <a:effectLst/>
                        </a:rPr>
                        <a:t> </a:t>
                      </a:r>
                      <a:endParaRPr lang="uk-UA" sz="1100" noProof="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317996684"/>
                  </a:ext>
                </a:extLst>
              </a:tr>
            </a:tbl>
          </a:graphicData>
        </a:graphic>
      </p:graphicFrame>
      <p:grpSp>
        <p:nvGrpSpPr>
          <p:cNvPr id="37" name="Group 45">
            <a:extLst>
              <a:ext uri="{FF2B5EF4-FFF2-40B4-BE49-F238E27FC236}">
                <a16:creationId xmlns:a16="http://schemas.microsoft.com/office/drawing/2014/main" id="{AFE95BD8-F249-7795-CFEE-5EBA5BB4EB97}"/>
              </a:ext>
            </a:extLst>
          </p:cNvPr>
          <p:cNvGrpSpPr>
            <a:grpSpLocks/>
          </p:cNvGrpSpPr>
          <p:nvPr/>
        </p:nvGrpSpPr>
        <p:grpSpPr>
          <a:xfrm>
            <a:off x="925155" y="2411320"/>
            <a:ext cx="899295" cy="630056"/>
            <a:chOff x="0" y="0"/>
            <a:chExt cx="727075" cy="821055"/>
          </a:xfrm>
        </p:grpSpPr>
        <p:sp>
          <p:nvSpPr>
            <p:cNvPr id="38" name="Graphic 46">
              <a:extLst>
                <a:ext uri="{FF2B5EF4-FFF2-40B4-BE49-F238E27FC236}">
                  <a16:creationId xmlns:a16="http://schemas.microsoft.com/office/drawing/2014/main" id="{FDB63576-95EB-83DF-29E8-BEAD5E9347EE}"/>
                </a:ext>
              </a:extLst>
            </p:cNvPr>
            <p:cNvSpPr/>
            <p:nvPr/>
          </p:nvSpPr>
          <p:spPr>
            <a:xfrm>
              <a:off x="-12" y="3"/>
              <a:ext cx="727075" cy="821055"/>
            </a:xfrm>
            <a:custGeom>
              <a:avLst/>
              <a:gdLst/>
              <a:ahLst/>
              <a:cxnLst/>
              <a:rect l="l" t="t" r="r" b="b"/>
              <a:pathLst>
                <a:path w="727075" h="821055">
                  <a:moveTo>
                    <a:pt x="349897" y="602754"/>
                  </a:moveTo>
                  <a:lnTo>
                    <a:pt x="343433" y="563930"/>
                  </a:lnTo>
                  <a:lnTo>
                    <a:pt x="331431" y="540486"/>
                  </a:lnTo>
                  <a:lnTo>
                    <a:pt x="331431" y="623404"/>
                  </a:lnTo>
                  <a:lnTo>
                    <a:pt x="325793" y="678230"/>
                  </a:lnTo>
                  <a:lnTo>
                    <a:pt x="308571" y="733958"/>
                  </a:lnTo>
                  <a:lnTo>
                    <a:pt x="279095" y="779183"/>
                  </a:lnTo>
                  <a:lnTo>
                    <a:pt x="228981" y="801331"/>
                  </a:lnTo>
                  <a:lnTo>
                    <a:pt x="227101" y="801166"/>
                  </a:lnTo>
                  <a:lnTo>
                    <a:pt x="183794" y="789152"/>
                  </a:lnTo>
                  <a:lnTo>
                    <a:pt x="175488" y="784999"/>
                  </a:lnTo>
                  <a:lnTo>
                    <a:pt x="166992" y="789190"/>
                  </a:lnTo>
                  <a:lnTo>
                    <a:pt x="156375" y="794092"/>
                  </a:lnTo>
                  <a:lnTo>
                    <a:pt x="145211" y="797750"/>
                  </a:lnTo>
                  <a:lnTo>
                    <a:pt x="133718" y="800125"/>
                  </a:lnTo>
                  <a:lnTo>
                    <a:pt x="121983" y="801166"/>
                  </a:lnTo>
                  <a:lnTo>
                    <a:pt x="93751" y="794893"/>
                  </a:lnTo>
                  <a:lnTo>
                    <a:pt x="53924" y="756818"/>
                  </a:lnTo>
                  <a:lnTo>
                    <a:pt x="24168" y="677418"/>
                  </a:lnTo>
                  <a:lnTo>
                    <a:pt x="18491" y="622706"/>
                  </a:lnTo>
                  <a:lnTo>
                    <a:pt x="22390" y="577291"/>
                  </a:lnTo>
                  <a:lnTo>
                    <a:pt x="43040" y="540410"/>
                  </a:lnTo>
                  <a:lnTo>
                    <a:pt x="78524" y="527875"/>
                  </a:lnTo>
                  <a:lnTo>
                    <a:pt x="91211" y="529259"/>
                  </a:lnTo>
                  <a:lnTo>
                    <a:pt x="103720" y="531672"/>
                  </a:lnTo>
                  <a:lnTo>
                    <a:pt x="116001" y="535089"/>
                  </a:lnTo>
                  <a:lnTo>
                    <a:pt x="127990" y="539496"/>
                  </a:lnTo>
                  <a:lnTo>
                    <a:pt x="133794" y="541515"/>
                  </a:lnTo>
                  <a:lnTo>
                    <a:pt x="176098" y="548474"/>
                  </a:lnTo>
                  <a:lnTo>
                    <a:pt x="177977" y="548474"/>
                  </a:lnTo>
                  <a:lnTo>
                    <a:pt x="216369" y="541782"/>
                  </a:lnTo>
                  <a:lnTo>
                    <a:pt x="219341" y="540715"/>
                  </a:lnTo>
                  <a:lnTo>
                    <a:pt x="222351" y="539686"/>
                  </a:lnTo>
                  <a:lnTo>
                    <a:pt x="259943" y="529513"/>
                  </a:lnTo>
                  <a:lnTo>
                    <a:pt x="270992" y="528307"/>
                  </a:lnTo>
                  <a:lnTo>
                    <a:pt x="283819" y="529869"/>
                  </a:lnTo>
                  <a:lnTo>
                    <a:pt x="327469" y="577875"/>
                  </a:lnTo>
                  <a:lnTo>
                    <a:pt x="331431" y="623404"/>
                  </a:lnTo>
                  <a:lnTo>
                    <a:pt x="331431" y="540486"/>
                  </a:lnTo>
                  <a:lnTo>
                    <a:pt x="287756" y="511416"/>
                  </a:lnTo>
                  <a:lnTo>
                    <a:pt x="270992" y="509485"/>
                  </a:lnTo>
                  <a:lnTo>
                    <a:pt x="254431" y="510971"/>
                  </a:lnTo>
                  <a:lnTo>
                    <a:pt x="238226" y="514718"/>
                  </a:lnTo>
                  <a:lnTo>
                    <a:pt x="222529" y="519696"/>
                  </a:lnTo>
                  <a:lnTo>
                    <a:pt x="207479" y="524865"/>
                  </a:lnTo>
                  <a:lnTo>
                    <a:pt x="201028" y="526745"/>
                  </a:lnTo>
                  <a:lnTo>
                    <a:pt x="194449" y="528154"/>
                  </a:lnTo>
                  <a:lnTo>
                    <a:pt x="187794" y="529082"/>
                  </a:lnTo>
                  <a:lnTo>
                    <a:pt x="181089" y="529513"/>
                  </a:lnTo>
                  <a:lnTo>
                    <a:pt x="180975" y="528891"/>
                  </a:lnTo>
                  <a:lnTo>
                    <a:pt x="179997" y="523176"/>
                  </a:lnTo>
                  <a:lnTo>
                    <a:pt x="178447" y="516864"/>
                  </a:lnTo>
                  <a:lnTo>
                    <a:pt x="176517" y="510781"/>
                  </a:lnTo>
                  <a:lnTo>
                    <a:pt x="190182" y="507352"/>
                  </a:lnTo>
                  <a:lnTo>
                    <a:pt x="203123" y="501954"/>
                  </a:lnTo>
                  <a:lnTo>
                    <a:pt x="243166" y="460336"/>
                  </a:lnTo>
                  <a:lnTo>
                    <a:pt x="253720" y="413778"/>
                  </a:lnTo>
                  <a:lnTo>
                    <a:pt x="253809" y="403682"/>
                  </a:lnTo>
                  <a:lnTo>
                    <a:pt x="253339" y="395274"/>
                  </a:lnTo>
                  <a:lnTo>
                    <a:pt x="244944" y="394804"/>
                  </a:lnTo>
                  <a:lnTo>
                    <a:pt x="235432" y="394830"/>
                  </a:lnTo>
                  <a:lnTo>
                    <a:pt x="234886" y="394893"/>
                  </a:lnTo>
                  <a:lnTo>
                    <a:pt x="234886" y="413778"/>
                  </a:lnTo>
                  <a:lnTo>
                    <a:pt x="233540" y="426364"/>
                  </a:lnTo>
                  <a:lnTo>
                    <a:pt x="212572" y="472465"/>
                  </a:lnTo>
                  <a:lnTo>
                    <a:pt x="169443" y="492937"/>
                  </a:lnTo>
                  <a:lnTo>
                    <a:pt x="166001" y="485648"/>
                  </a:lnTo>
                  <a:lnTo>
                    <a:pt x="162052" y="478637"/>
                  </a:lnTo>
                  <a:lnTo>
                    <a:pt x="157581" y="471932"/>
                  </a:lnTo>
                  <a:lnTo>
                    <a:pt x="160426" y="462051"/>
                  </a:lnTo>
                  <a:lnTo>
                    <a:pt x="164122" y="453669"/>
                  </a:lnTo>
                  <a:lnTo>
                    <a:pt x="164553" y="452666"/>
                  </a:lnTo>
                  <a:lnTo>
                    <a:pt x="206806" y="418579"/>
                  </a:lnTo>
                  <a:lnTo>
                    <a:pt x="234886" y="413778"/>
                  </a:lnTo>
                  <a:lnTo>
                    <a:pt x="234886" y="394893"/>
                  </a:lnTo>
                  <a:lnTo>
                    <a:pt x="188048" y="405460"/>
                  </a:lnTo>
                  <a:lnTo>
                    <a:pt x="156895" y="429615"/>
                  </a:lnTo>
                  <a:lnTo>
                    <a:pt x="143586" y="453669"/>
                  </a:lnTo>
                  <a:lnTo>
                    <a:pt x="133451" y="442722"/>
                  </a:lnTo>
                  <a:lnTo>
                    <a:pt x="122402" y="432739"/>
                  </a:lnTo>
                  <a:lnTo>
                    <a:pt x="110515" y="423773"/>
                  </a:lnTo>
                  <a:lnTo>
                    <a:pt x="97866" y="415874"/>
                  </a:lnTo>
                  <a:lnTo>
                    <a:pt x="89433" y="432752"/>
                  </a:lnTo>
                  <a:lnTo>
                    <a:pt x="104546" y="442722"/>
                  </a:lnTo>
                  <a:lnTo>
                    <a:pt x="126072" y="462495"/>
                  </a:lnTo>
                  <a:lnTo>
                    <a:pt x="147383" y="491439"/>
                  </a:lnTo>
                  <a:lnTo>
                    <a:pt x="161823" y="528891"/>
                  </a:lnTo>
                  <a:lnTo>
                    <a:pt x="155321" y="528116"/>
                  </a:lnTo>
                  <a:lnTo>
                    <a:pt x="154190" y="527875"/>
                  </a:lnTo>
                  <a:lnTo>
                    <a:pt x="148920" y="526707"/>
                  </a:lnTo>
                  <a:lnTo>
                    <a:pt x="127584" y="519391"/>
                  </a:lnTo>
                  <a:lnTo>
                    <a:pt x="111734" y="514350"/>
                  </a:lnTo>
                  <a:lnTo>
                    <a:pt x="95351" y="510527"/>
                  </a:lnTo>
                  <a:lnTo>
                    <a:pt x="78625" y="509016"/>
                  </a:lnTo>
                  <a:lnTo>
                    <a:pt x="61925" y="510908"/>
                  </a:lnTo>
                  <a:lnTo>
                    <a:pt x="20066" y="536816"/>
                  </a:lnTo>
                  <a:lnTo>
                    <a:pt x="0" y="602297"/>
                  </a:lnTo>
                  <a:lnTo>
                    <a:pt x="914" y="648538"/>
                  </a:lnTo>
                  <a:lnTo>
                    <a:pt x="9347" y="697280"/>
                  </a:lnTo>
                  <a:lnTo>
                    <a:pt x="25488" y="743673"/>
                  </a:lnTo>
                  <a:lnTo>
                    <a:pt x="49530" y="782840"/>
                  </a:lnTo>
                  <a:lnTo>
                    <a:pt x="81635" y="809917"/>
                  </a:lnTo>
                  <a:lnTo>
                    <a:pt x="121983" y="820013"/>
                  </a:lnTo>
                  <a:lnTo>
                    <a:pt x="135890" y="818870"/>
                  </a:lnTo>
                  <a:lnTo>
                    <a:pt x="149529" y="816127"/>
                  </a:lnTo>
                  <a:lnTo>
                    <a:pt x="162750" y="811847"/>
                  </a:lnTo>
                  <a:lnTo>
                    <a:pt x="175450" y="806043"/>
                  </a:lnTo>
                  <a:lnTo>
                    <a:pt x="188137" y="811911"/>
                  </a:lnTo>
                  <a:lnTo>
                    <a:pt x="201383" y="816241"/>
                  </a:lnTo>
                  <a:lnTo>
                    <a:pt x="215049" y="819023"/>
                  </a:lnTo>
                  <a:lnTo>
                    <a:pt x="228981" y="820191"/>
                  </a:lnTo>
                  <a:lnTo>
                    <a:pt x="269062" y="810094"/>
                  </a:lnTo>
                  <a:lnTo>
                    <a:pt x="273837" y="806043"/>
                  </a:lnTo>
                  <a:lnTo>
                    <a:pt x="279387" y="801331"/>
                  </a:lnTo>
                  <a:lnTo>
                    <a:pt x="300939" y="783056"/>
                  </a:lnTo>
                  <a:lnTo>
                    <a:pt x="324764" y="743953"/>
                  </a:lnTo>
                  <a:lnTo>
                    <a:pt x="340753" y="697623"/>
                  </a:lnTo>
                  <a:lnTo>
                    <a:pt x="349072" y="648931"/>
                  </a:lnTo>
                  <a:lnTo>
                    <a:pt x="349897" y="602754"/>
                  </a:lnTo>
                  <a:close/>
                </a:path>
                <a:path w="727075" h="821055">
                  <a:moveTo>
                    <a:pt x="726528" y="415480"/>
                  </a:moveTo>
                  <a:lnTo>
                    <a:pt x="725576" y="374243"/>
                  </a:lnTo>
                  <a:lnTo>
                    <a:pt x="721817" y="330352"/>
                  </a:lnTo>
                  <a:lnTo>
                    <a:pt x="713892" y="285623"/>
                  </a:lnTo>
                  <a:lnTo>
                    <a:pt x="707682" y="265404"/>
                  </a:lnTo>
                  <a:lnTo>
                    <a:pt x="707682" y="415480"/>
                  </a:lnTo>
                  <a:lnTo>
                    <a:pt x="707682" y="704621"/>
                  </a:lnTo>
                  <a:lnTo>
                    <a:pt x="492912" y="796480"/>
                  </a:lnTo>
                  <a:lnTo>
                    <a:pt x="492912" y="689508"/>
                  </a:lnTo>
                  <a:lnTo>
                    <a:pt x="494576" y="641477"/>
                  </a:lnTo>
                  <a:lnTo>
                    <a:pt x="499643" y="593750"/>
                  </a:lnTo>
                  <a:lnTo>
                    <a:pt x="508050" y="546531"/>
                  </a:lnTo>
                  <a:lnTo>
                    <a:pt x="519785" y="499999"/>
                  </a:lnTo>
                  <a:lnTo>
                    <a:pt x="534822" y="454329"/>
                  </a:lnTo>
                  <a:lnTo>
                    <a:pt x="589724" y="305308"/>
                  </a:lnTo>
                  <a:lnTo>
                    <a:pt x="592162" y="298259"/>
                  </a:lnTo>
                  <a:lnTo>
                    <a:pt x="597382" y="283781"/>
                  </a:lnTo>
                  <a:lnTo>
                    <a:pt x="608342" y="252349"/>
                  </a:lnTo>
                  <a:lnTo>
                    <a:pt x="617359" y="220218"/>
                  </a:lnTo>
                  <a:lnTo>
                    <a:pt x="621677" y="189014"/>
                  </a:lnTo>
                  <a:lnTo>
                    <a:pt x="618515" y="160388"/>
                  </a:lnTo>
                  <a:lnTo>
                    <a:pt x="646176" y="186245"/>
                  </a:lnTo>
                  <a:lnTo>
                    <a:pt x="668578" y="218427"/>
                  </a:lnTo>
                  <a:lnTo>
                    <a:pt x="685838" y="257175"/>
                  </a:lnTo>
                  <a:lnTo>
                    <a:pt x="698042" y="302755"/>
                  </a:lnTo>
                  <a:lnTo>
                    <a:pt x="705281" y="355447"/>
                  </a:lnTo>
                  <a:lnTo>
                    <a:pt x="707682" y="415480"/>
                  </a:lnTo>
                  <a:lnTo>
                    <a:pt x="707682" y="265404"/>
                  </a:lnTo>
                  <a:lnTo>
                    <a:pt x="700443" y="241820"/>
                  </a:lnTo>
                  <a:lnTo>
                    <a:pt x="680123" y="200748"/>
                  </a:lnTo>
                  <a:lnTo>
                    <a:pt x="651573" y="164211"/>
                  </a:lnTo>
                  <a:lnTo>
                    <a:pt x="646747" y="160388"/>
                  </a:lnTo>
                  <a:lnTo>
                    <a:pt x="613422" y="133985"/>
                  </a:lnTo>
                  <a:lnTo>
                    <a:pt x="533222" y="97167"/>
                  </a:lnTo>
                  <a:lnTo>
                    <a:pt x="533222" y="117690"/>
                  </a:lnTo>
                  <a:lnTo>
                    <a:pt x="521843" y="123418"/>
                  </a:lnTo>
                  <a:lnTo>
                    <a:pt x="511886" y="131165"/>
                  </a:lnTo>
                  <a:lnTo>
                    <a:pt x="503605" y="140677"/>
                  </a:lnTo>
                  <a:lnTo>
                    <a:pt x="497268" y="151726"/>
                  </a:lnTo>
                  <a:lnTo>
                    <a:pt x="493204" y="163525"/>
                  </a:lnTo>
                  <a:lnTo>
                    <a:pt x="491502" y="175780"/>
                  </a:lnTo>
                  <a:lnTo>
                    <a:pt x="492137" y="188125"/>
                  </a:lnTo>
                  <a:lnTo>
                    <a:pt x="495160" y="200228"/>
                  </a:lnTo>
                  <a:lnTo>
                    <a:pt x="495782" y="202006"/>
                  </a:lnTo>
                  <a:lnTo>
                    <a:pt x="496138" y="202895"/>
                  </a:lnTo>
                  <a:lnTo>
                    <a:pt x="495947" y="202895"/>
                  </a:lnTo>
                  <a:lnTo>
                    <a:pt x="385114" y="154889"/>
                  </a:lnTo>
                  <a:lnTo>
                    <a:pt x="276771" y="107975"/>
                  </a:lnTo>
                  <a:lnTo>
                    <a:pt x="261759" y="97218"/>
                  </a:lnTo>
                  <a:lnTo>
                    <a:pt x="252374" y="82054"/>
                  </a:lnTo>
                  <a:lnTo>
                    <a:pt x="249351" y="64490"/>
                  </a:lnTo>
                  <a:lnTo>
                    <a:pt x="253441" y="46482"/>
                  </a:lnTo>
                  <a:lnTo>
                    <a:pt x="264198" y="31470"/>
                  </a:lnTo>
                  <a:lnTo>
                    <a:pt x="279349" y="22085"/>
                  </a:lnTo>
                  <a:lnTo>
                    <a:pt x="296913" y="19050"/>
                  </a:lnTo>
                  <a:lnTo>
                    <a:pt x="314998" y="23164"/>
                  </a:lnTo>
                  <a:lnTo>
                    <a:pt x="533222" y="117690"/>
                  </a:lnTo>
                  <a:lnTo>
                    <a:pt x="533222" y="97167"/>
                  </a:lnTo>
                  <a:lnTo>
                    <a:pt x="352882" y="19050"/>
                  </a:lnTo>
                  <a:lnTo>
                    <a:pt x="322745" y="6007"/>
                  </a:lnTo>
                  <a:lnTo>
                    <a:pt x="297497" y="0"/>
                  </a:lnTo>
                  <a:lnTo>
                    <a:pt x="272757" y="4013"/>
                  </a:lnTo>
                  <a:lnTo>
                    <a:pt x="251333" y="17005"/>
                  </a:lnTo>
                  <a:lnTo>
                    <a:pt x="236016" y="37947"/>
                  </a:lnTo>
                  <a:lnTo>
                    <a:pt x="230022" y="63195"/>
                  </a:lnTo>
                  <a:lnTo>
                    <a:pt x="234022" y="87934"/>
                  </a:lnTo>
                  <a:lnTo>
                    <a:pt x="247015" y="109347"/>
                  </a:lnTo>
                  <a:lnTo>
                    <a:pt x="267970" y="124675"/>
                  </a:lnTo>
                  <a:lnTo>
                    <a:pt x="269151" y="125209"/>
                  </a:lnTo>
                  <a:lnTo>
                    <a:pt x="320382" y="147396"/>
                  </a:lnTo>
                  <a:lnTo>
                    <a:pt x="243205" y="353212"/>
                  </a:lnTo>
                  <a:lnTo>
                    <a:pt x="238696" y="366483"/>
                  </a:lnTo>
                  <a:lnTo>
                    <a:pt x="242570" y="366420"/>
                  </a:lnTo>
                  <a:lnTo>
                    <a:pt x="245351" y="366483"/>
                  </a:lnTo>
                  <a:lnTo>
                    <a:pt x="246494" y="366585"/>
                  </a:lnTo>
                  <a:lnTo>
                    <a:pt x="258406" y="367258"/>
                  </a:lnTo>
                  <a:lnTo>
                    <a:pt x="258699" y="366420"/>
                  </a:lnTo>
                  <a:lnTo>
                    <a:pt x="260032" y="362610"/>
                  </a:lnTo>
                  <a:lnTo>
                    <a:pt x="261581" y="357898"/>
                  </a:lnTo>
                  <a:lnTo>
                    <a:pt x="337718" y="154889"/>
                  </a:lnTo>
                  <a:lnTo>
                    <a:pt x="530110" y="238213"/>
                  </a:lnTo>
                  <a:lnTo>
                    <a:pt x="537718" y="220967"/>
                  </a:lnTo>
                  <a:lnTo>
                    <a:pt x="522681" y="210248"/>
                  </a:lnTo>
                  <a:lnTo>
                    <a:pt x="518134" y="202946"/>
                  </a:lnTo>
                  <a:lnTo>
                    <a:pt x="513257" y="195122"/>
                  </a:lnTo>
                  <a:lnTo>
                    <a:pt x="524751" y="144729"/>
                  </a:lnTo>
                  <a:lnTo>
                    <a:pt x="556793" y="132016"/>
                  </a:lnTo>
                  <a:lnTo>
                    <a:pt x="574598" y="135610"/>
                  </a:lnTo>
                  <a:lnTo>
                    <a:pt x="576059" y="136258"/>
                  </a:lnTo>
                  <a:lnTo>
                    <a:pt x="597966" y="157975"/>
                  </a:lnTo>
                  <a:lnTo>
                    <a:pt x="603161" y="188963"/>
                  </a:lnTo>
                  <a:lnTo>
                    <a:pt x="595693" y="228879"/>
                  </a:lnTo>
                  <a:lnTo>
                    <a:pt x="579628" y="277380"/>
                  </a:lnTo>
                  <a:lnTo>
                    <a:pt x="574344" y="292023"/>
                  </a:lnTo>
                  <a:lnTo>
                    <a:pt x="571957" y="298970"/>
                  </a:lnTo>
                  <a:lnTo>
                    <a:pt x="517144" y="447814"/>
                  </a:lnTo>
                  <a:lnTo>
                    <a:pt x="501726" y="494741"/>
                  </a:lnTo>
                  <a:lnTo>
                    <a:pt x="489673" y="542569"/>
                  </a:lnTo>
                  <a:lnTo>
                    <a:pt x="481012" y="591083"/>
                  </a:lnTo>
                  <a:lnTo>
                    <a:pt x="475805" y="640130"/>
                  </a:lnTo>
                  <a:lnTo>
                    <a:pt x="474052" y="689508"/>
                  </a:lnTo>
                  <a:lnTo>
                    <a:pt x="474052" y="796785"/>
                  </a:lnTo>
                  <a:lnTo>
                    <a:pt x="353682" y="748093"/>
                  </a:lnTo>
                  <a:lnTo>
                    <a:pt x="352996" y="749731"/>
                  </a:lnTo>
                  <a:lnTo>
                    <a:pt x="352386" y="751433"/>
                  </a:lnTo>
                  <a:lnTo>
                    <a:pt x="349796" y="757250"/>
                  </a:lnTo>
                  <a:lnTo>
                    <a:pt x="347853" y="761301"/>
                  </a:lnTo>
                  <a:lnTo>
                    <a:pt x="345833" y="765251"/>
                  </a:lnTo>
                  <a:lnTo>
                    <a:pt x="483577" y="820966"/>
                  </a:lnTo>
                  <a:lnTo>
                    <a:pt x="540143" y="796785"/>
                  </a:lnTo>
                  <a:lnTo>
                    <a:pt x="540842" y="796480"/>
                  </a:lnTo>
                  <a:lnTo>
                    <a:pt x="726528" y="717080"/>
                  </a:lnTo>
                  <a:lnTo>
                    <a:pt x="726528" y="415480"/>
                  </a:lnTo>
                  <a:close/>
                </a:path>
              </a:pathLst>
            </a:custGeom>
            <a:solidFill>
              <a:srgbClr val="000000"/>
            </a:solidFill>
          </p:spPr>
          <p:txBody>
            <a:bodyPr wrap="square" lIns="0" tIns="0" rIns="0" bIns="0" rtlCol="0">
              <a:prstTxWarp prst="textNoShape">
                <a:avLst/>
              </a:prstTxWarp>
              <a:noAutofit/>
            </a:bodyPr>
            <a:lstStyle/>
            <a:p>
              <a:endParaRPr lang="uk-UA" noProof="0" dirty="0"/>
            </a:p>
          </p:txBody>
        </p:sp>
      </p:grpSp>
      <p:graphicFrame>
        <p:nvGraphicFramePr>
          <p:cNvPr id="39" name="Таблиця 38">
            <a:extLst>
              <a:ext uri="{FF2B5EF4-FFF2-40B4-BE49-F238E27FC236}">
                <a16:creationId xmlns:a16="http://schemas.microsoft.com/office/drawing/2014/main" id="{58045AC9-5C31-121C-0CEA-53AB15526D1D}"/>
              </a:ext>
            </a:extLst>
          </p:cNvPr>
          <p:cNvGraphicFramePr>
            <a:graphicFrameLocks noGrp="1"/>
          </p:cNvGraphicFramePr>
          <p:nvPr>
            <p:extLst>
              <p:ext uri="{D42A27DB-BD31-4B8C-83A1-F6EECF244321}">
                <p14:modId xmlns:p14="http://schemas.microsoft.com/office/powerpoint/2010/main" val="234205499"/>
              </p:ext>
            </p:extLst>
          </p:nvPr>
        </p:nvGraphicFramePr>
        <p:xfrm>
          <a:off x="9296400" y="2247900"/>
          <a:ext cx="8229599" cy="2315401"/>
        </p:xfrm>
        <a:graphic>
          <a:graphicData uri="http://schemas.openxmlformats.org/drawingml/2006/table">
            <a:tbl>
              <a:tblPr firstRow="1" firstCol="1" lastRow="1" lastCol="1" bandRow="1" bandCol="1">
                <a:tableStyleId>{5C22544A-7EE6-4342-B048-85BDC9FD1C3A}</a:tableStyleId>
              </a:tblPr>
              <a:tblGrid>
                <a:gridCol w="1446514">
                  <a:extLst>
                    <a:ext uri="{9D8B030D-6E8A-4147-A177-3AD203B41FA5}">
                      <a16:colId xmlns:a16="http://schemas.microsoft.com/office/drawing/2014/main" val="1742804556"/>
                    </a:ext>
                  </a:extLst>
                </a:gridCol>
                <a:gridCol w="6783085">
                  <a:extLst>
                    <a:ext uri="{9D8B030D-6E8A-4147-A177-3AD203B41FA5}">
                      <a16:colId xmlns:a16="http://schemas.microsoft.com/office/drawing/2014/main" val="3719455128"/>
                    </a:ext>
                  </a:extLst>
                </a:gridCol>
              </a:tblGrid>
              <a:tr h="1427480">
                <a:tc>
                  <a:txBody>
                    <a:bodyPr/>
                    <a:lstStyle/>
                    <a:p>
                      <a:pPr marL="53975" marR="33655">
                        <a:spcBef>
                          <a:spcPts val="10"/>
                        </a:spcBef>
                        <a:spcAft>
                          <a:spcPts val="0"/>
                        </a:spcAft>
                      </a:pPr>
                      <a:endParaRPr lang="uk-UA" sz="1000" noProof="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444500" lvl="1" indent="0" algn="just">
                        <a:lnSpc>
                          <a:spcPct val="106000"/>
                        </a:lnSpc>
                        <a:spcBef>
                          <a:spcPts val="5"/>
                        </a:spcBef>
                        <a:spcAft>
                          <a:spcPts val="0"/>
                        </a:spcAft>
                      </a:pPr>
                      <a:endParaRPr lang="uk-UA" sz="1200" b="1" noProof="0" dirty="0">
                        <a:effectLst/>
                        <a:latin typeface="Arial" panose="020B0604020202020204" pitchFamily="34" charset="0"/>
                        <a:cs typeface="Arial" panose="020B0604020202020204" pitchFamily="34" charset="0"/>
                      </a:endParaRPr>
                    </a:p>
                    <a:p>
                      <a:pPr marL="444500" lvl="1" indent="0" algn="just">
                        <a:lnSpc>
                          <a:spcPct val="106000"/>
                        </a:lnSpc>
                        <a:spcBef>
                          <a:spcPts val="5"/>
                        </a:spcBef>
                        <a:spcAft>
                          <a:spcPts val="0"/>
                        </a:spcAft>
                      </a:pPr>
                      <a:r>
                        <a:rPr lang="uk-UA" sz="1200" b="1" noProof="0" dirty="0">
                          <a:effectLst/>
                          <a:latin typeface="Arial" panose="020B0604020202020204" pitchFamily="34" charset="0"/>
                          <a:cs typeface="Arial" panose="020B0604020202020204" pitchFamily="34" charset="0"/>
                        </a:rPr>
                        <a:t>Довговічні продукти, які можна ремонтувати, переробляти та використовувати повторно</a:t>
                      </a:r>
                    </a:p>
                    <a:p>
                      <a:pPr marL="893445" lvl="1" indent="-436245" algn="just">
                        <a:lnSpc>
                          <a:spcPct val="106000"/>
                        </a:lnSpc>
                        <a:spcBef>
                          <a:spcPts val="5"/>
                        </a:spcBef>
                        <a:spcAft>
                          <a:spcPts val="0"/>
                        </a:spcAft>
                      </a:pPr>
                      <a:r>
                        <a:rPr lang="uk-UA" sz="1200" b="0" noProof="0" dirty="0">
                          <a:effectLst/>
                          <a:latin typeface="Arial" panose="020B0604020202020204" pitchFamily="34" charset="0"/>
                          <a:cs typeface="Arial" panose="020B0604020202020204" pitchFamily="34" charset="0"/>
                        </a:rPr>
                        <a:t> </a:t>
                      </a:r>
                    </a:p>
                    <a:p>
                      <a:pPr marL="800100" lvl="1" indent="-342900" algn="just">
                        <a:lnSpc>
                          <a:spcPct val="106000"/>
                        </a:lnSpc>
                        <a:spcBef>
                          <a:spcPts val="5"/>
                        </a:spcBef>
                        <a:spcAft>
                          <a:spcPts val="0"/>
                        </a:spcAft>
                        <a:buFont typeface="Wingdings" panose="05000000000000000000" pitchFamily="2" charset="2"/>
                        <a:buChar char=""/>
                      </a:pPr>
                      <a:r>
                        <a:rPr lang="uk-UA" sz="1200" b="0" noProof="0" dirty="0">
                          <a:effectLst/>
                          <a:latin typeface="Arial" panose="020B0604020202020204" pitchFamily="34" charset="0"/>
                          <a:cs typeface="Arial" panose="020B0604020202020204" pitchFamily="34" charset="0"/>
                        </a:rPr>
                        <a:t>Зменшення відходів та перетворення екологічних продуктів на норму</a:t>
                      </a:r>
                    </a:p>
                    <a:p>
                      <a:pPr marL="800100" lvl="1" indent="-342900" algn="just">
                        <a:lnSpc>
                          <a:spcPct val="106000"/>
                        </a:lnSpc>
                        <a:spcBef>
                          <a:spcPts val="5"/>
                        </a:spcBef>
                        <a:spcAft>
                          <a:spcPts val="0"/>
                        </a:spcAft>
                        <a:buFont typeface="Wingdings" panose="05000000000000000000" pitchFamily="2" charset="2"/>
                        <a:buChar char=""/>
                      </a:pPr>
                      <a:r>
                        <a:rPr lang="uk-UA" sz="1200" b="0" noProof="0" dirty="0">
                          <a:effectLst/>
                          <a:latin typeface="Arial" panose="020B0604020202020204" pitchFamily="34" charset="0"/>
                          <a:cs typeface="Arial" panose="020B0604020202020204" pitchFamily="34" charset="0"/>
                        </a:rPr>
                        <a:t>Розширення прав і можливостей споживачів та громадських покупців</a:t>
                      </a:r>
                    </a:p>
                    <a:p>
                      <a:pPr marL="800100" lvl="1" indent="-342900" algn="just">
                        <a:lnSpc>
                          <a:spcPct val="106000"/>
                        </a:lnSpc>
                        <a:spcBef>
                          <a:spcPts val="5"/>
                        </a:spcBef>
                        <a:spcAft>
                          <a:spcPts val="0"/>
                        </a:spcAft>
                        <a:buFont typeface="Wingdings" panose="05000000000000000000" pitchFamily="2" charset="2"/>
                        <a:buChar char=""/>
                      </a:pPr>
                      <a:r>
                        <a:rPr lang="uk-UA" sz="1200" b="0" noProof="0" dirty="0">
                          <a:effectLst/>
                          <a:latin typeface="Arial" panose="020B0604020202020204" pitchFamily="34" charset="0"/>
                          <a:cs typeface="Arial" panose="020B0604020202020204" pitchFamily="34" charset="0"/>
                        </a:rPr>
                        <a:t>Довший життєвий цикл продукції</a:t>
                      </a:r>
                    </a:p>
                    <a:p>
                      <a:pPr marL="893445" lvl="1" indent="-436245" algn="just">
                        <a:lnSpc>
                          <a:spcPct val="106000"/>
                        </a:lnSpc>
                        <a:spcBef>
                          <a:spcPts val="5"/>
                        </a:spcBef>
                        <a:spcAft>
                          <a:spcPts val="0"/>
                        </a:spcAft>
                      </a:pPr>
                      <a:r>
                        <a:rPr lang="uk-UA" sz="1200" b="0" noProof="0" dirty="0">
                          <a:effectLst/>
                          <a:latin typeface="Arial" panose="020B0604020202020204" pitchFamily="34" charset="0"/>
                          <a:cs typeface="Arial" panose="020B0604020202020204" pitchFamily="34" charset="0"/>
                        </a:rPr>
                        <a:t> </a:t>
                      </a:r>
                    </a:p>
                    <a:p>
                      <a:pPr marL="444500" lvl="1" indent="0" algn="just">
                        <a:lnSpc>
                          <a:spcPct val="106000"/>
                        </a:lnSpc>
                        <a:spcBef>
                          <a:spcPts val="5"/>
                        </a:spcBef>
                        <a:spcAft>
                          <a:spcPts val="0"/>
                        </a:spcAft>
                      </a:pPr>
                      <a:r>
                        <a:rPr lang="uk-UA" sz="1200" b="1" i="1" noProof="0" dirty="0">
                          <a:effectLst/>
                          <a:latin typeface="Arial" panose="020B0604020202020204" pitchFamily="34" charset="0"/>
                          <a:cs typeface="Arial" panose="020B0604020202020204" pitchFamily="34" charset="0"/>
                        </a:rPr>
                        <a:t>Чому?</a:t>
                      </a:r>
                      <a:r>
                        <a:rPr lang="uk-UA" sz="1200" b="0" noProof="0" dirty="0">
                          <a:effectLst/>
                          <a:latin typeface="Arial" panose="020B0604020202020204" pitchFamily="34" charset="0"/>
                          <a:cs typeface="Arial" panose="020B0604020202020204" pitchFamily="34" charset="0"/>
                        </a:rPr>
                        <a:t> Краще використання ресурсів, чистіше довкілля, нові можливості для працевлаштування (збір, перепродаж, обслуговування, управління відходами), довше використання та зменшення відходів</a:t>
                      </a:r>
                    </a:p>
                    <a:p>
                      <a:pPr marL="444500" lvl="1" indent="0">
                        <a:spcBef>
                          <a:spcPts val="10"/>
                        </a:spcBef>
                        <a:spcAft>
                          <a:spcPts val="0"/>
                        </a:spcAft>
                      </a:pPr>
                      <a:r>
                        <a:rPr lang="uk-UA" sz="1200" b="0" noProof="0" dirty="0">
                          <a:effectLst/>
                          <a:latin typeface="Arial" panose="020B0604020202020204" pitchFamily="34" charset="0"/>
                          <a:cs typeface="Arial" panose="020B0604020202020204" pitchFamily="34" charset="0"/>
                        </a:rPr>
                        <a:t> </a:t>
                      </a:r>
                      <a:endParaRPr lang="uk-UA" sz="1200" b="0" noProof="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799972767"/>
                  </a:ext>
                </a:extLst>
              </a:tr>
            </a:tbl>
          </a:graphicData>
        </a:graphic>
      </p:graphicFrame>
      <p:grpSp>
        <p:nvGrpSpPr>
          <p:cNvPr id="40" name="Group 70">
            <a:extLst>
              <a:ext uri="{FF2B5EF4-FFF2-40B4-BE49-F238E27FC236}">
                <a16:creationId xmlns:a16="http://schemas.microsoft.com/office/drawing/2014/main" id="{795D78FB-B9A7-2A85-9D8A-D3105A818E7E}"/>
              </a:ext>
            </a:extLst>
          </p:cNvPr>
          <p:cNvGrpSpPr>
            <a:grpSpLocks/>
          </p:cNvGrpSpPr>
          <p:nvPr/>
        </p:nvGrpSpPr>
        <p:grpSpPr>
          <a:xfrm>
            <a:off x="9616312" y="2472537"/>
            <a:ext cx="771034" cy="760623"/>
            <a:chOff x="0" y="0"/>
            <a:chExt cx="612140" cy="597535"/>
          </a:xfrm>
        </p:grpSpPr>
        <p:sp>
          <p:nvSpPr>
            <p:cNvPr id="41" name="Graphic 71">
              <a:extLst>
                <a:ext uri="{FF2B5EF4-FFF2-40B4-BE49-F238E27FC236}">
                  <a16:creationId xmlns:a16="http://schemas.microsoft.com/office/drawing/2014/main" id="{630D3FC1-105D-3070-0189-C37327D37A5E}"/>
                </a:ext>
              </a:extLst>
            </p:cNvPr>
            <p:cNvSpPr/>
            <p:nvPr/>
          </p:nvSpPr>
          <p:spPr>
            <a:xfrm>
              <a:off x="-1" y="8"/>
              <a:ext cx="612140" cy="597535"/>
            </a:xfrm>
            <a:custGeom>
              <a:avLst/>
              <a:gdLst/>
              <a:ahLst/>
              <a:cxnLst/>
              <a:rect l="l" t="t" r="r" b="b"/>
              <a:pathLst>
                <a:path w="612140" h="597535">
                  <a:moveTo>
                    <a:pt x="312928" y="532460"/>
                  </a:moveTo>
                  <a:lnTo>
                    <a:pt x="309156" y="528688"/>
                  </a:lnTo>
                  <a:lnTo>
                    <a:pt x="304444" y="527748"/>
                  </a:lnTo>
                  <a:lnTo>
                    <a:pt x="259575" y="517550"/>
                  </a:lnTo>
                  <a:lnTo>
                    <a:pt x="218414" y="500062"/>
                  </a:lnTo>
                  <a:lnTo>
                    <a:pt x="181559" y="476084"/>
                  </a:lnTo>
                  <a:lnTo>
                    <a:pt x="149644" y="446430"/>
                  </a:lnTo>
                  <a:lnTo>
                    <a:pt x="123278" y="411911"/>
                  </a:lnTo>
                  <a:lnTo>
                    <a:pt x="103085" y="373316"/>
                  </a:lnTo>
                  <a:lnTo>
                    <a:pt x="89687" y="331470"/>
                  </a:lnTo>
                  <a:lnTo>
                    <a:pt x="83705" y="287172"/>
                  </a:lnTo>
                  <a:lnTo>
                    <a:pt x="85763" y="241223"/>
                  </a:lnTo>
                  <a:lnTo>
                    <a:pt x="87515" y="230060"/>
                  </a:lnTo>
                  <a:lnTo>
                    <a:pt x="89890" y="219075"/>
                  </a:lnTo>
                  <a:lnTo>
                    <a:pt x="92798" y="208089"/>
                  </a:lnTo>
                  <a:lnTo>
                    <a:pt x="96139" y="196926"/>
                  </a:lnTo>
                  <a:lnTo>
                    <a:pt x="134785" y="262902"/>
                  </a:lnTo>
                  <a:lnTo>
                    <a:pt x="137604" y="267614"/>
                  </a:lnTo>
                  <a:lnTo>
                    <a:pt x="143268" y="268566"/>
                  </a:lnTo>
                  <a:lnTo>
                    <a:pt x="147980" y="266674"/>
                  </a:lnTo>
                  <a:lnTo>
                    <a:pt x="152692" y="263842"/>
                  </a:lnTo>
                  <a:lnTo>
                    <a:pt x="153631" y="258191"/>
                  </a:lnTo>
                  <a:lnTo>
                    <a:pt x="151752" y="253479"/>
                  </a:lnTo>
                  <a:lnTo>
                    <a:pt x="118706" y="196926"/>
                  </a:lnTo>
                  <a:lnTo>
                    <a:pt x="118160" y="195986"/>
                  </a:lnTo>
                  <a:lnTo>
                    <a:pt x="102730" y="169595"/>
                  </a:lnTo>
                  <a:lnTo>
                    <a:pt x="99910" y="164884"/>
                  </a:lnTo>
                  <a:lnTo>
                    <a:pt x="94246" y="163944"/>
                  </a:lnTo>
                  <a:lnTo>
                    <a:pt x="89535" y="165823"/>
                  </a:lnTo>
                  <a:lnTo>
                    <a:pt x="5651" y="214833"/>
                  </a:lnTo>
                  <a:lnTo>
                    <a:pt x="939" y="217665"/>
                  </a:lnTo>
                  <a:lnTo>
                    <a:pt x="0" y="223316"/>
                  </a:lnTo>
                  <a:lnTo>
                    <a:pt x="3771" y="232740"/>
                  </a:lnTo>
                  <a:lnTo>
                    <a:pt x="10363" y="233692"/>
                  </a:lnTo>
                  <a:lnTo>
                    <a:pt x="15074" y="231800"/>
                  </a:lnTo>
                  <a:lnTo>
                    <a:pt x="76339" y="195986"/>
                  </a:lnTo>
                  <a:lnTo>
                    <a:pt x="66929" y="241871"/>
                  </a:lnTo>
                  <a:lnTo>
                    <a:pt x="65316" y="287743"/>
                  </a:lnTo>
                  <a:lnTo>
                    <a:pt x="71196" y="332714"/>
                  </a:lnTo>
                  <a:lnTo>
                    <a:pt x="84239" y="375881"/>
                  </a:lnTo>
                  <a:lnTo>
                    <a:pt x="104127" y="416356"/>
                  </a:lnTo>
                  <a:lnTo>
                    <a:pt x="130556" y="453250"/>
                  </a:lnTo>
                  <a:lnTo>
                    <a:pt x="163182" y="485648"/>
                  </a:lnTo>
                  <a:lnTo>
                    <a:pt x="201701" y="512673"/>
                  </a:lnTo>
                  <a:lnTo>
                    <a:pt x="250240" y="534581"/>
                  </a:lnTo>
                  <a:lnTo>
                    <a:pt x="301612" y="546595"/>
                  </a:lnTo>
                  <a:lnTo>
                    <a:pt x="308216" y="546595"/>
                  </a:lnTo>
                  <a:lnTo>
                    <a:pt x="311975" y="542823"/>
                  </a:lnTo>
                  <a:lnTo>
                    <a:pt x="311975" y="537171"/>
                  </a:lnTo>
                  <a:lnTo>
                    <a:pt x="312928" y="532460"/>
                  </a:lnTo>
                  <a:close/>
                </a:path>
                <a:path w="612140" h="597535">
                  <a:moveTo>
                    <a:pt x="402463" y="283641"/>
                  </a:moveTo>
                  <a:lnTo>
                    <a:pt x="373240" y="300609"/>
                  </a:lnTo>
                  <a:lnTo>
                    <a:pt x="373240" y="328879"/>
                  </a:lnTo>
                  <a:lnTo>
                    <a:pt x="402463" y="312864"/>
                  </a:lnTo>
                  <a:lnTo>
                    <a:pt x="402463" y="283641"/>
                  </a:lnTo>
                  <a:close/>
                </a:path>
                <a:path w="612140" h="597535">
                  <a:moveTo>
                    <a:pt x="482587" y="193167"/>
                  </a:moveTo>
                  <a:lnTo>
                    <a:pt x="463727" y="181711"/>
                  </a:lnTo>
                  <a:lnTo>
                    <a:pt x="463727" y="214833"/>
                  </a:lnTo>
                  <a:lnTo>
                    <a:pt x="463727" y="346786"/>
                  </a:lnTo>
                  <a:lnTo>
                    <a:pt x="347802" y="417474"/>
                  </a:lnTo>
                  <a:lnTo>
                    <a:pt x="347802" y="285521"/>
                  </a:lnTo>
                  <a:lnTo>
                    <a:pt x="374078" y="269506"/>
                  </a:lnTo>
                  <a:lnTo>
                    <a:pt x="446722" y="225209"/>
                  </a:lnTo>
                  <a:lnTo>
                    <a:pt x="463727" y="214833"/>
                  </a:lnTo>
                  <a:lnTo>
                    <a:pt x="463727" y="181711"/>
                  </a:lnTo>
                  <a:lnTo>
                    <a:pt x="455244" y="176555"/>
                  </a:lnTo>
                  <a:lnTo>
                    <a:pt x="455244" y="198818"/>
                  </a:lnTo>
                  <a:lnTo>
                    <a:pt x="411886" y="225209"/>
                  </a:lnTo>
                  <a:lnTo>
                    <a:pt x="393979" y="214464"/>
                  </a:lnTo>
                  <a:lnTo>
                    <a:pt x="393979" y="236512"/>
                  </a:lnTo>
                  <a:lnTo>
                    <a:pt x="338366" y="269506"/>
                  </a:lnTo>
                  <a:lnTo>
                    <a:pt x="328942" y="263817"/>
                  </a:lnTo>
                  <a:lnTo>
                    <a:pt x="328942" y="286473"/>
                  </a:lnTo>
                  <a:lnTo>
                    <a:pt x="328942" y="418414"/>
                  </a:lnTo>
                  <a:lnTo>
                    <a:pt x="213017" y="347726"/>
                  </a:lnTo>
                  <a:lnTo>
                    <a:pt x="213017" y="215785"/>
                  </a:lnTo>
                  <a:lnTo>
                    <a:pt x="328942" y="286473"/>
                  </a:lnTo>
                  <a:lnTo>
                    <a:pt x="328942" y="263817"/>
                  </a:lnTo>
                  <a:lnTo>
                    <a:pt x="249542" y="215785"/>
                  </a:lnTo>
                  <a:lnTo>
                    <a:pt x="221500" y="198818"/>
                  </a:lnTo>
                  <a:lnTo>
                    <a:pt x="276161" y="165823"/>
                  </a:lnTo>
                  <a:lnTo>
                    <a:pt x="393979" y="236512"/>
                  </a:lnTo>
                  <a:lnTo>
                    <a:pt x="393979" y="214464"/>
                  </a:lnTo>
                  <a:lnTo>
                    <a:pt x="312928" y="165823"/>
                  </a:lnTo>
                  <a:lnTo>
                    <a:pt x="294068" y="154520"/>
                  </a:lnTo>
                  <a:lnTo>
                    <a:pt x="338366" y="127190"/>
                  </a:lnTo>
                  <a:lnTo>
                    <a:pt x="455244" y="198818"/>
                  </a:lnTo>
                  <a:lnTo>
                    <a:pt x="455244" y="176555"/>
                  </a:lnTo>
                  <a:lnTo>
                    <a:pt x="374040" y="127190"/>
                  </a:lnTo>
                  <a:lnTo>
                    <a:pt x="338366" y="105511"/>
                  </a:lnTo>
                  <a:lnTo>
                    <a:pt x="194157" y="193167"/>
                  </a:lnTo>
                  <a:lnTo>
                    <a:pt x="194157" y="357162"/>
                  </a:lnTo>
                  <a:lnTo>
                    <a:pt x="338366" y="445744"/>
                  </a:lnTo>
                  <a:lnTo>
                    <a:pt x="383336" y="418414"/>
                  </a:lnTo>
                  <a:lnTo>
                    <a:pt x="384886" y="417474"/>
                  </a:lnTo>
                  <a:lnTo>
                    <a:pt x="482587" y="358101"/>
                  </a:lnTo>
                  <a:lnTo>
                    <a:pt x="482587" y="214833"/>
                  </a:lnTo>
                  <a:lnTo>
                    <a:pt x="482587" y="193167"/>
                  </a:lnTo>
                  <a:close/>
                </a:path>
                <a:path w="612140" h="597535">
                  <a:moveTo>
                    <a:pt x="557987" y="117767"/>
                  </a:moveTo>
                  <a:lnTo>
                    <a:pt x="557898" y="103619"/>
                  </a:lnTo>
                  <a:lnTo>
                    <a:pt x="557733" y="86664"/>
                  </a:lnTo>
                  <a:lnTo>
                    <a:pt x="557149" y="26390"/>
                  </a:lnTo>
                  <a:lnTo>
                    <a:pt x="557047" y="9372"/>
                  </a:lnTo>
                  <a:lnTo>
                    <a:pt x="553275" y="5600"/>
                  </a:lnTo>
                  <a:lnTo>
                    <a:pt x="541959" y="5600"/>
                  </a:lnTo>
                  <a:lnTo>
                    <a:pt x="538187" y="9372"/>
                  </a:lnTo>
                  <a:lnTo>
                    <a:pt x="538187" y="86664"/>
                  </a:lnTo>
                  <a:lnTo>
                    <a:pt x="501510" y="53746"/>
                  </a:lnTo>
                  <a:lnTo>
                    <a:pt x="460692" y="28575"/>
                  </a:lnTo>
                  <a:lnTo>
                    <a:pt x="441121" y="20815"/>
                  </a:lnTo>
                  <a:lnTo>
                    <a:pt x="416852" y="11188"/>
                  </a:lnTo>
                  <a:lnTo>
                    <a:pt x="371068" y="1651"/>
                  </a:lnTo>
                  <a:lnTo>
                    <a:pt x="324459" y="0"/>
                  </a:lnTo>
                  <a:lnTo>
                    <a:pt x="278117" y="6299"/>
                  </a:lnTo>
                  <a:lnTo>
                    <a:pt x="233146" y="20612"/>
                  </a:lnTo>
                  <a:lnTo>
                    <a:pt x="190665" y="42976"/>
                  </a:lnTo>
                  <a:lnTo>
                    <a:pt x="151752" y="73469"/>
                  </a:lnTo>
                  <a:lnTo>
                    <a:pt x="121589" y="106451"/>
                  </a:lnTo>
                  <a:lnTo>
                    <a:pt x="118757" y="110223"/>
                  </a:lnTo>
                  <a:lnTo>
                    <a:pt x="118757" y="116814"/>
                  </a:lnTo>
                  <a:lnTo>
                    <a:pt x="123469" y="119646"/>
                  </a:lnTo>
                  <a:lnTo>
                    <a:pt x="124409" y="120586"/>
                  </a:lnTo>
                  <a:lnTo>
                    <a:pt x="126301" y="121526"/>
                  </a:lnTo>
                  <a:lnTo>
                    <a:pt x="127241" y="121526"/>
                  </a:lnTo>
                  <a:lnTo>
                    <a:pt x="128181" y="123418"/>
                  </a:lnTo>
                  <a:lnTo>
                    <a:pt x="131953" y="123418"/>
                  </a:lnTo>
                  <a:lnTo>
                    <a:pt x="134785" y="122478"/>
                  </a:lnTo>
                  <a:lnTo>
                    <a:pt x="136664" y="119646"/>
                  </a:lnTo>
                  <a:lnTo>
                    <a:pt x="167843" y="85953"/>
                  </a:lnTo>
                  <a:lnTo>
                    <a:pt x="203530" y="59080"/>
                  </a:lnTo>
                  <a:lnTo>
                    <a:pt x="242684" y="39179"/>
                  </a:lnTo>
                  <a:lnTo>
                    <a:pt x="284314" y="26377"/>
                  </a:lnTo>
                  <a:lnTo>
                    <a:pt x="327393" y="20815"/>
                  </a:lnTo>
                  <a:lnTo>
                    <a:pt x="370903" y="22606"/>
                  </a:lnTo>
                  <a:lnTo>
                    <a:pt x="413842" y="31889"/>
                  </a:lnTo>
                  <a:lnTo>
                    <a:pt x="455168" y="48793"/>
                  </a:lnTo>
                  <a:lnTo>
                    <a:pt x="493890" y="73469"/>
                  </a:lnTo>
                  <a:lnTo>
                    <a:pt x="526884" y="103619"/>
                  </a:lnTo>
                  <a:lnTo>
                    <a:pt x="445820" y="103619"/>
                  </a:lnTo>
                  <a:lnTo>
                    <a:pt x="442048" y="108331"/>
                  </a:lnTo>
                  <a:lnTo>
                    <a:pt x="442048" y="118706"/>
                  </a:lnTo>
                  <a:lnTo>
                    <a:pt x="446760" y="122478"/>
                  </a:lnTo>
                  <a:lnTo>
                    <a:pt x="451472" y="122478"/>
                  </a:lnTo>
                  <a:lnTo>
                    <a:pt x="554215" y="121526"/>
                  </a:lnTo>
                  <a:lnTo>
                    <a:pt x="557987" y="117767"/>
                  </a:lnTo>
                  <a:close/>
                </a:path>
                <a:path w="612140" h="597535">
                  <a:moveTo>
                    <a:pt x="611708" y="275158"/>
                  </a:moveTo>
                  <a:lnTo>
                    <a:pt x="606640" y="222262"/>
                  </a:lnTo>
                  <a:lnTo>
                    <a:pt x="590969" y="171488"/>
                  </a:lnTo>
                  <a:lnTo>
                    <a:pt x="583438" y="163944"/>
                  </a:lnTo>
                  <a:lnTo>
                    <a:pt x="578726" y="166776"/>
                  </a:lnTo>
                  <a:lnTo>
                    <a:pt x="574001" y="168656"/>
                  </a:lnTo>
                  <a:lnTo>
                    <a:pt x="571182" y="174307"/>
                  </a:lnTo>
                  <a:lnTo>
                    <a:pt x="574001" y="179019"/>
                  </a:lnTo>
                  <a:lnTo>
                    <a:pt x="587692" y="222923"/>
                  </a:lnTo>
                  <a:lnTo>
                    <a:pt x="593178" y="267271"/>
                  </a:lnTo>
                  <a:lnTo>
                    <a:pt x="590867" y="311150"/>
                  </a:lnTo>
                  <a:lnTo>
                    <a:pt x="581164" y="353606"/>
                  </a:lnTo>
                  <a:lnTo>
                    <a:pt x="564451" y="393700"/>
                  </a:lnTo>
                  <a:lnTo>
                    <a:pt x="541121" y="430491"/>
                  </a:lnTo>
                  <a:lnTo>
                    <a:pt x="511581" y="463054"/>
                  </a:lnTo>
                  <a:lnTo>
                    <a:pt x="476237" y="490448"/>
                  </a:lnTo>
                  <a:lnTo>
                    <a:pt x="435457" y="511721"/>
                  </a:lnTo>
                  <a:lnTo>
                    <a:pt x="392099" y="524916"/>
                  </a:lnTo>
                  <a:lnTo>
                    <a:pt x="429793" y="458000"/>
                  </a:lnTo>
                  <a:lnTo>
                    <a:pt x="432625" y="453288"/>
                  </a:lnTo>
                  <a:lnTo>
                    <a:pt x="430745" y="447636"/>
                  </a:lnTo>
                  <a:lnTo>
                    <a:pt x="421309" y="441985"/>
                  </a:lnTo>
                  <a:lnTo>
                    <a:pt x="415658" y="443865"/>
                  </a:lnTo>
                  <a:lnTo>
                    <a:pt x="412838" y="448576"/>
                  </a:lnTo>
                  <a:lnTo>
                    <a:pt x="364756" y="533400"/>
                  </a:lnTo>
                  <a:lnTo>
                    <a:pt x="361937" y="538111"/>
                  </a:lnTo>
                  <a:lnTo>
                    <a:pt x="363816" y="543775"/>
                  </a:lnTo>
                  <a:lnTo>
                    <a:pt x="368528" y="546595"/>
                  </a:lnTo>
                  <a:lnTo>
                    <a:pt x="452424" y="594664"/>
                  </a:lnTo>
                  <a:lnTo>
                    <a:pt x="457136" y="597496"/>
                  </a:lnTo>
                  <a:lnTo>
                    <a:pt x="462788" y="595604"/>
                  </a:lnTo>
                  <a:lnTo>
                    <a:pt x="468439" y="586181"/>
                  </a:lnTo>
                  <a:lnTo>
                    <a:pt x="466559" y="580529"/>
                  </a:lnTo>
                  <a:lnTo>
                    <a:pt x="461848" y="577697"/>
                  </a:lnTo>
                  <a:lnTo>
                    <a:pt x="399630" y="542823"/>
                  </a:lnTo>
                  <a:lnTo>
                    <a:pt x="444157" y="527888"/>
                  </a:lnTo>
                  <a:lnTo>
                    <a:pt x="449707" y="524916"/>
                  </a:lnTo>
                  <a:lnTo>
                    <a:pt x="484733" y="506171"/>
                  </a:lnTo>
                  <a:lnTo>
                    <a:pt x="520750" y="478434"/>
                  </a:lnTo>
                  <a:lnTo>
                    <a:pt x="551624" y="445401"/>
                  </a:lnTo>
                  <a:lnTo>
                    <a:pt x="576745" y="407809"/>
                  </a:lnTo>
                  <a:lnTo>
                    <a:pt x="595541" y="366420"/>
                  </a:lnTo>
                  <a:lnTo>
                    <a:pt x="607390" y="321957"/>
                  </a:lnTo>
                  <a:lnTo>
                    <a:pt x="611708" y="275158"/>
                  </a:lnTo>
                  <a:close/>
                </a:path>
              </a:pathLst>
            </a:custGeom>
            <a:solidFill>
              <a:srgbClr val="000000"/>
            </a:solidFill>
          </p:spPr>
          <p:txBody>
            <a:bodyPr wrap="square" lIns="0" tIns="0" rIns="0" bIns="0" rtlCol="0">
              <a:prstTxWarp prst="textNoShape">
                <a:avLst/>
              </a:prstTxWarp>
              <a:noAutofit/>
            </a:bodyPr>
            <a:lstStyle/>
            <a:p>
              <a:endParaRPr lang="uk-UA" noProof="0" dirty="0"/>
            </a:p>
          </p:txBody>
        </p:sp>
      </p:grpSp>
      <p:sp>
        <p:nvSpPr>
          <p:cNvPr id="5" name="TextBox 4">
            <a:extLst>
              <a:ext uri="{FF2B5EF4-FFF2-40B4-BE49-F238E27FC236}">
                <a16:creationId xmlns:a16="http://schemas.microsoft.com/office/drawing/2014/main" id="{8ECA24B6-7B69-B437-CE8D-DCCB4E6F16E5}"/>
              </a:ext>
            </a:extLst>
          </p:cNvPr>
          <p:cNvSpPr txBox="1"/>
          <p:nvPr/>
        </p:nvSpPr>
        <p:spPr>
          <a:xfrm>
            <a:off x="570635" y="9715500"/>
            <a:ext cx="9144000" cy="246221"/>
          </a:xfrm>
          <a:prstGeom prst="rect">
            <a:avLst/>
          </a:prstGeom>
          <a:noFill/>
        </p:spPr>
        <p:txBody>
          <a:bodyPr wrap="square">
            <a:spAutoFit/>
          </a:bodyPr>
          <a:lstStyle/>
          <a:p>
            <a:r>
              <a:rPr lang="uk-UA" sz="1000" noProof="0" dirty="0">
                <a:solidFill>
                  <a:srgbClr val="000000"/>
                </a:solidFill>
                <a:latin typeface="Roboto"/>
                <a:ea typeface="Roboto"/>
                <a:cs typeface="Roboto"/>
                <a:sym typeface="Roboto"/>
              </a:rPr>
              <a:t>* На основі підходу «Дієшляхи економічного зростання» (P4EG)</a:t>
            </a:r>
            <a:endParaRPr lang="uk-UA" sz="1000" noProof="0" dirty="0">
              <a:solidFill>
                <a:srgbClr val="000000"/>
              </a:solidFill>
            </a:endParaRPr>
          </a:p>
        </p:txBody>
      </p:sp>
    </p:spTree>
    <p:extLst>
      <p:ext uri="{BB962C8B-B14F-4D97-AF65-F5344CB8AC3E}">
        <p14:creationId xmlns:p14="http://schemas.microsoft.com/office/powerpoint/2010/main" val="1880046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sp>
        <p:nvSpPr>
          <p:cNvPr id="13" name="TextBox 3">
            <a:extLst>
              <a:ext uri="{FF2B5EF4-FFF2-40B4-BE49-F238E27FC236}">
                <a16:creationId xmlns:a16="http://schemas.microsoft.com/office/drawing/2014/main" id="{C5DDC0F8-1FB3-EB4D-517F-DA6DA1501462}"/>
              </a:ext>
            </a:extLst>
          </p:cNvPr>
          <p:cNvSpPr txBox="1"/>
          <p:nvPr/>
        </p:nvSpPr>
        <p:spPr>
          <a:xfrm>
            <a:off x="2191127" y="876300"/>
            <a:ext cx="13905745" cy="555088"/>
          </a:xfrm>
          <a:prstGeom prst="rect">
            <a:avLst/>
          </a:prstGeom>
        </p:spPr>
        <p:txBody>
          <a:bodyPr wrap="square" lIns="0" tIns="0" rIns="0" bIns="0" rtlCol="0" anchor="t">
            <a:spAutoFit/>
          </a:bodyPr>
          <a:lstStyle/>
          <a:p>
            <a:pPr algn="ctr">
              <a:lnSpc>
                <a:spcPts val="4799"/>
              </a:lnSpc>
            </a:pPr>
            <a:r>
              <a:rPr lang="uk-UA" sz="3200" b="1" noProof="0" dirty="0">
                <a:solidFill>
                  <a:srgbClr val="17161C"/>
                </a:solidFill>
                <a:latin typeface="Arial" panose="020B0604020202020204" pitchFamily="34" charset="0"/>
                <a:ea typeface="Aileron Heavy"/>
                <a:cs typeface="Arial" panose="020B0604020202020204" pitchFamily="34" charset="0"/>
                <a:sym typeface="Aileron Heavy"/>
              </a:rPr>
              <a:t>НОВИЙ ПОРЯДОК ДЕННИЙ ДЛЯ МІСТ </a:t>
            </a:r>
            <a:r>
              <a:rPr lang="uk-UA" sz="3200" noProof="0" dirty="0">
                <a:solidFill>
                  <a:srgbClr val="17161C"/>
                </a:solidFill>
                <a:latin typeface="Arial" panose="020B0604020202020204" pitchFamily="34" charset="0"/>
                <a:ea typeface="Aileron Heavy"/>
                <a:cs typeface="Arial" panose="020B0604020202020204" pitchFamily="34" charset="0"/>
                <a:sym typeface="Aileron Heavy"/>
              </a:rPr>
              <a:t>– ООН ХАБІТАТ</a:t>
            </a:r>
          </a:p>
        </p:txBody>
      </p:sp>
      <p:pic>
        <p:nvPicPr>
          <p:cNvPr id="34" name="Рисунок 33">
            <a:extLst>
              <a:ext uri="{FF2B5EF4-FFF2-40B4-BE49-F238E27FC236}">
                <a16:creationId xmlns:a16="http://schemas.microsoft.com/office/drawing/2014/main" id="{956767A8-031B-EB20-C529-B4D1B963A8EF}"/>
              </a:ext>
            </a:extLst>
          </p:cNvPr>
          <p:cNvPicPr>
            <a:picLocks noChangeAspect="1"/>
          </p:cNvPicPr>
          <p:nvPr/>
        </p:nvPicPr>
        <p:blipFill>
          <a:blip r:embed="rId2"/>
          <a:stretch>
            <a:fillRect/>
          </a:stretch>
        </p:blipFill>
        <p:spPr>
          <a:xfrm>
            <a:off x="3810000" y="1638300"/>
            <a:ext cx="10668000" cy="8032052"/>
          </a:xfrm>
          <a:prstGeom prst="rect">
            <a:avLst/>
          </a:prstGeom>
        </p:spPr>
      </p:pic>
      <p:sp>
        <p:nvSpPr>
          <p:cNvPr id="2" name="TextBox 1">
            <a:extLst>
              <a:ext uri="{FF2B5EF4-FFF2-40B4-BE49-F238E27FC236}">
                <a16:creationId xmlns:a16="http://schemas.microsoft.com/office/drawing/2014/main" id="{8E383F10-964B-7560-B3B4-D24933C8EADD}"/>
              </a:ext>
            </a:extLst>
          </p:cNvPr>
          <p:cNvSpPr txBox="1"/>
          <p:nvPr/>
        </p:nvSpPr>
        <p:spPr>
          <a:xfrm>
            <a:off x="898525" y="9754153"/>
            <a:ext cx="9144000" cy="246221"/>
          </a:xfrm>
          <a:prstGeom prst="rect">
            <a:avLst/>
          </a:prstGeom>
          <a:noFill/>
        </p:spPr>
        <p:txBody>
          <a:bodyPr wrap="square">
            <a:spAutoFit/>
          </a:bodyPr>
          <a:lstStyle/>
          <a:p>
            <a:r>
              <a:rPr lang="uk-UA" sz="1000" noProof="0" dirty="0">
                <a:solidFill>
                  <a:srgbClr val="000000"/>
                </a:solidFill>
                <a:latin typeface="Roboto"/>
                <a:ea typeface="Roboto"/>
                <a:cs typeface="Roboto"/>
                <a:sym typeface="Roboto"/>
              </a:rPr>
              <a:t>* На основі підходу «Дієшляхи економічного зростання» (P4EG)</a:t>
            </a:r>
            <a:endParaRPr lang="uk-UA" sz="1000" noProof="0" dirty="0">
              <a:solidFill>
                <a:srgbClr val="000000"/>
              </a:solidFill>
            </a:endParaRPr>
          </a:p>
        </p:txBody>
      </p:sp>
      <p:grpSp>
        <p:nvGrpSpPr>
          <p:cNvPr id="4108" name="Group 42"/>
          <p:cNvGrpSpPr>
            <a:grpSpLocks/>
          </p:cNvGrpSpPr>
          <p:nvPr/>
        </p:nvGrpSpPr>
        <p:grpSpPr bwMode="auto">
          <a:xfrm>
            <a:off x="828675" y="25400"/>
            <a:ext cx="69850" cy="69850"/>
            <a:chOff x="0" y="0"/>
            <a:chExt cx="69850" cy="69850"/>
          </a:xfrm>
        </p:grpSpPr>
      </p:grpSp>
      <p:grpSp>
        <p:nvGrpSpPr>
          <p:cNvPr id="4106" name="Group 44"/>
          <p:cNvGrpSpPr>
            <a:grpSpLocks/>
          </p:cNvGrpSpPr>
          <p:nvPr/>
        </p:nvGrpSpPr>
        <p:grpSpPr bwMode="auto">
          <a:xfrm>
            <a:off x="673100" y="12700"/>
            <a:ext cx="69850" cy="69850"/>
            <a:chOff x="0" y="0"/>
            <a:chExt cx="69850" cy="69850"/>
          </a:xfrm>
        </p:grpSpPr>
      </p:grpSp>
      <p:grpSp>
        <p:nvGrpSpPr>
          <p:cNvPr id="4102" name="Group 46"/>
          <p:cNvGrpSpPr>
            <a:grpSpLocks/>
          </p:cNvGrpSpPr>
          <p:nvPr/>
        </p:nvGrpSpPr>
        <p:grpSpPr bwMode="auto">
          <a:xfrm>
            <a:off x="0" y="0"/>
            <a:ext cx="636588" cy="390525"/>
            <a:chOff x="0" y="0"/>
            <a:chExt cx="6362" cy="3911"/>
          </a:xfrm>
        </p:grpSpPr>
      </p:grpSp>
      <p:grpSp>
        <p:nvGrpSpPr>
          <p:cNvPr id="4099" name="Group 51"/>
          <p:cNvGrpSpPr>
            <a:grpSpLocks/>
          </p:cNvGrpSpPr>
          <p:nvPr/>
        </p:nvGrpSpPr>
        <p:grpSpPr bwMode="auto">
          <a:xfrm>
            <a:off x="0" y="0"/>
            <a:ext cx="565150" cy="585788"/>
            <a:chOff x="0" y="0"/>
            <a:chExt cx="5651" cy="5861"/>
          </a:xfrm>
        </p:grpSpPr>
      </p:grpSp>
      <p:grpSp>
        <p:nvGrpSpPr>
          <p:cNvPr id="4097" name="Group 53"/>
          <p:cNvGrpSpPr>
            <a:grpSpLocks/>
          </p:cNvGrpSpPr>
          <p:nvPr/>
        </p:nvGrpSpPr>
        <p:grpSpPr bwMode="auto">
          <a:xfrm>
            <a:off x="0" y="0"/>
            <a:ext cx="544513" cy="585788"/>
            <a:chOff x="0" y="0"/>
            <a:chExt cx="5441" cy="5861"/>
          </a:xfrm>
        </p:grpSpPr>
      </p:grpSp>
    </p:spTree>
    <p:extLst>
      <p:ext uri="{BB962C8B-B14F-4D97-AF65-F5344CB8AC3E}">
        <p14:creationId xmlns:p14="http://schemas.microsoft.com/office/powerpoint/2010/main" val="3709954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sp>
        <p:nvSpPr>
          <p:cNvPr id="13" name="TextBox 3">
            <a:extLst>
              <a:ext uri="{FF2B5EF4-FFF2-40B4-BE49-F238E27FC236}">
                <a16:creationId xmlns:a16="http://schemas.microsoft.com/office/drawing/2014/main" id="{C5DDC0F8-1FB3-EB4D-517F-DA6DA1501462}"/>
              </a:ext>
            </a:extLst>
          </p:cNvPr>
          <p:cNvSpPr txBox="1"/>
          <p:nvPr/>
        </p:nvSpPr>
        <p:spPr>
          <a:xfrm>
            <a:off x="2191127" y="876300"/>
            <a:ext cx="13905745" cy="555088"/>
          </a:xfrm>
          <a:prstGeom prst="rect">
            <a:avLst/>
          </a:prstGeom>
        </p:spPr>
        <p:txBody>
          <a:bodyPr wrap="square" lIns="0" tIns="0" rIns="0" bIns="0" rtlCol="0" anchor="t">
            <a:spAutoFit/>
          </a:bodyPr>
          <a:lstStyle/>
          <a:p>
            <a:pPr algn="ctr">
              <a:lnSpc>
                <a:spcPts val="4799"/>
              </a:lnSpc>
            </a:pPr>
            <a:r>
              <a:rPr lang="uk-UA" sz="3200" b="1" noProof="0" dirty="0">
                <a:solidFill>
                  <a:srgbClr val="17161C"/>
                </a:solidFill>
                <a:latin typeface="Arial" panose="020B0604020202020204" pitchFamily="34" charset="0"/>
                <a:ea typeface="Aileron Heavy"/>
                <a:cs typeface="Arial" panose="020B0604020202020204" pitchFamily="34" charset="0"/>
                <a:sym typeface="Aileron Heavy"/>
              </a:rPr>
              <a:t>ЦІЛІ ПАРИЗЬКОЇ КЛІМАТИЧНОЇ УГОДИ НА 2050 РІК</a:t>
            </a:r>
            <a:endParaRPr lang="uk-UA" sz="3200" noProof="0" dirty="0">
              <a:solidFill>
                <a:srgbClr val="17161C"/>
              </a:solidFill>
              <a:latin typeface="Arial" panose="020B0604020202020204" pitchFamily="34" charset="0"/>
              <a:ea typeface="Aileron Heavy"/>
              <a:cs typeface="Arial" panose="020B0604020202020204" pitchFamily="34" charset="0"/>
              <a:sym typeface="Aileron Heavy"/>
            </a:endParaRPr>
          </a:p>
        </p:txBody>
      </p:sp>
      <p:sp>
        <p:nvSpPr>
          <p:cNvPr id="2" name="TextBox 4">
            <a:extLst>
              <a:ext uri="{FF2B5EF4-FFF2-40B4-BE49-F238E27FC236}">
                <a16:creationId xmlns:a16="http://schemas.microsoft.com/office/drawing/2014/main" id="{5071B404-62BA-3F4A-69D6-111C2660D99D}"/>
              </a:ext>
            </a:extLst>
          </p:cNvPr>
          <p:cNvSpPr txBox="1"/>
          <p:nvPr/>
        </p:nvSpPr>
        <p:spPr>
          <a:xfrm>
            <a:off x="2418253" y="2171700"/>
            <a:ext cx="13451492" cy="4995663"/>
          </a:xfrm>
          <a:prstGeom prst="rect">
            <a:avLst/>
          </a:prstGeom>
        </p:spPr>
        <p:txBody>
          <a:bodyPr wrap="square" lIns="0" tIns="0" rIns="0" bIns="0" rtlCol="0" anchor="t">
            <a:spAutoFit/>
          </a:bodyPr>
          <a:lstStyle/>
          <a:p>
            <a:pPr marL="342900" indent="-342900" algn="l">
              <a:lnSpc>
                <a:spcPts val="2800"/>
              </a:lnSpc>
              <a:spcBef>
                <a:spcPct val="0"/>
              </a:spcBef>
              <a:spcAft>
                <a:spcPts val="1200"/>
              </a:spcAft>
              <a:buFont typeface="Wingdings" panose="05000000000000000000" pitchFamily="2" charset="2"/>
              <a:buChar char="Ø"/>
            </a:pPr>
            <a:r>
              <a:rPr lang="uk-UA" sz="2000" noProof="0" dirty="0">
                <a:solidFill>
                  <a:srgbClr val="17161C"/>
                </a:solidFill>
                <a:latin typeface="Arial" panose="020B0604020202020204" pitchFamily="34" charset="0"/>
                <a:ea typeface="Roboto"/>
                <a:cs typeface="Arial" panose="020B0604020202020204" pitchFamily="34" charset="0"/>
                <a:sym typeface="Roboto"/>
              </a:rPr>
              <a:t>Сприяти обмеженню підвищення температури до 1,5°C</a:t>
            </a:r>
          </a:p>
          <a:p>
            <a:pPr marL="342900" indent="-342900" algn="l">
              <a:lnSpc>
                <a:spcPts val="2800"/>
              </a:lnSpc>
              <a:spcBef>
                <a:spcPct val="0"/>
              </a:spcBef>
              <a:spcAft>
                <a:spcPts val="1200"/>
              </a:spcAft>
              <a:buFont typeface="Wingdings" panose="05000000000000000000" pitchFamily="2" charset="2"/>
              <a:buChar char="Ø"/>
            </a:pPr>
            <a:r>
              <a:rPr lang="uk-UA" sz="2000" noProof="0" dirty="0">
                <a:solidFill>
                  <a:srgbClr val="17161C"/>
                </a:solidFill>
                <a:latin typeface="Arial" panose="020B0604020202020204" pitchFamily="34" charset="0"/>
                <a:ea typeface="Roboto"/>
                <a:cs typeface="Arial" panose="020B0604020202020204" pitchFamily="34" charset="0"/>
                <a:sym typeface="Roboto"/>
              </a:rPr>
              <a:t>До 2030 року:</a:t>
            </a:r>
          </a:p>
          <a:p>
            <a:pPr marL="800100" lvl="1" indent="-342900">
              <a:lnSpc>
                <a:spcPts val="2800"/>
              </a:lnSpc>
              <a:spcBef>
                <a:spcPct val="0"/>
              </a:spcBef>
              <a:buFont typeface="Courier New" panose="02070309020205020404" pitchFamily="49" charset="0"/>
              <a:buChar char="o"/>
            </a:pPr>
            <a:r>
              <a:rPr lang="uk-UA" sz="2000" noProof="0" dirty="0">
                <a:solidFill>
                  <a:srgbClr val="17161C"/>
                </a:solidFill>
                <a:latin typeface="Arial" panose="020B0604020202020204" pitchFamily="34" charset="0"/>
                <a:ea typeface="Roboto"/>
                <a:cs typeface="Arial" panose="020B0604020202020204" pitchFamily="34" charset="0"/>
                <a:sym typeface="Roboto"/>
              </a:rPr>
              <a:t>Мета - скоротити викиди щонайменше на 55% від рівня 1990 року</a:t>
            </a:r>
          </a:p>
          <a:p>
            <a:pPr marL="800100" lvl="1" indent="-342900">
              <a:lnSpc>
                <a:spcPts val="2800"/>
              </a:lnSpc>
              <a:spcBef>
                <a:spcPct val="0"/>
              </a:spcBef>
              <a:buFont typeface="Courier New" panose="02070309020205020404" pitchFamily="49" charset="0"/>
              <a:buChar char="o"/>
            </a:pPr>
            <a:r>
              <a:rPr lang="uk-UA" sz="2000" noProof="0" dirty="0">
                <a:solidFill>
                  <a:srgbClr val="17161C"/>
                </a:solidFill>
                <a:latin typeface="Arial" panose="020B0604020202020204" pitchFamily="34" charset="0"/>
                <a:ea typeface="Roboto"/>
                <a:cs typeface="Arial" panose="020B0604020202020204" pitchFamily="34" charset="0"/>
                <a:sym typeface="Roboto"/>
              </a:rPr>
              <a:t>Щонайменше 32% частка відновлюваної енергії</a:t>
            </a:r>
          </a:p>
          <a:p>
            <a:pPr marL="800100" lvl="1" indent="-342900">
              <a:lnSpc>
                <a:spcPts val="2800"/>
              </a:lnSpc>
              <a:spcBef>
                <a:spcPct val="0"/>
              </a:spcBef>
              <a:spcAft>
                <a:spcPts val="1200"/>
              </a:spcAft>
              <a:buFont typeface="Courier New" panose="02070309020205020404" pitchFamily="49" charset="0"/>
              <a:buChar char="o"/>
            </a:pPr>
            <a:r>
              <a:rPr lang="uk-UA" sz="2000" noProof="0" dirty="0">
                <a:solidFill>
                  <a:srgbClr val="17161C"/>
                </a:solidFill>
                <a:latin typeface="Arial" panose="020B0604020202020204" pitchFamily="34" charset="0"/>
                <a:ea typeface="Roboto"/>
                <a:cs typeface="Arial" panose="020B0604020202020204" pitchFamily="34" charset="0"/>
                <a:sym typeface="Roboto"/>
              </a:rPr>
              <a:t>Підвищення енергоефективності щонайменше на 32,5%.</a:t>
            </a:r>
          </a:p>
          <a:p>
            <a:pPr marL="342900" indent="-342900" algn="l">
              <a:lnSpc>
                <a:spcPts val="2800"/>
              </a:lnSpc>
              <a:spcBef>
                <a:spcPct val="0"/>
              </a:spcBef>
              <a:spcAft>
                <a:spcPts val="1200"/>
              </a:spcAft>
              <a:buFont typeface="Wingdings" panose="05000000000000000000" pitchFamily="2" charset="2"/>
              <a:buChar char="Ø"/>
            </a:pPr>
            <a:r>
              <a:rPr lang="uk-UA" sz="2000" noProof="0" dirty="0">
                <a:solidFill>
                  <a:srgbClr val="17161C"/>
                </a:solidFill>
                <a:latin typeface="Arial" panose="020B0604020202020204" pitchFamily="34" charset="0"/>
                <a:ea typeface="Roboto"/>
                <a:cs typeface="Arial" panose="020B0604020202020204" pitchFamily="34" charset="0"/>
                <a:sym typeface="Roboto"/>
              </a:rPr>
              <a:t>Звітувати перед центральним урядом та громадськістю про впровадження кліматичних заходів</a:t>
            </a:r>
          </a:p>
          <a:p>
            <a:pPr marL="342900" indent="-342900" algn="l">
              <a:lnSpc>
                <a:spcPts val="2800"/>
              </a:lnSpc>
              <a:spcBef>
                <a:spcPct val="0"/>
              </a:spcBef>
              <a:spcAft>
                <a:spcPts val="1200"/>
              </a:spcAft>
              <a:buFont typeface="Wingdings" panose="05000000000000000000" pitchFamily="2" charset="2"/>
              <a:buChar char="Ø"/>
            </a:pPr>
            <a:r>
              <a:rPr lang="uk-UA" sz="2000" noProof="0" dirty="0">
                <a:solidFill>
                  <a:srgbClr val="17161C"/>
                </a:solidFill>
                <a:latin typeface="Arial" panose="020B0604020202020204" pitchFamily="34" charset="0"/>
                <a:ea typeface="Roboto"/>
                <a:cs typeface="Arial" panose="020B0604020202020204" pitchFamily="34" charset="0"/>
                <a:sym typeface="Roboto"/>
              </a:rPr>
              <a:t>Відстежувати прогрес у виконанні зобов'язань за Угодою за допомогою надійної системи прозорості та підзвітності</a:t>
            </a:r>
          </a:p>
          <a:p>
            <a:pPr marL="342900" indent="-342900" algn="l">
              <a:lnSpc>
                <a:spcPts val="2800"/>
              </a:lnSpc>
              <a:spcBef>
                <a:spcPct val="0"/>
              </a:spcBef>
              <a:spcAft>
                <a:spcPts val="1200"/>
              </a:spcAft>
              <a:buFont typeface="Wingdings" panose="05000000000000000000" pitchFamily="2" charset="2"/>
              <a:buChar char="Ø"/>
            </a:pPr>
            <a:r>
              <a:rPr lang="uk-UA" sz="2000" noProof="0" dirty="0">
                <a:solidFill>
                  <a:srgbClr val="17161C"/>
                </a:solidFill>
                <a:latin typeface="Arial" panose="020B0604020202020204" pitchFamily="34" charset="0"/>
                <a:ea typeface="Roboto"/>
                <a:cs typeface="Arial" panose="020B0604020202020204" pitchFamily="34" charset="0"/>
                <a:sym typeface="Roboto"/>
              </a:rPr>
              <a:t>Збільшувати свої зусилля та підтримувати заходи, спрямовані на скорочення викидів</a:t>
            </a:r>
          </a:p>
          <a:p>
            <a:pPr marL="342900" indent="-342900" algn="l">
              <a:lnSpc>
                <a:spcPts val="2800"/>
              </a:lnSpc>
              <a:spcBef>
                <a:spcPct val="0"/>
              </a:spcBef>
              <a:spcAft>
                <a:spcPts val="1200"/>
              </a:spcAft>
              <a:buFont typeface="Wingdings" panose="05000000000000000000" pitchFamily="2" charset="2"/>
              <a:buChar char="Ø"/>
            </a:pPr>
            <a:r>
              <a:rPr lang="uk-UA" sz="2000" noProof="0" dirty="0">
                <a:solidFill>
                  <a:srgbClr val="17161C"/>
                </a:solidFill>
                <a:latin typeface="Arial" panose="020B0604020202020204" pitchFamily="34" charset="0"/>
                <a:ea typeface="Roboto"/>
                <a:cs typeface="Arial" panose="020B0604020202020204" pitchFamily="34" charset="0"/>
                <a:sym typeface="Roboto"/>
              </a:rPr>
              <a:t>Підвищувати стійкість та зменшувати вразливість до негативних наслідків зміни клімату</a:t>
            </a:r>
          </a:p>
          <a:p>
            <a:pPr marL="342900" indent="-342900" algn="l">
              <a:lnSpc>
                <a:spcPts val="2800"/>
              </a:lnSpc>
              <a:spcBef>
                <a:spcPct val="0"/>
              </a:spcBef>
              <a:spcAft>
                <a:spcPts val="1200"/>
              </a:spcAft>
              <a:buFont typeface="Wingdings" panose="05000000000000000000" pitchFamily="2" charset="2"/>
              <a:buChar char="Ø"/>
            </a:pPr>
            <a:r>
              <a:rPr lang="uk-UA" sz="2000" noProof="0" dirty="0">
                <a:solidFill>
                  <a:srgbClr val="17161C"/>
                </a:solidFill>
                <a:latin typeface="Arial" panose="020B0604020202020204" pitchFamily="34" charset="0"/>
                <a:ea typeface="Roboto"/>
                <a:cs typeface="Arial" panose="020B0604020202020204" pitchFamily="34" charset="0"/>
                <a:sym typeface="Roboto"/>
              </a:rPr>
              <a:t>Підтримувати та просувати регіональне та міжнародне співробітництво у боротьбі зі зміною клімату</a:t>
            </a:r>
          </a:p>
        </p:txBody>
      </p:sp>
      <p:sp>
        <p:nvSpPr>
          <p:cNvPr id="3" name="TextBox 2">
            <a:extLst>
              <a:ext uri="{FF2B5EF4-FFF2-40B4-BE49-F238E27FC236}">
                <a16:creationId xmlns:a16="http://schemas.microsoft.com/office/drawing/2014/main" id="{FEAB0259-1DFB-988D-D5A3-0A2C273CFACB}"/>
              </a:ext>
            </a:extLst>
          </p:cNvPr>
          <p:cNvSpPr txBox="1"/>
          <p:nvPr/>
        </p:nvSpPr>
        <p:spPr>
          <a:xfrm>
            <a:off x="742950" y="9639300"/>
            <a:ext cx="9144000" cy="246221"/>
          </a:xfrm>
          <a:prstGeom prst="rect">
            <a:avLst/>
          </a:prstGeom>
          <a:noFill/>
        </p:spPr>
        <p:txBody>
          <a:bodyPr wrap="square">
            <a:spAutoFit/>
          </a:bodyPr>
          <a:lstStyle/>
          <a:p>
            <a:r>
              <a:rPr lang="uk-UA" sz="1000" noProof="0" dirty="0">
                <a:solidFill>
                  <a:srgbClr val="000000"/>
                </a:solidFill>
                <a:latin typeface="Roboto"/>
                <a:ea typeface="Roboto"/>
                <a:cs typeface="Roboto"/>
                <a:sym typeface="Roboto"/>
              </a:rPr>
              <a:t>* На основі підходу «Дієшляхи економічного зростання» (P4EG)</a:t>
            </a:r>
            <a:endParaRPr lang="uk-UA" sz="1000" noProof="0" dirty="0">
              <a:solidFill>
                <a:srgbClr val="000000"/>
              </a:solidFill>
            </a:endParaRPr>
          </a:p>
        </p:txBody>
      </p:sp>
      <p:grpSp>
        <p:nvGrpSpPr>
          <p:cNvPr id="5122" name="Group 42"/>
          <p:cNvGrpSpPr>
            <a:grpSpLocks/>
          </p:cNvGrpSpPr>
          <p:nvPr/>
        </p:nvGrpSpPr>
        <p:grpSpPr bwMode="auto">
          <a:xfrm>
            <a:off x="828675" y="25400"/>
            <a:ext cx="69850" cy="69850"/>
            <a:chOff x="0" y="0"/>
            <a:chExt cx="69850" cy="69850"/>
          </a:xfrm>
        </p:grpSpPr>
      </p:grpSp>
      <p:grpSp>
        <p:nvGrpSpPr>
          <p:cNvPr id="5124" name="Group 44"/>
          <p:cNvGrpSpPr>
            <a:grpSpLocks/>
          </p:cNvGrpSpPr>
          <p:nvPr/>
        </p:nvGrpSpPr>
        <p:grpSpPr bwMode="auto">
          <a:xfrm>
            <a:off x="673100" y="12700"/>
            <a:ext cx="69850" cy="69850"/>
            <a:chOff x="0" y="0"/>
            <a:chExt cx="69850" cy="69850"/>
          </a:xfrm>
        </p:grpSpPr>
      </p:grpSp>
      <p:grpSp>
        <p:nvGrpSpPr>
          <p:cNvPr id="5126" name="Group 46"/>
          <p:cNvGrpSpPr>
            <a:grpSpLocks/>
          </p:cNvGrpSpPr>
          <p:nvPr/>
        </p:nvGrpSpPr>
        <p:grpSpPr bwMode="auto">
          <a:xfrm>
            <a:off x="0" y="0"/>
            <a:ext cx="636588" cy="390525"/>
            <a:chOff x="0" y="0"/>
            <a:chExt cx="6362" cy="3911"/>
          </a:xfrm>
        </p:grpSpPr>
      </p:grpSp>
      <p:grpSp>
        <p:nvGrpSpPr>
          <p:cNvPr id="5131" name="Group 51"/>
          <p:cNvGrpSpPr>
            <a:grpSpLocks/>
          </p:cNvGrpSpPr>
          <p:nvPr/>
        </p:nvGrpSpPr>
        <p:grpSpPr bwMode="auto">
          <a:xfrm>
            <a:off x="0" y="0"/>
            <a:ext cx="565150" cy="585788"/>
            <a:chOff x="0" y="0"/>
            <a:chExt cx="5651" cy="5861"/>
          </a:xfrm>
        </p:grpSpPr>
      </p:grpSp>
      <p:grpSp>
        <p:nvGrpSpPr>
          <p:cNvPr id="5133" name="Group 53"/>
          <p:cNvGrpSpPr>
            <a:grpSpLocks/>
          </p:cNvGrpSpPr>
          <p:nvPr/>
        </p:nvGrpSpPr>
        <p:grpSpPr bwMode="auto">
          <a:xfrm>
            <a:off x="0" y="0"/>
            <a:ext cx="544513" cy="585788"/>
            <a:chOff x="0" y="0"/>
            <a:chExt cx="5441" cy="5861"/>
          </a:xfrm>
        </p:grpSpPr>
      </p:grpSp>
    </p:spTree>
    <p:extLst>
      <p:ext uri="{BB962C8B-B14F-4D97-AF65-F5344CB8AC3E}">
        <p14:creationId xmlns:p14="http://schemas.microsoft.com/office/powerpoint/2010/main" val="3079939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sp>
        <p:nvSpPr>
          <p:cNvPr id="3" name="TextBox 3"/>
          <p:cNvSpPr txBox="1"/>
          <p:nvPr/>
        </p:nvSpPr>
        <p:spPr>
          <a:xfrm>
            <a:off x="5259278" y="1791071"/>
            <a:ext cx="12000021" cy="4154984"/>
          </a:xfrm>
          <a:prstGeom prst="rect">
            <a:avLst/>
          </a:prstGeom>
        </p:spPr>
        <p:txBody>
          <a:bodyPr wrap="square" lIns="0" tIns="0" rIns="0" bIns="0" rtlCol="0" anchor="t">
            <a:spAutoFit/>
          </a:bodyPr>
          <a:lstStyle/>
          <a:p>
            <a:pPr algn="l"/>
            <a:r>
              <a:rPr lang="uk-UA" sz="5400" b="1" noProof="0" dirty="0">
                <a:solidFill>
                  <a:srgbClr val="17161C"/>
                </a:solidFill>
                <a:latin typeface="Aileron Heavy"/>
                <a:ea typeface="Aileron Heavy"/>
                <a:cs typeface="Aileron Heavy"/>
                <a:sym typeface="Aileron Heavy"/>
              </a:rPr>
              <a:t>Отже, які кроки «зеленого переходу», на Вашу думку,  доцільно передбачити в цілях і завданнях проєкту Стратегії Тернопільської міської територіальної громади?</a:t>
            </a:r>
          </a:p>
        </p:txBody>
      </p:sp>
      <p:sp>
        <p:nvSpPr>
          <p:cNvPr id="6" name="Freeform 6"/>
          <p:cNvSpPr/>
          <p:nvPr/>
        </p:nvSpPr>
        <p:spPr>
          <a:xfrm flipH="1">
            <a:off x="1630394" y="6907444"/>
            <a:ext cx="1892551" cy="3379556"/>
          </a:xfrm>
          <a:custGeom>
            <a:avLst/>
            <a:gdLst/>
            <a:ahLst/>
            <a:cxnLst/>
            <a:rect l="l" t="t" r="r" b="b"/>
            <a:pathLst>
              <a:path w="1892551" h="3379556">
                <a:moveTo>
                  <a:pt x="1892551" y="0"/>
                </a:moveTo>
                <a:lnTo>
                  <a:pt x="0" y="0"/>
                </a:lnTo>
                <a:lnTo>
                  <a:pt x="0" y="3379556"/>
                </a:lnTo>
                <a:lnTo>
                  <a:pt x="1892551" y="3379556"/>
                </a:lnTo>
                <a:lnTo>
                  <a:pt x="1892551"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sp>
        <p:nvSpPr>
          <p:cNvPr id="7" name="Freeform 7"/>
          <p:cNvSpPr/>
          <p:nvPr/>
        </p:nvSpPr>
        <p:spPr>
          <a:xfrm rot="-10800000">
            <a:off x="1028700" y="1378770"/>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grpSp>
        <p:nvGrpSpPr>
          <p:cNvPr id="8" name="Group 8"/>
          <p:cNvGrpSpPr>
            <a:grpSpLocks noChangeAspect="1"/>
          </p:cNvGrpSpPr>
          <p:nvPr/>
        </p:nvGrpSpPr>
        <p:grpSpPr>
          <a:xfrm rot="-10800000">
            <a:off x="1506055" y="1028700"/>
            <a:ext cx="700140" cy="700140"/>
            <a:chOff x="1371600" y="6705600"/>
            <a:chExt cx="10972800" cy="10972800"/>
          </a:xfrm>
        </p:grpSpPr>
        <p:sp>
          <p:nvSpPr>
            <p:cNvPr id="9" name="Freeform 9"/>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sp>
        <p:nvSpPr>
          <p:cNvPr id="10" name="Freeform 10"/>
          <p:cNvSpPr/>
          <p:nvPr/>
        </p:nvSpPr>
        <p:spPr>
          <a:xfrm rot="-10800000">
            <a:off x="1028700" y="4736704"/>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16" name="TextBox 15">
            <a:extLst>
              <a:ext uri="{FF2B5EF4-FFF2-40B4-BE49-F238E27FC236}">
                <a16:creationId xmlns:a16="http://schemas.microsoft.com/office/drawing/2014/main" id="{D3FF009E-AF05-AA4A-8A33-B2E6C2A0EC4B}"/>
              </a:ext>
            </a:extLst>
          </p:cNvPr>
          <p:cNvSpPr txBox="1"/>
          <p:nvPr/>
        </p:nvSpPr>
        <p:spPr>
          <a:xfrm>
            <a:off x="9149255" y="5913210"/>
            <a:ext cx="2360266" cy="3170099"/>
          </a:xfrm>
          <a:prstGeom prst="rect">
            <a:avLst/>
          </a:prstGeom>
          <a:noFill/>
        </p:spPr>
        <p:txBody>
          <a:bodyPr wrap="square">
            <a:spAutoFit/>
          </a:bodyPr>
          <a:lstStyle/>
          <a:p>
            <a:pPr algn="ctr"/>
            <a:r>
              <a:rPr lang="uk-UA" sz="20000" b="1" noProof="0" dirty="0">
                <a:ln w="9525">
                  <a:solidFill>
                    <a:schemeClr val="bg1"/>
                  </a:solidFill>
                  <a:prstDash val="solid"/>
                </a:ln>
                <a:effectLst>
                  <a:outerShdw blurRad="12700" dist="38100" dir="2700000" algn="tl" rotWithShape="0">
                    <a:schemeClr val="bg1">
                      <a:lumMod val="50000"/>
                    </a:schemeClr>
                  </a:outerShdw>
                </a:effectLst>
                <a:latin typeface="Aptos" panose="020B0004020202020204" pitchFamily="34" charset="0"/>
              </a:rPr>
              <a:t>?</a:t>
            </a:r>
            <a:endParaRPr lang="uk-UA" sz="20000" b="1" cap="none" spc="0" noProof="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ptos" panose="020B0004020202020204" pitchFamily="34" charset="0"/>
            </a:endParaRPr>
          </a:p>
        </p:txBody>
      </p:sp>
    </p:spTree>
    <p:extLst>
      <p:ext uri="{BB962C8B-B14F-4D97-AF65-F5344CB8AC3E}">
        <p14:creationId xmlns:p14="http://schemas.microsoft.com/office/powerpoint/2010/main" val="1545873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 name="TextBox 3"/>
          <p:cNvSpPr txBox="1"/>
          <p:nvPr/>
        </p:nvSpPr>
        <p:spPr>
          <a:xfrm>
            <a:off x="6324600" y="933180"/>
            <a:ext cx="12477131" cy="830997"/>
          </a:xfrm>
          <a:prstGeom prst="rect">
            <a:avLst/>
          </a:prstGeom>
        </p:spPr>
        <p:txBody>
          <a:bodyPr wrap="square" lIns="0" tIns="0" rIns="0" bIns="0" rtlCol="0" anchor="t">
            <a:spAutoFit/>
          </a:bodyPr>
          <a:lstStyle/>
          <a:p>
            <a:pPr algn="l">
              <a:spcAft>
                <a:spcPts val="600"/>
              </a:spcAft>
            </a:pPr>
            <a:r>
              <a:rPr lang="uk-UA" sz="5400" b="1" noProof="0" dirty="0">
                <a:solidFill>
                  <a:srgbClr val="F7F4FA"/>
                </a:solidFill>
                <a:latin typeface="Arial" panose="020B0604020202020204" pitchFamily="34" charset="0"/>
                <a:ea typeface="Aileron Heavy"/>
                <a:cs typeface="Arial" panose="020B0604020202020204" pitchFamily="34" charset="0"/>
                <a:sym typeface="Aileron Heavy"/>
              </a:rPr>
              <a:t>Дякую за увагу!</a:t>
            </a:r>
          </a:p>
        </p:txBody>
      </p:sp>
      <p:sp>
        <p:nvSpPr>
          <p:cNvPr id="5" name="AutoShape 5"/>
          <p:cNvSpPr/>
          <p:nvPr/>
        </p:nvSpPr>
        <p:spPr>
          <a:xfrm>
            <a:off x="0" y="0"/>
            <a:ext cx="4729170" cy="10287000"/>
          </a:xfrm>
          <a:prstGeom prst="rect">
            <a:avLst/>
          </a:prstGeom>
          <a:solidFill>
            <a:srgbClr val="F7F4FA"/>
          </a:solidFill>
        </p:spPr>
        <p:txBody>
          <a:bodyPr/>
          <a:lstStyle/>
          <a:p>
            <a:endParaRPr lang="uk-UA" noProof="0" dirty="0"/>
          </a:p>
        </p:txBody>
      </p:sp>
      <p:sp>
        <p:nvSpPr>
          <p:cNvPr id="6" name="Freeform 6"/>
          <p:cNvSpPr/>
          <p:nvPr/>
        </p:nvSpPr>
        <p:spPr>
          <a:xfrm rot="-10800000">
            <a:off x="991650" y="1378770"/>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grpSp>
        <p:nvGrpSpPr>
          <p:cNvPr id="7" name="Group 7"/>
          <p:cNvGrpSpPr>
            <a:grpSpLocks noChangeAspect="1"/>
          </p:cNvGrpSpPr>
          <p:nvPr/>
        </p:nvGrpSpPr>
        <p:grpSpPr>
          <a:xfrm rot="-10800000">
            <a:off x="641581" y="1028700"/>
            <a:ext cx="700140" cy="700140"/>
            <a:chOff x="1371600" y="6705600"/>
            <a:chExt cx="10972800" cy="10972800"/>
          </a:xfrm>
        </p:grpSpPr>
        <p:sp>
          <p:nvSpPr>
            <p:cNvPr id="8" name="Freeform 8"/>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17161C"/>
            </a:solidFill>
          </p:spPr>
          <p:txBody>
            <a:bodyPr/>
            <a:lstStyle/>
            <a:p>
              <a:endParaRPr lang="uk-UA" noProof="0" dirty="0"/>
            </a:p>
          </p:txBody>
        </p:sp>
      </p:grpSp>
      <p:sp>
        <p:nvSpPr>
          <p:cNvPr id="9" name="Freeform 9"/>
          <p:cNvSpPr/>
          <p:nvPr/>
        </p:nvSpPr>
        <p:spPr>
          <a:xfrm rot="-10800000">
            <a:off x="991650" y="4774804"/>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sp>
        <p:nvSpPr>
          <p:cNvPr id="10" name="Freeform 10"/>
          <p:cNvSpPr/>
          <p:nvPr/>
        </p:nvSpPr>
        <p:spPr>
          <a:xfrm flipH="1">
            <a:off x="2790961" y="6825913"/>
            <a:ext cx="1938209" cy="3461087"/>
          </a:xfrm>
          <a:custGeom>
            <a:avLst/>
            <a:gdLst/>
            <a:ahLst/>
            <a:cxnLst/>
            <a:rect l="l" t="t" r="r" b="b"/>
            <a:pathLst>
              <a:path w="1938209" h="3461087">
                <a:moveTo>
                  <a:pt x="1938209" y="0"/>
                </a:moveTo>
                <a:lnTo>
                  <a:pt x="0" y="0"/>
                </a:lnTo>
                <a:lnTo>
                  <a:pt x="0" y="3461087"/>
                </a:lnTo>
                <a:lnTo>
                  <a:pt x="1938209" y="3461087"/>
                </a:lnTo>
                <a:lnTo>
                  <a:pt x="1938209"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2" name="TextBox 11">
            <a:extLst>
              <a:ext uri="{FF2B5EF4-FFF2-40B4-BE49-F238E27FC236}">
                <a16:creationId xmlns:a16="http://schemas.microsoft.com/office/drawing/2014/main" id="{6FD96E89-4C08-4FCE-CE08-DAB550AF5B52}"/>
              </a:ext>
            </a:extLst>
          </p:cNvPr>
          <p:cNvSpPr txBox="1"/>
          <p:nvPr/>
        </p:nvSpPr>
        <p:spPr>
          <a:xfrm>
            <a:off x="10363200" y="7614095"/>
            <a:ext cx="7257244" cy="1473352"/>
          </a:xfrm>
          <a:prstGeom prst="rect">
            <a:avLst/>
          </a:prstGeom>
        </p:spPr>
        <p:txBody>
          <a:bodyPr wrap="square" lIns="0" tIns="0" rIns="0" bIns="0" rtlCol="0" anchor="t">
            <a:spAutoFit/>
          </a:bodyPr>
          <a:lstStyle/>
          <a:p>
            <a:pPr algn="r">
              <a:spcBef>
                <a:spcPct val="0"/>
              </a:spcBef>
            </a:pPr>
            <a:r>
              <a:rPr lang="uk-UA" sz="2400" noProof="0" dirty="0">
                <a:solidFill>
                  <a:srgbClr val="F7F4FA"/>
                </a:solidFill>
                <a:latin typeface="Roboto"/>
                <a:ea typeface="Roboto"/>
                <a:cs typeface="Roboto"/>
                <a:sym typeface="Roboto"/>
              </a:rPr>
              <a:t>Андрій ДУБ</a:t>
            </a:r>
          </a:p>
          <a:p>
            <a:pPr algn="r">
              <a:lnSpc>
                <a:spcPct val="114000"/>
              </a:lnSpc>
              <a:spcBef>
                <a:spcPct val="0"/>
              </a:spcBef>
            </a:pPr>
            <a:endParaRPr lang="uk-UA" sz="1600" noProof="0" dirty="0">
              <a:solidFill>
                <a:srgbClr val="F7F4FA"/>
              </a:solidFill>
              <a:latin typeface="Roboto"/>
              <a:ea typeface="Roboto"/>
              <a:cs typeface="Roboto"/>
              <a:sym typeface="Roboto"/>
            </a:endParaRPr>
          </a:p>
          <a:p>
            <a:pPr algn="r">
              <a:lnSpc>
                <a:spcPct val="114000"/>
              </a:lnSpc>
              <a:spcBef>
                <a:spcPct val="0"/>
              </a:spcBef>
            </a:pPr>
            <a:r>
              <a:rPr lang="uk-UA" sz="1600" noProof="0" dirty="0">
                <a:solidFill>
                  <a:srgbClr val="F7F4FA"/>
                </a:solidFill>
                <a:latin typeface="Roboto"/>
                <a:ea typeface="Roboto"/>
                <a:cs typeface="Roboto"/>
                <a:sym typeface="Roboto"/>
              </a:rPr>
              <a:t>кандидат економічних наук, доцент, старший науковий співробітник</a:t>
            </a:r>
          </a:p>
          <a:p>
            <a:pPr algn="r">
              <a:lnSpc>
                <a:spcPct val="114000"/>
              </a:lnSpc>
              <a:spcBef>
                <a:spcPct val="0"/>
              </a:spcBef>
            </a:pPr>
            <a:r>
              <a:rPr lang="uk-UA" sz="1600" noProof="0" dirty="0">
                <a:solidFill>
                  <a:srgbClr val="F7F4FA"/>
                </a:solidFill>
                <a:latin typeface="Roboto"/>
                <a:ea typeface="Roboto"/>
                <a:cs typeface="Roboto"/>
                <a:sym typeface="Roboto"/>
              </a:rPr>
              <a:t>ДУ "Інститут регіональних досліджень імені М.І. Долішнього НАН України"</a:t>
            </a:r>
          </a:p>
          <a:p>
            <a:pPr algn="r">
              <a:lnSpc>
                <a:spcPct val="114000"/>
              </a:lnSpc>
              <a:spcBef>
                <a:spcPct val="0"/>
              </a:spcBef>
            </a:pPr>
            <a:r>
              <a:rPr lang="uk-UA" sz="1600" noProof="0" dirty="0" err="1">
                <a:solidFill>
                  <a:srgbClr val="F7F4FA"/>
                </a:solidFill>
                <a:latin typeface="Roboto"/>
                <a:ea typeface="Roboto"/>
                <a:cs typeface="Roboto"/>
                <a:sym typeface="Roboto"/>
              </a:rPr>
              <a:t>тел</a:t>
            </a:r>
            <a:r>
              <a:rPr lang="uk-UA" sz="1600" noProof="0" dirty="0">
                <a:solidFill>
                  <a:srgbClr val="F7F4FA"/>
                </a:solidFill>
                <a:latin typeface="Roboto"/>
                <a:ea typeface="Roboto"/>
                <a:cs typeface="Roboto"/>
                <a:sym typeface="Roboto"/>
              </a:rPr>
              <a:t>. (067)3505108</a:t>
            </a:r>
          </a:p>
        </p:txBody>
      </p:sp>
      <p:sp>
        <p:nvSpPr>
          <p:cNvPr id="4" name="Freeform 27">
            <a:extLst>
              <a:ext uri="{FF2B5EF4-FFF2-40B4-BE49-F238E27FC236}">
                <a16:creationId xmlns:a16="http://schemas.microsoft.com/office/drawing/2014/main" id="{A895DC49-02ED-4E46-2535-FB738F90F5B5}"/>
              </a:ext>
            </a:extLst>
          </p:cNvPr>
          <p:cNvSpPr/>
          <p:nvPr/>
        </p:nvSpPr>
        <p:spPr>
          <a:xfrm>
            <a:off x="11963400" y="1740114"/>
            <a:ext cx="861058" cy="910734"/>
          </a:xfrm>
          <a:custGeom>
            <a:avLst/>
            <a:gdLst/>
            <a:ahLst/>
            <a:cxnLst/>
            <a:rect l="l" t="t" r="r" b="b"/>
            <a:pathLst>
              <a:path w="1148077" h="1214312">
                <a:moveTo>
                  <a:pt x="0" y="0"/>
                </a:moveTo>
                <a:lnTo>
                  <a:pt x="1148077" y="0"/>
                </a:lnTo>
                <a:lnTo>
                  <a:pt x="1148077" y="1214312"/>
                </a:lnTo>
                <a:lnTo>
                  <a:pt x="0" y="1214312"/>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uk-UA" noProof="0" dirty="0"/>
          </a:p>
        </p:txBody>
      </p:sp>
    </p:spTree>
    <p:extLst>
      <p:ext uri="{BB962C8B-B14F-4D97-AF65-F5344CB8AC3E}">
        <p14:creationId xmlns:p14="http://schemas.microsoft.com/office/powerpoint/2010/main" val="69454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sp>
        <p:nvSpPr>
          <p:cNvPr id="3" name="TextBox 3"/>
          <p:cNvSpPr txBox="1"/>
          <p:nvPr/>
        </p:nvSpPr>
        <p:spPr>
          <a:xfrm>
            <a:off x="5259278" y="1791071"/>
            <a:ext cx="11901947" cy="4985980"/>
          </a:xfrm>
          <a:prstGeom prst="rect">
            <a:avLst/>
          </a:prstGeom>
        </p:spPr>
        <p:txBody>
          <a:bodyPr lIns="0" tIns="0" rIns="0" bIns="0" rtlCol="0" anchor="t">
            <a:spAutoFit/>
          </a:bodyPr>
          <a:lstStyle/>
          <a:p>
            <a:pPr algn="l"/>
            <a:r>
              <a:rPr lang="uk-UA" sz="5400" b="1" noProof="0" dirty="0">
                <a:solidFill>
                  <a:srgbClr val="17161C"/>
                </a:solidFill>
                <a:latin typeface="Aileron Heavy"/>
                <a:ea typeface="Aileron Heavy"/>
                <a:cs typeface="Aileron Heavy"/>
                <a:sym typeface="Aileron Heavy"/>
              </a:rPr>
              <a:t>На кого повинна бути орієнтована Стратегія? </a:t>
            </a:r>
          </a:p>
          <a:p>
            <a:pPr algn="l"/>
            <a:endParaRPr lang="uk-UA" sz="5400" b="1" noProof="0" dirty="0">
              <a:solidFill>
                <a:srgbClr val="17161C"/>
              </a:solidFill>
              <a:latin typeface="Aileron Heavy"/>
              <a:ea typeface="Aileron Heavy"/>
              <a:cs typeface="Aileron Heavy"/>
              <a:sym typeface="Aileron Heavy"/>
            </a:endParaRPr>
          </a:p>
          <a:p>
            <a:pPr algn="l"/>
            <a:r>
              <a:rPr lang="uk-UA" sz="5400" b="1" noProof="0" dirty="0">
                <a:solidFill>
                  <a:srgbClr val="17161C"/>
                </a:solidFill>
                <a:latin typeface="Aileron Heavy"/>
                <a:ea typeface="Aileron Heavy"/>
                <a:cs typeface="Aileron Heavy"/>
                <a:sym typeface="Aileron Heavy"/>
              </a:rPr>
              <a:t>Хто є основними зацікавленими сторонами процесу стратегічного планування?</a:t>
            </a:r>
          </a:p>
        </p:txBody>
      </p:sp>
      <p:sp>
        <p:nvSpPr>
          <p:cNvPr id="6" name="Freeform 6"/>
          <p:cNvSpPr/>
          <p:nvPr/>
        </p:nvSpPr>
        <p:spPr>
          <a:xfrm flipH="1">
            <a:off x="1630394" y="6907444"/>
            <a:ext cx="1892551" cy="3379556"/>
          </a:xfrm>
          <a:custGeom>
            <a:avLst/>
            <a:gdLst/>
            <a:ahLst/>
            <a:cxnLst/>
            <a:rect l="l" t="t" r="r" b="b"/>
            <a:pathLst>
              <a:path w="1892551" h="3379556">
                <a:moveTo>
                  <a:pt x="1892551" y="0"/>
                </a:moveTo>
                <a:lnTo>
                  <a:pt x="0" y="0"/>
                </a:lnTo>
                <a:lnTo>
                  <a:pt x="0" y="3379556"/>
                </a:lnTo>
                <a:lnTo>
                  <a:pt x="1892551" y="3379556"/>
                </a:lnTo>
                <a:lnTo>
                  <a:pt x="1892551"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sp>
        <p:nvSpPr>
          <p:cNvPr id="7" name="Freeform 7"/>
          <p:cNvSpPr/>
          <p:nvPr/>
        </p:nvSpPr>
        <p:spPr>
          <a:xfrm rot="-10800000">
            <a:off x="1028700" y="1378770"/>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grpSp>
        <p:nvGrpSpPr>
          <p:cNvPr id="8" name="Group 8"/>
          <p:cNvGrpSpPr>
            <a:grpSpLocks noChangeAspect="1"/>
          </p:cNvGrpSpPr>
          <p:nvPr/>
        </p:nvGrpSpPr>
        <p:grpSpPr>
          <a:xfrm rot="-10800000">
            <a:off x="1506055" y="1028700"/>
            <a:ext cx="700140" cy="700140"/>
            <a:chOff x="1371600" y="6705600"/>
            <a:chExt cx="10972800" cy="10972800"/>
          </a:xfrm>
        </p:grpSpPr>
        <p:sp>
          <p:nvSpPr>
            <p:cNvPr id="9" name="Freeform 9"/>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sp>
        <p:nvSpPr>
          <p:cNvPr id="10" name="Freeform 10"/>
          <p:cNvSpPr/>
          <p:nvPr/>
        </p:nvSpPr>
        <p:spPr>
          <a:xfrm rot="-10800000">
            <a:off x="1028700" y="4736704"/>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11" name="Freeform 11"/>
          <p:cNvSpPr/>
          <p:nvPr/>
        </p:nvSpPr>
        <p:spPr>
          <a:xfrm>
            <a:off x="17161225" y="9029700"/>
            <a:ext cx="257109" cy="376665"/>
          </a:xfrm>
          <a:custGeom>
            <a:avLst/>
            <a:gdLst/>
            <a:ahLst/>
            <a:cxnLst/>
            <a:rect l="l" t="t" r="r" b="b"/>
            <a:pathLst>
              <a:path w="257109" h="376665">
                <a:moveTo>
                  <a:pt x="0" y="0"/>
                </a:moveTo>
                <a:lnTo>
                  <a:pt x="257109" y="0"/>
                </a:lnTo>
                <a:lnTo>
                  <a:pt x="257109" y="376665"/>
                </a:lnTo>
                <a:lnTo>
                  <a:pt x="0" y="376665"/>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uk-UA" noProof="0" dirty="0"/>
          </a:p>
        </p:txBody>
      </p:sp>
    </p:spTree>
    <p:extLst>
      <p:ext uri="{BB962C8B-B14F-4D97-AF65-F5344CB8AC3E}">
        <p14:creationId xmlns:p14="http://schemas.microsoft.com/office/powerpoint/2010/main" val="3699552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grpSp>
        <p:nvGrpSpPr>
          <p:cNvPr id="2" name="Group 2"/>
          <p:cNvGrpSpPr/>
          <p:nvPr/>
        </p:nvGrpSpPr>
        <p:grpSpPr>
          <a:xfrm>
            <a:off x="2438400" y="1262684"/>
            <a:ext cx="14630400" cy="1896357"/>
            <a:chOff x="0" y="0"/>
            <a:chExt cx="7656105" cy="1346047"/>
          </a:xfrm>
        </p:grpSpPr>
        <p:sp>
          <p:nvSpPr>
            <p:cNvPr id="3" name="TextBox 3"/>
            <p:cNvSpPr txBox="1"/>
            <p:nvPr/>
          </p:nvSpPr>
          <p:spPr>
            <a:xfrm>
              <a:off x="0" y="0"/>
              <a:ext cx="7656105" cy="394005"/>
            </a:xfrm>
            <a:prstGeom prst="rect">
              <a:avLst/>
            </a:prstGeom>
          </p:spPr>
          <p:txBody>
            <a:bodyPr lIns="0" tIns="0" rIns="0" bIns="0" rtlCol="0" anchor="t">
              <a:spAutoFit/>
            </a:bodyPr>
            <a:lstStyle/>
            <a:p>
              <a:pPr algn="l">
                <a:lnSpc>
                  <a:spcPts val="4799"/>
                </a:lnSpc>
              </a:pPr>
              <a:r>
                <a:rPr lang="uk-UA" sz="3200" b="1" noProof="0" dirty="0">
                  <a:solidFill>
                    <a:srgbClr val="17161C"/>
                  </a:solidFill>
                  <a:latin typeface="Arial" panose="020B0604020202020204" pitchFamily="34" charset="0"/>
                  <a:ea typeface="Aileron Heavy"/>
                  <a:cs typeface="Arial" panose="020B0604020202020204" pitchFamily="34" charset="0"/>
                  <a:sym typeface="Aileron Heavy"/>
                </a:rPr>
                <a:t>Відповідно до Закону України «Про місцеве самоврядування»</a:t>
              </a:r>
              <a:r>
                <a:rPr lang="uk-UA" sz="3200" noProof="0" dirty="0">
                  <a:solidFill>
                    <a:srgbClr val="17161C"/>
                  </a:solidFill>
                  <a:latin typeface="Arial" panose="020B0604020202020204" pitchFamily="34" charset="0"/>
                  <a:ea typeface="Aileron Heavy"/>
                  <a:cs typeface="Arial" panose="020B0604020202020204" pitchFamily="34" charset="0"/>
                  <a:sym typeface="Aileron Heavy"/>
                </a:rPr>
                <a:t> (стаття 1)</a:t>
              </a:r>
            </a:p>
          </p:txBody>
        </p:sp>
        <p:sp>
          <p:nvSpPr>
            <p:cNvPr id="4" name="TextBox 4"/>
            <p:cNvSpPr txBox="1"/>
            <p:nvPr/>
          </p:nvSpPr>
          <p:spPr>
            <a:xfrm>
              <a:off x="375091" y="603686"/>
              <a:ext cx="6647350" cy="742361"/>
            </a:xfrm>
            <a:prstGeom prst="rect">
              <a:avLst/>
            </a:prstGeom>
          </p:spPr>
          <p:txBody>
            <a:bodyPr wrap="square" lIns="0" tIns="0" rIns="0" bIns="0" rtlCol="0" anchor="t">
              <a:spAutoFit/>
            </a:bodyPr>
            <a:lstStyle/>
            <a:p>
              <a:pPr algn="l">
                <a:lnSpc>
                  <a:spcPts val="2800"/>
                </a:lnSpc>
                <a:spcBef>
                  <a:spcPct val="0"/>
                </a:spcBef>
              </a:pPr>
              <a:r>
                <a:rPr lang="uk-UA" sz="2000" b="1" noProof="0" dirty="0">
                  <a:solidFill>
                    <a:srgbClr val="17161C"/>
                  </a:solidFill>
                  <a:latin typeface="Arial" panose="020B0604020202020204" pitchFamily="34" charset="0"/>
                  <a:ea typeface="Roboto"/>
                  <a:cs typeface="Arial" panose="020B0604020202020204" pitchFamily="34" charset="0"/>
                  <a:sym typeface="Roboto"/>
                </a:rPr>
                <a:t>територіальна громада </a:t>
              </a:r>
              <a:r>
                <a:rPr lang="uk-UA" sz="2000" noProof="0" dirty="0">
                  <a:solidFill>
                    <a:srgbClr val="17161C"/>
                  </a:solidFill>
                  <a:latin typeface="Arial" panose="020B0604020202020204" pitchFamily="34" charset="0"/>
                  <a:ea typeface="Roboto"/>
                  <a:cs typeface="Arial" panose="020B0604020202020204" pitchFamily="34" charset="0"/>
                  <a:sym typeface="Roboto"/>
                </a:rPr>
                <a:t>- жителі, об'єднані постійним проживанням у межах села, селища, міста, що є самостійними адміністративно-територіальними одиницями, або добровільне об'єднання жителів кількох сіл, селищ, міст, що мають єдиний адміністративний центр</a:t>
              </a:r>
            </a:p>
          </p:txBody>
        </p:sp>
      </p:grpSp>
      <p:sp>
        <p:nvSpPr>
          <p:cNvPr id="7" name="Freeform 19">
            <a:extLst>
              <a:ext uri="{FF2B5EF4-FFF2-40B4-BE49-F238E27FC236}">
                <a16:creationId xmlns:a16="http://schemas.microsoft.com/office/drawing/2014/main" id="{3523FE28-6849-1DA4-72F0-DE48B364D156}"/>
              </a:ext>
            </a:extLst>
          </p:cNvPr>
          <p:cNvSpPr/>
          <p:nvPr/>
        </p:nvSpPr>
        <p:spPr>
          <a:xfrm>
            <a:off x="716025" y="1262684"/>
            <a:ext cx="1190774" cy="1231064"/>
          </a:xfrm>
          <a:custGeom>
            <a:avLst/>
            <a:gdLst/>
            <a:ahLst/>
            <a:cxnLst/>
            <a:rect l="l" t="t" r="r" b="b"/>
            <a:pathLst>
              <a:path w="1587699" h="1641418">
                <a:moveTo>
                  <a:pt x="0" y="0"/>
                </a:moveTo>
                <a:lnTo>
                  <a:pt x="1587699" y="0"/>
                </a:lnTo>
                <a:lnTo>
                  <a:pt x="1587699" y="1641418"/>
                </a:lnTo>
                <a:lnTo>
                  <a:pt x="0" y="1641418"/>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sp>
        <p:nvSpPr>
          <p:cNvPr id="8" name="TextBox 3">
            <a:extLst>
              <a:ext uri="{FF2B5EF4-FFF2-40B4-BE49-F238E27FC236}">
                <a16:creationId xmlns:a16="http://schemas.microsoft.com/office/drawing/2014/main" id="{A9107AA6-2025-9ABD-6722-11B01B334062}"/>
              </a:ext>
            </a:extLst>
          </p:cNvPr>
          <p:cNvSpPr txBox="1"/>
          <p:nvPr/>
        </p:nvSpPr>
        <p:spPr>
          <a:xfrm>
            <a:off x="1923599" y="4017852"/>
            <a:ext cx="14630400" cy="1846659"/>
          </a:xfrm>
          <a:prstGeom prst="rect">
            <a:avLst/>
          </a:prstGeom>
        </p:spPr>
        <p:txBody>
          <a:bodyPr lIns="0" tIns="0" rIns="0" bIns="0" rtlCol="0" anchor="t">
            <a:spAutoFit/>
          </a:bodyPr>
          <a:lstStyle/>
          <a:p>
            <a:pPr algn="ctr">
              <a:lnSpc>
                <a:spcPts val="4799"/>
              </a:lnSpc>
            </a:pPr>
            <a:r>
              <a:rPr lang="uk-UA" sz="3200" b="1" noProof="0" dirty="0">
                <a:solidFill>
                  <a:srgbClr val="17161C"/>
                </a:solidFill>
                <a:latin typeface="Arial" panose="020B0604020202020204" pitchFamily="34" charset="0"/>
                <a:ea typeface="Aileron Heavy"/>
                <a:cs typeface="Arial" panose="020B0604020202020204" pitchFamily="34" charset="0"/>
                <a:sym typeface="Aileron Heavy"/>
              </a:rPr>
              <a:t>Кінцевим бенефіціаром </a:t>
            </a:r>
            <a:r>
              <a:rPr lang="uk-UA" sz="3200" noProof="0" dirty="0">
                <a:solidFill>
                  <a:srgbClr val="17161C"/>
                </a:solidFill>
                <a:latin typeface="Arial" panose="020B0604020202020204" pitchFamily="34" charset="0"/>
                <a:ea typeface="Aileron Heavy"/>
                <a:cs typeface="Arial" panose="020B0604020202020204" pitchFamily="34" charset="0"/>
                <a:sym typeface="Aileron Heavy"/>
              </a:rPr>
              <a:t>досягнення цілей </a:t>
            </a:r>
          </a:p>
          <a:p>
            <a:pPr algn="ctr">
              <a:lnSpc>
                <a:spcPts val="4799"/>
              </a:lnSpc>
            </a:pPr>
            <a:r>
              <a:rPr lang="uk-UA" sz="3200" noProof="0" dirty="0">
                <a:solidFill>
                  <a:srgbClr val="17161C"/>
                </a:solidFill>
                <a:latin typeface="Arial" panose="020B0604020202020204" pitchFamily="34" charset="0"/>
                <a:ea typeface="Aileron Heavy"/>
                <a:cs typeface="Arial" panose="020B0604020202020204" pitchFamily="34" charset="0"/>
                <a:sym typeface="Aileron Heavy"/>
              </a:rPr>
              <a:t>Стратегії територіальної громади є</a:t>
            </a:r>
          </a:p>
          <a:p>
            <a:pPr algn="ctr">
              <a:lnSpc>
                <a:spcPts val="4799"/>
              </a:lnSpc>
            </a:pPr>
            <a:r>
              <a:rPr lang="uk-UA" sz="4000" b="1" noProof="0" dirty="0">
                <a:solidFill>
                  <a:srgbClr val="2255FF"/>
                </a:solidFill>
                <a:latin typeface="Arial" panose="020B0604020202020204" pitchFamily="34" charset="0"/>
                <a:ea typeface="Aileron Heavy"/>
                <a:cs typeface="Arial" panose="020B0604020202020204" pitchFamily="34" charset="0"/>
                <a:sym typeface="Aileron Heavy"/>
              </a:rPr>
              <a:t>ЖИТЕЛІ  ГРОМАДИ</a:t>
            </a:r>
            <a:endParaRPr lang="uk-UA" sz="3200" b="1" noProof="0" dirty="0">
              <a:solidFill>
                <a:srgbClr val="2255FF"/>
              </a:solidFill>
              <a:latin typeface="Arial" panose="020B0604020202020204" pitchFamily="34" charset="0"/>
              <a:ea typeface="Aileron Heavy"/>
              <a:cs typeface="Arial" panose="020B0604020202020204" pitchFamily="34" charset="0"/>
              <a:sym typeface="Aileron Heavy"/>
            </a:endParaRPr>
          </a:p>
        </p:txBody>
      </p:sp>
      <p:sp>
        <p:nvSpPr>
          <p:cNvPr id="9" name="Freeform 8">
            <a:extLst>
              <a:ext uri="{FF2B5EF4-FFF2-40B4-BE49-F238E27FC236}">
                <a16:creationId xmlns:a16="http://schemas.microsoft.com/office/drawing/2014/main" id="{12607FBA-CD44-BC07-C13C-9910740AE6EB}"/>
              </a:ext>
            </a:extLst>
          </p:cNvPr>
          <p:cNvSpPr/>
          <p:nvPr/>
        </p:nvSpPr>
        <p:spPr>
          <a:xfrm>
            <a:off x="9105900" y="6951874"/>
            <a:ext cx="1484998" cy="823100"/>
          </a:xfrm>
          <a:custGeom>
            <a:avLst/>
            <a:gdLst/>
            <a:ahLst/>
            <a:cxnLst/>
            <a:rect l="l" t="t" r="r" b="b"/>
            <a:pathLst>
              <a:path w="1664597" h="1032050">
                <a:moveTo>
                  <a:pt x="0" y="0"/>
                </a:moveTo>
                <a:lnTo>
                  <a:pt x="1664598" y="0"/>
                </a:lnTo>
                <a:lnTo>
                  <a:pt x="1664598" y="1032050"/>
                </a:lnTo>
                <a:lnTo>
                  <a:pt x="0" y="1032050"/>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10" name="Freeform 8">
            <a:extLst>
              <a:ext uri="{FF2B5EF4-FFF2-40B4-BE49-F238E27FC236}">
                <a16:creationId xmlns:a16="http://schemas.microsoft.com/office/drawing/2014/main" id="{03105427-8D0A-E8B6-BB10-4A3E843BD6B0}"/>
              </a:ext>
            </a:extLst>
          </p:cNvPr>
          <p:cNvSpPr/>
          <p:nvPr/>
        </p:nvSpPr>
        <p:spPr>
          <a:xfrm>
            <a:off x="7696200" y="6758681"/>
            <a:ext cx="1484998" cy="823100"/>
          </a:xfrm>
          <a:custGeom>
            <a:avLst/>
            <a:gdLst/>
            <a:ahLst/>
            <a:cxnLst/>
            <a:rect l="l" t="t" r="r" b="b"/>
            <a:pathLst>
              <a:path w="1664597" h="1032050">
                <a:moveTo>
                  <a:pt x="0" y="0"/>
                </a:moveTo>
                <a:lnTo>
                  <a:pt x="1664598" y="0"/>
                </a:lnTo>
                <a:lnTo>
                  <a:pt x="1664598" y="1032050"/>
                </a:lnTo>
                <a:lnTo>
                  <a:pt x="0" y="1032050"/>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11" name="Freeform 8">
            <a:extLst>
              <a:ext uri="{FF2B5EF4-FFF2-40B4-BE49-F238E27FC236}">
                <a16:creationId xmlns:a16="http://schemas.microsoft.com/office/drawing/2014/main" id="{00A7D6C4-F7FA-D807-0FDE-EB68A8D80B93}"/>
              </a:ext>
            </a:extLst>
          </p:cNvPr>
          <p:cNvSpPr/>
          <p:nvPr/>
        </p:nvSpPr>
        <p:spPr>
          <a:xfrm>
            <a:off x="6324600" y="7412144"/>
            <a:ext cx="1484998" cy="823100"/>
          </a:xfrm>
          <a:custGeom>
            <a:avLst/>
            <a:gdLst/>
            <a:ahLst/>
            <a:cxnLst/>
            <a:rect l="l" t="t" r="r" b="b"/>
            <a:pathLst>
              <a:path w="1664597" h="1032050">
                <a:moveTo>
                  <a:pt x="0" y="0"/>
                </a:moveTo>
                <a:lnTo>
                  <a:pt x="1664598" y="0"/>
                </a:lnTo>
                <a:lnTo>
                  <a:pt x="1664598" y="1032050"/>
                </a:lnTo>
                <a:lnTo>
                  <a:pt x="0" y="1032050"/>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12" name="Freeform 8">
            <a:extLst>
              <a:ext uri="{FF2B5EF4-FFF2-40B4-BE49-F238E27FC236}">
                <a16:creationId xmlns:a16="http://schemas.microsoft.com/office/drawing/2014/main" id="{01877809-B83D-043A-33B4-19188C389B96}"/>
              </a:ext>
            </a:extLst>
          </p:cNvPr>
          <p:cNvSpPr/>
          <p:nvPr/>
        </p:nvSpPr>
        <p:spPr>
          <a:xfrm>
            <a:off x="8967537" y="7673200"/>
            <a:ext cx="1484998" cy="823100"/>
          </a:xfrm>
          <a:custGeom>
            <a:avLst/>
            <a:gdLst/>
            <a:ahLst/>
            <a:cxnLst/>
            <a:rect l="l" t="t" r="r" b="b"/>
            <a:pathLst>
              <a:path w="1664597" h="1032050">
                <a:moveTo>
                  <a:pt x="0" y="0"/>
                </a:moveTo>
                <a:lnTo>
                  <a:pt x="1664598" y="0"/>
                </a:lnTo>
                <a:lnTo>
                  <a:pt x="1664598" y="1032050"/>
                </a:lnTo>
                <a:lnTo>
                  <a:pt x="0" y="1032050"/>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13" name="Freeform 8">
            <a:extLst>
              <a:ext uri="{FF2B5EF4-FFF2-40B4-BE49-F238E27FC236}">
                <a16:creationId xmlns:a16="http://schemas.microsoft.com/office/drawing/2014/main" id="{48A85503-2BD4-16EA-EDBD-B885E99195C9}"/>
              </a:ext>
            </a:extLst>
          </p:cNvPr>
          <p:cNvSpPr/>
          <p:nvPr/>
        </p:nvSpPr>
        <p:spPr>
          <a:xfrm>
            <a:off x="6324600" y="6703033"/>
            <a:ext cx="1484998" cy="823100"/>
          </a:xfrm>
          <a:custGeom>
            <a:avLst/>
            <a:gdLst/>
            <a:ahLst/>
            <a:cxnLst/>
            <a:rect l="l" t="t" r="r" b="b"/>
            <a:pathLst>
              <a:path w="1664597" h="1032050">
                <a:moveTo>
                  <a:pt x="0" y="0"/>
                </a:moveTo>
                <a:lnTo>
                  <a:pt x="1664598" y="0"/>
                </a:lnTo>
                <a:lnTo>
                  <a:pt x="1664598" y="1032050"/>
                </a:lnTo>
                <a:lnTo>
                  <a:pt x="0" y="1032050"/>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14" name="Freeform 8">
            <a:extLst>
              <a:ext uri="{FF2B5EF4-FFF2-40B4-BE49-F238E27FC236}">
                <a16:creationId xmlns:a16="http://schemas.microsoft.com/office/drawing/2014/main" id="{6301E627-AF27-147F-F5F0-E5AA5D305B1C}"/>
              </a:ext>
            </a:extLst>
          </p:cNvPr>
          <p:cNvSpPr/>
          <p:nvPr/>
        </p:nvSpPr>
        <p:spPr>
          <a:xfrm>
            <a:off x="10439400" y="7546308"/>
            <a:ext cx="1484998" cy="823100"/>
          </a:xfrm>
          <a:custGeom>
            <a:avLst/>
            <a:gdLst/>
            <a:ahLst/>
            <a:cxnLst/>
            <a:rect l="l" t="t" r="r" b="b"/>
            <a:pathLst>
              <a:path w="1664597" h="1032050">
                <a:moveTo>
                  <a:pt x="0" y="0"/>
                </a:moveTo>
                <a:lnTo>
                  <a:pt x="1664598" y="0"/>
                </a:lnTo>
                <a:lnTo>
                  <a:pt x="1664598" y="1032050"/>
                </a:lnTo>
                <a:lnTo>
                  <a:pt x="0" y="1032050"/>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15" name="Freeform 8">
            <a:extLst>
              <a:ext uri="{FF2B5EF4-FFF2-40B4-BE49-F238E27FC236}">
                <a16:creationId xmlns:a16="http://schemas.microsoft.com/office/drawing/2014/main" id="{C73F1870-CFB4-2A7A-8A72-5FA2DEE7CBAB}"/>
              </a:ext>
            </a:extLst>
          </p:cNvPr>
          <p:cNvSpPr/>
          <p:nvPr/>
        </p:nvSpPr>
        <p:spPr>
          <a:xfrm>
            <a:off x="10463463" y="6843459"/>
            <a:ext cx="1484998" cy="823100"/>
          </a:xfrm>
          <a:custGeom>
            <a:avLst/>
            <a:gdLst/>
            <a:ahLst/>
            <a:cxnLst/>
            <a:rect l="l" t="t" r="r" b="b"/>
            <a:pathLst>
              <a:path w="1664597" h="1032050">
                <a:moveTo>
                  <a:pt x="0" y="0"/>
                </a:moveTo>
                <a:lnTo>
                  <a:pt x="1664598" y="0"/>
                </a:lnTo>
                <a:lnTo>
                  <a:pt x="1664598" y="1032050"/>
                </a:lnTo>
                <a:lnTo>
                  <a:pt x="0" y="1032050"/>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16" name="Freeform 8">
            <a:extLst>
              <a:ext uri="{FF2B5EF4-FFF2-40B4-BE49-F238E27FC236}">
                <a16:creationId xmlns:a16="http://schemas.microsoft.com/office/drawing/2014/main" id="{0D6912D0-36E9-55DE-AA5A-C948F8FC7A1E}"/>
              </a:ext>
            </a:extLst>
          </p:cNvPr>
          <p:cNvSpPr/>
          <p:nvPr/>
        </p:nvSpPr>
        <p:spPr>
          <a:xfrm>
            <a:off x="7772400" y="7542672"/>
            <a:ext cx="1484998" cy="823100"/>
          </a:xfrm>
          <a:custGeom>
            <a:avLst/>
            <a:gdLst/>
            <a:ahLst/>
            <a:cxnLst/>
            <a:rect l="l" t="t" r="r" b="b"/>
            <a:pathLst>
              <a:path w="1664597" h="1032050">
                <a:moveTo>
                  <a:pt x="0" y="0"/>
                </a:moveTo>
                <a:lnTo>
                  <a:pt x="1664598" y="0"/>
                </a:lnTo>
                <a:lnTo>
                  <a:pt x="1664598" y="1032050"/>
                </a:lnTo>
                <a:lnTo>
                  <a:pt x="0" y="1032050"/>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Tree>
    <p:extLst>
      <p:ext uri="{BB962C8B-B14F-4D97-AF65-F5344CB8AC3E}">
        <p14:creationId xmlns:p14="http://schemas.microsoft.com/office/powerpoint/2010/main" val="3618681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grpSp>
        <p:nvGrpSpPr>
          <p:cNvPr id="2" name="Group 2"/>
          <p:cNvGrpSpPr/>
          <p:nvPr/>
        </p:nvGrpSpPr>
        <p:grpSpPr>
          <a:xfrm>
            <a:off x="2286000" y="1109573"/>
            <a:ext cx="14630400" cy="1537285"/>
            <a:chOff x="0" y="0"/>
            <a:chExt cx="7656105" cy="1091175"/>
          </a:xfrm>
        </p:grpSpPr>
        <p:sp>
          <p:nvSpPr>
            <p:cNvPr id="3" name="TextBox 3"/>
            <p:cNvSpPr txBox="1"/>
            <p:nvPr/>
          </p:nvSpPr>
          <p:spPr>
            <a:xfrm>
              <a:off x="0" y="0"/>
              <a:ext cx="7656105" cy="394005"/>
            </a:xfrm>
            <a:prstGeom prst="rect">
              <a:avLst/>
            </a:prstGeom>
          </p:spPr>
          <p:txBody>
            <a:bodyPr lIns="0" tIns="0" rIns="0" bIns="0" rtlCol="0" anchor="t">
              <a:spAutoFit/>
            </a:bodyPr>
            <a:lstStyle/>
            <a:p>
              <a:pPr algn="l">
                <a:lnSpc>
                  <a:spcPts val="4799"/>
                </a:lnSpc>
              </a:pPr>
              <a:r>
                <a:rPr lang="uk-UA" sz="3200" b="1" noProof="0" dirty="0">
                  <a:solidFill>
                    <a:srgbClr val="17161C"/>
                  </a:solidFill>
                  <a:latin typeface="Arial" panose="020B0604020202020204" pitchFamily="34" charset="0"/>
                  <a:ea typeface="Aileron Heavy"/>
                  <a:cs typeface="Arial" panose="020B0604020202020204" pitchFamily="34" charset="0"/>
                  <a:sym typeface="Aileron Heavy"/>
                </a:rPr>
                <a:t>Зацікавлені сторони (стейкхолдери)…</a:t>
              </a:r>
              <a:endParaRPr lang="uk-UA" sz="3200" noProof="0" dirty="0">
                <a:solidFill>
                  <a:srgbClr val="17161C"/>
                </a:solidFill>
                <a:latin typeface="Arial" panose="020B0604020202020204" pitchFamily="34" charset="0"/>
                <a:ea typeface="Aileron Heavy"/>
                <a:cs typeface="Arial" panose="020B0604020202020204" pitchFamily="34" charset="0"/>
                <a:sym typeface="Aileron Heavy"/>
              </a:endParaRPr>
            </a:p>
          </p:txBody>
        </p:sp>
        <p:sp>
          <p:nvSpPr>
            <p:cNvPr id="4" name="TextBox 4"/>
            <p:cNvSpPr txBox="1"/>
            <p:nvPr/>
          </p:nvSpPr>
          <p:spPr>
            <a:xfrm>
              <a:off x="375091" y="603686"/>
              <a:ext cx="6647350" cy="487489"/>
            </a:xfrm>
            <a:prstGeom prst="rect">
              <a:avLst/>
            </a:prstGeom>
          </p:spPr>
          <p:txBody>
            <a:bodyPr wrap="square" lIns="0" tIns="0" rIns="0" bIns="0" rtlCol="0" anchor="t">
              <a:spAutoFit/>
            </a:bodyPr>
            <a:lstStyle/>
            <a:p>
              <a:pPr algn="l">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 це фізичні та юридичні особи, які мають легітимний інтерес у життєдіяльності територіальної громади, тобто певною мірою залежать від неї або можуть впливати на неї.</a:t>
              </a:r>
            </a:p>
          </p:txBody>
        </p:sp>
      </p:grpSp>
      <p:sp>
        <p:nvSpPr>
          <p:cNvPr id="7" name="Freeform 19">
            <a:extLst>
              <a:ext uri="{FF2B5EF4-FFF2-40B4-BE49-F238E27FC236}">
                <a16:creationId xmlns:a16="http://schemas.microsoft.com/office/drawing/2014/main" id="{3523FE28-6849-1DA4-72F0-DE48B364D156}"/>
              </a:ext>
            </a:extLst>
          </p:cNvPr>
          <p:cNvSpPr/>
          <p:nvPr/>
        </p:nvSpPr>
        <p:spPr>
          <a:xfrm>
            <a:off x="716025" y="1262684"/>
            <a:ext cx="1190774" cy="1231064"/>
          </a:xfrm>
          <a:custGeom>
            <a:avLst/>
            <a:gdLst/>
            <a:ahLst/>
            <a:cxnLst/>
            <a:rect l="l" t="t" r="r" b="b"/>
            <a:pathLst>
              <a:path w="1587699" h="1641418">
                <a:moveTo>
                  <a:pt x="0" y="0"/>
                </a:moveTo>
                <a:lnTo>
                  <a:pt x="1587699" y="0"/>
                </a:lnTo>
                <a:lnTo>
                  <a:pt x="1587699" y="1641418"/>
                </a:lnTo>
                <a:lnTo>
                  <a:pt x="0" y="1641418"/>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grpSp>
        <p:nvGrpSpPr>
          <p:cNvPr id="5" name="Group 2">
            <a:extLst>
              <a:ext uri="{FF2B5EF4-FFF2-40B4-BE49-F238E27FC236}">
                <a16:creationId xmlns:a16="http://schemas.microsoft.com/office/drawing/2014/main" id="{5FA537D3-FA60-AA10-670F-5C98C15D7F2D}"/>
              </a:ext>
            </a:extLst>
          </p:cNvPr>
          <p:cNvGrpSpPr/>
          <p:nvPr/>
        </p:nvGrpSpPr>
        <p:grpSpPr>
          <a:xfrm>
            <a:off x="2286000" y="3086100"/>
            <a:ext cx="9601200" cy="2057398"/>
            <a:chOff x="0" y="0"/>
            <a:chExt cx="7656105" cy="1460354"/>
          </a:xfrm>
        </p:grpSpPr>
        <p:sp>
          <p:nvSpPr>
            <p:cNvPr id="6" name="TextBox 3">
              <a:extLst>
                <a:ext uri="{FF2B5EF4-FFF2-40B4-BE49-F238E27FC236}">
                  <a16:creationId xmlns:a16="http://schemas.microsoft.com/office/drawing/2014/main" id="{C74F2FCC-82BE-5A29-649E-168F4AF3372A}"/>
                </a:ext>
              </a:extLst>
            </p:cNvPr>
            <p:cNvSpPr txBox="1"/>
            <p:nvPr/>
          </p:nvSpPr>
          <p:spPr>
            <a:xfrm>
              <a:off x="0" y="0"/>
              <a:ext cx="7656105" cy="377393"/>
            </a:xfrm>
            <a:prstGeom prst="rect">
              <a:avLst/>
            </a:prstGeom>
          </p:spPr>
          <p:txBody>
            <a:bodyPr lIns="0" tIns="0" rIns="0" bIns="0" rtlCol="0" anchor="t">
              <a:spAutoFit/>
            </a:bodyPr>
            <a:lstStyle/>
            <a:p>
              <a:pPr algn="l">
                <a:lnSpc>
                  <a:spcPts val="4799"/>
                </a:lnSpc>
              </a:pPr>
              <a:r>
                <a:rPr lang="uk-UA" sz="2400" b="1" i="1" noProof="0" dirty="0">
                  <a:solidFill>
                    <a:srgbClr val="17161C"/>
                  </a:solidFill>
                  <a:latin typeface="Arial" panose="020B0604020202020204" pitchFamily="34" charset="0"/>
                  <a:ea typeface="Aileron Heavy"/>
                  <a:cs typeface="Arial" panose="020B0604020202020204" pitchFamily="34" charset="0"/>
                  <a:sym typeface="Aileron Heavy"/>
                </a:rPr>
                <a:t>Внутрішні</a:t>
              </a:r>
              <a:r>
                <a:rPr lang="uk-UA" sz="2400" b="1" noProof="0" dirty="0">
                  <a:solidFill>
                    <a:srgbClr val="17161C"/>
                  </a:solidFill>
                  <a:latin typeface="Arial" panose="020B0604020202020204" pitchFamily="34" charset="0"/>
                  <a:ea typeface="Aileron Heavy"/>
                  <a:cs typeface="Arial" panose="020B0604020202020204" pitchFamily="34" charset="0"/>
                  <a:sym typeface="Aileron Heavy"/>
                </a:rPr>
                <a:t> зацікавлені сторони</a:t>
              </a:r>
              <a:endParaRPr lang="uk-UA" sz="2400" noProof="0" dirty="0">
                <a:solidFill>
                  <a:srgbClr val="17161C"/>
                </a:solidFill>
                <a:latin typeface="Arial" panose="020B0604020202020204" pitchFamily="34" charset="0"/>
                <a:ea typeface="Aileron Heavy"/>
                <a:cs typeface="Arial" panose="020B0604020202020204" pitchFamily="34" charset="0"/>
                <a:sym typeface="Aileron Heavy"/>
              </a:endParaRPr>
            </a:p>
          </p:txBody>
        </p:sp>
        <p:sp>
          <p:nvSpPr>
            <p:cNvPr id="17" name="TextBox 4">
              <a:extLst>
                <a:ext uri="{FF2B5EF4-FFF2-40B4-BE49-F238E27FC236}">
                  <a16:creationId xmlns:a16="http://schemas.microsoft.com/office/drawing/2014/main" id="{86431152-B396-FD5B-DE6D-AC7E7990FAB8}"/>
                </a:ext>
              </a:extLst>
            </p:cNvPr>
            <p:cNvSpPr txBox="1"/>
            <p:nvPr/>
          </p:nvSpPr>
          <p:spPr>
            <a:xfrm>
              <a:off x="9827" y="463122"/>
              <a:ext cx="7646277" cy="997232"/>
            </a:xfrm>
            <a:prstGeom prst="rect">
              <a:avLst/>
            </a:prstGeom>
          </p:spPr>
          <p:txBody>
            <a:bodyPr wrap="square" lIns="0" tIns="0" rIns="0" bIns="0" rtlCol="0" anchor="t">
              <a:spAutoFit/>
            </a:bodyPr>
            <a:lstStyle/>
            <a:p>
              <a:pPr marL="342900" indent="-342900" algn="l">
                <a:lnSpc>
                  <a:spcPts val="2800"/>
                </a:lnSpc>
                <a:spcBef>
                  <a:spcPct val="0"/>
                </a:spcBef>
                <a:buClr>
                  <a:srgbClr val="2255FF"/>
                </a:buClr>
                <a:buFont typeface="Courier New" panose="02070309020205020404" pitchFamily="49" charset="0"/>
                <a:buChar char="o"/>
              </a:pPr>
              <a:r>
                <a:rPr lang="uk-UA" sz="2000" i="1" noProof="0" dirty="0">
                  <a:solidFill>
                    <a:srgbClr val="17161C"/>
                  </a:solidFill>
                  <a:latin typeface="Arial" panose="020B0604020202020204" pitchFamily="34" charset="0"/>
                  <a:ea typeface="Roboto"/>
                  <a:cs typeface="Arial" panose="020B0604020202020204" pitchFamily="34" charset="0"/>
                  <a:sym typeface="Roboto"/>
                </a:rPr>
                <a:t>Голова громади</a:t>
              </a:r>
              <a:r>
                <a:rPr lang="uk-UA" sz="2000" noProof="0" dirty="0">
                  <a:solidFill>
                    <a:srgbClr val="17161C"/>
                  </a:solidFill>
                  <a:latin typeface="Arial" panose="020B0604020202020204" pitchFamily="34" charset="0"/>
                  <a:ea typeface="Roboto"/>
                  <a:cs typeface="Arial" panose="020B0604020202020204" pitchFamily="34" charset="0"/>
                  <a:sym typeface="Roboto"/>
                </a:rPr>
                <a:t>: Забезпечує політичну підтримку та участь</a:t>
              </a:r>
            </a:p>
            <a:p>
              <a:pPr marL="342900" indent="-342900" algn="l">
                <a:lnSpc>
                  <a:spcPts val="2800"/>
                </a:lnSpc>
                <a:spcBef>
                  <a:spcPct val="0"/>
                </a:spcBef>
                <a:buClr>
                  <a:srgbClr val="2255FF"/>
                </a:buClr>
                <a:buFont typeface="Courier New" panose="02070309020205020404" pitchFamily="49" charset="0"/>
                <a:buChar char="o"/>
              </a:pPr>
              <a:r>
                <a:rPr lang="uk-UA" sz="2000" i="1" noProof="0" dirty="0">
                  <a:solidFill>
                    <a:srgbClr val="17161C"/>
                  </a:solidFill>
                  <a:latin typeface="Arial" panose="020B0604020202020204" pitchFamily="34" charset="0"/>
                  <a:ea typeface="Roboto"/>
                  <a:cs typeface="Arial" panose="020B0604020202020204" pitchFamily="34" charset="0"/>
                  <a:sym typeface="Roboto"/>
                </a:rPr>
                <a:t>Основна команда</a:t>
              </a:r>
              <a:r>
                <a:rPr lang="uk-UA" sz="2000" noProof="0" dirty="0">
                  <a:solidFill>
                    <a:srgbClr val="17161C"/>
                  </a:solidFill>
                  <a:latin typeface="Arial" panose="020B0604020202020204" pitchFamily="34" charset="0"/>
                  <a:ea typeface="Roboto"/>
                  <a:cs typeface="Arial" panose="020B0604020202020204" pitchFamily="34" charset="0"/>
                  <a:sym typeface="Roboto"/>
                </a:rPr>
                <a:t>: Відповідає за щоденну роботу та реалізацію програми дій</a:t>
              </a:r>
            </a:p>
            <a:p>
              <a:pPr marL="342900" indent="-342900" algn="l">
                <a:lnSpc>
                  <a:spcPts val="2800"/>
                </a:lnSpc>
                <a:spcBef>
                  <a:spcPct val="0"/>
                </a:spcBef>
                <a:buClr>
                  <a:srgbClr val="2255FF"/>
                </a:buClr>
                <a:buFont typeface="Courier New" panose="02070309020205020404" pitchFamily="49" charset="0"/>
                <a:buChar char="o"/>
              </a:pPr>
              <a:r>
                <a:rPr lang="uk-UA" sz="2000" i="1" noProof="0" dirty="0">
                  <a:solidFill>
                    <a:srgbClr val="17161C"/>
                  </a:solidFill>
                  <a:latin typeface="Arial" panose="020B0604020202020204" pitchFamily="34" charset="0"/>
                  <a:ea typeface="Roboto"/>
                  <a:cs typeface="Arial" panose="020B0604020202020204" pitchFamily="34" charset="0"/>
                  <a:sym typeface="Roboto"/>
                </a:rPr>
                <a:t>Розширена команда</a:t>
              </a:r>
              <a:r>
                <a:rPr lang="uk-UA" sz="2000" noProof="0" dirty="0">
                  <a:solidFill>
                    <a:srgbClr val="17161C"/>
                  </a:solidFill>
                  <a:latin typeface="Arial" panose="020B0604020202020204" pitchFamily="34" charset="0"/>
                  <a:ea typeface="Roboto"/>
                  <a:cs typeface="Arial" panose="020B0604020202020204" pitchFamily="34" charset="0"/>
                  <a:sym typeface="Roboto"/>
                </a:rPr>
                <a:t>: Представники різних департаментів органів місцевого самоврядування, які взаємодіють для розробки стратегічного документу</a:t>
              </a:r>
            </a:p>
          </p:txBody>
        </p:sp>
      </p:grpSp>
      <p:grpSp>
        <p:nvGrpSpPr>
          <p:cNvPr id="18" name="Group 2">
            <a:extLst>
              <a:ext uri="{FF2B5EF4-FFF2-40B4-BE49-F238E27FC236}">
                <a16:creationId xmlns:a16="http://schemas.microsoft.com/office/drawing/2014/main" id="{A933D29E-1F06-890E-5E17-581703573DA7}"/>
              </a:ext>
            </a:extLst>
          </p:cNvPr>
          <p:cNvGrpSpPr/>
          <p:nvPr/>
        </p:nvGrpSpPr>
        <p:grpSpPr>
          <a:xfrm>
            <a:off x="12266863" y="3086100"/>
            <a:ext cx="4878137" cy="2789583"/>
            <a:chOff x="-2099" y="0"/>
            <a:chExt cx="7658204" cy="1980062"/>
          </a:xfrm>
        </p:grpSpPr>
        <p:sp>
          <p:nvSpPr>
            <p:cNvPr id="19" name="TextBox 3">
              <a:extLst>
                <a:ext uri="{FF2B5EF4-FFF2-40B4-BE49-F238E27FC236}">
                  <a16:creationId xmlns:a16="http://schemas.microsoft.com/office/drawing/2014/main" id="{B2878B65-E54B-75FB-41E2-9526A9F49676}"/>
                </a:ext>
              </a:extLst>
            </p:cNvPr>
            <p:cNvSpPr txBox="1"/>
            <p:nvPr/>
          </p:nvSpPr>
          <p:spPr>
            <a:xfrm>
              <a:off x="0" y="0"/>
              <a:ext cx="7656105" cy="377393"/>
            </a:xfrm>
            <a:prstGeom prst="rect">
              <a:avLst/>
            </a:prstGeom>
          </p:spPr>
          <p:txBody>
            <a:bodyPr lIns="0" tIns="0" rIns="0" bIns="0" rtlCol="0" anchor="t">
              <a:spAutoFit/>
            </a:bodyPr>
            <a:lstStyle/>
            <a:p>
              <a:pPr algn="l">
                <a:lnSpc>
                  <a:spcPts val="4799"/>
                </a:lnSpc>
              </a:pPr>
              <a:r>
                <a:rPr lang="uk-UA" sz="2400" b="1" i="1" noProof="0" dirty="0">
                  <a:solidFill>
                    <a:srgbClr val="17161C"/>
                  </a:solidFill>
                  <a:latin typeface="Arial" panose="020B0604020202020204" pitchFamily="34" charset="0"/>
                  <a:ea typeface="Aileron Heavy"/>
                  <a:cs typeface="Arial" panose="020B0604020202020204" pitchFamily="34" charset="0"/>
                  <a:sym typeface="Aileron Heavy"/>
                </a:rPr>
                <a:t>Зовнішні</a:t>
              </a:r>
              <a:r>
                <a:rPr lang="uk-UA" sz="2400" b="1" noProof="0" dirty="0">
                  <a:solidFill>
                    <a:srgbClr val="17161C"/>
                  </a:solidFill>
                  <a:latin typeface="Arial" panose="020B0604020202020204" pitchFamily="34" charset="0"/>
                  <a:ea typeface="Aileron Heavy"/>
                  <a:cs typeface="Arial" panose="020B0604020202020204" pitchFamily="34" charset="0"/>
                  <a:sym typeface="Aileron Heavy"/>
                </a:rPr>
                <a:t> зацікавлені сторони</a:t>
              </a:r>
              <a:endParaRPr lang="uk-UA" sz="2400" noProof="0" dirty="0">
                <a:solidFill>
                  <a:srgbClr val="17161C"/>
                </a:solidFill>
                <a:latin typeface="Arial" panose="020B0604020202020204" pitchFamily="34" charset="0"/>
                <a:ea typeface="Aileron Heavy"/>
                <a:cs typeface="Arial" panose="020B0604020202020204" pitchFamily="34" charset="0"/>
                <a:sym typeface="Aileron Heavy"/>
              </a:endParaRPr>
            </a:p>
          </p:txBody>
        </p:sp>
        <p:sp>
          <p:nvSpPr>
            <p:cNvPr id="20" name="TextBox 4">
              <a:extLst>
                <a:ext uri="{FF2B5EF4-FFF2-40B4-BE49-F238E27FC236}">
                  <a16:creationId xmlns:a16="http://schemas.microsoft.com/office/drawing/2014/main" id="{68F69882-4325-089C-ECEB-A3E35C03F9A3}"/>
                </a:ext>
              </a:extLst>
            </p:cNvPr>
            <p:cNvSpPr txBox="1"/>
            <p:nvPr/>
          </p:nvSpPr>
          <p:spPr>
            <a:xfrm>
              <a:off x="-2099" y="473086"/>
              <a:ext cx="7656105" cy="1506976"/>
            </a:xfrm>
            <a:prstGeom prst="rect">
              <a:avLst/>
            </a:prstGeom>
          </p:spPr>
          <p:txBody>
            <a:bodyPr wrap="square" lIns="0" tIns="0" rIns="0" bIns="0" rtlCol="0" anchor="t">
              <a:spAutoFit/>
            </a:bodyPr>
            <a:lstStyle/>
            <a:p>
              <a:pPr marL="342900" indent="-342900" algn="l">
                <a:lnSpc>
                  <a:spcPts val="2800"/>
                </a:lnSpc>
                <a:spcBef>
                  <a:spcPct val="0"/>
                </a:spcBef>
                <a:buClr>
                  <a:srgbClr val="2255FF"/>
                </a:buClr>
                <a:buFont typeface="Courier New" panose="02070309020205020404" pitchFamily="49" charset="0"/>
                <a:buChar char="o"/>
              </a:pPr>
              <a:r>
                <a:rPr lang="uk-UA" sz="2000" noProof="0" dirty="0">
                  <a:solidFill>
                    <a:srgbClr val="17161C"/>
                  </a:solidFill>
                  <a:latin typeface="Arial" panose="020B0604020202020204" pitchFamily="34" charset="0"/>
                  <a:ea typeface="Roboto"/>
                  <a:cs typeface="Arial" panose="020B0604020202020204" pitchFamily="34" charset="0"/>
                  <a:sym typeface="Roboto"/>
                </a:rPr>
                <a:t>Місцевий бізнес</a:t>
              </a:r>
            </a:p>
            <a:p>
              <a:pPr marL="342900" indent="-342900" algn="l">
                <a:lnSpc>
                  <a:spcPts val="2800"/>
                </a:lnSpc>
                <a:spcBef>
                  <a:spcPct val="0"/>
                </a:spcBef>
                <a:buClr>
                  <a:srgbClr val="2255FF"/>
                </a:buClr>
                <a:buFont typeface="Courier New" panose="02070309020205020404" pitchFamily="49" charset="0"/>
                <a:buChar char="o"/>
              </a:pPr>
              <a:r>
                <a:rPr lang="uk-UA" sz="2000" noProof="0" dirty="0">
                  <a:solidFill>
                    <a:srgbClr val="17161C"/>
                  </a:solidFill>
                  <a:latin typeface="Arial" panose="020B0604020202020204" pitchFamily="34" charset="0"/>
                  <a:ea typeface="Roboto"/>
                  <a:cs typeface="Arial" panose="020B0604020202020204" pitchFamily="34" charset="0"/>
                  <a:sym typeface="Roboto"/>
                </a:rPr>
                <a:t>Громадянське суспільство</a:t>
              </a:r>
            </a:p>
            <a:p>
              <a:pPr marL="342900" indent="-342900" algn="l">
                <a:lnSpc>
                  <a:spcPts val="2800"/>
                </a:lnSpc>
                <a:spcBef>
                  <a:spcPct val="0"/>
                </a:spcBef>
                <a:buClr>
                  <a:srgbClr val="2255FF"/>
                </a:buClr>
                <a:buFont typeface="Courier New" panose="02070309020205020404" pitchFamily="49" charset="0"/>
                <a:buChar char="o"/>
              </a:pPr>
              <a:r>
                <a:rPr lang="uk-UA" sz="2000" noProof="0" dirty="0">
                  <a:solidFill>
                    <a:srgbClr val="17161C"/>
                  </a:solidFill>
                  <a:latin typeface="Arial" panose="020B0604020202020204" pitchFamily="34" charset="0"/>
                  <a:ea typeface="Roboto"/>
                  <a:cs typeface="Arial" panose="020B0604020202020204" pitchFamily="34" charset="0"/>
                  <a:sym typeface="Roboto"/>
                </a:rPr>
                <a:t>Комунальні підприємства </a:t>
              </a:r>
            </a:p>
            <a:p>
              <a:pPr marL="342900" indent="-342900" algn="l">
                <a:lnSpc>
                  <a:spcPts val="2800"/>
                </a:lnSpc>
                <a:spcBef>
                  <a:spcPct val="0"/>
                </a:spcBef>
                <a:buClr>
                  <a:srgbClr val="2255FF"/>
                </a:buClr>
                <a:buFont typeface="Courier New" panose="02070309020205020404" pitchFamily="49" charset="0"/>
                <a:buChar char="o"/>
              </a:pPr>
              <a:r>
                <a:rPr lang="uk-UA" sz="2000" noProof="0" dirty="0">
                  <a:solidFill>
                    <a:srgbClr val="17161C"/>
                  </a:solidFill>
                  <a:latin typeface="Arial" panose="020B0604020202020204" pitchFamily="34" charset="0"/>
                  <a:ea typeface="Roboto"/>
                  <a:cs typeface="Arial" panose="020B0604020202020204" pitchFamily="34" charset="0"/>
                  <a:sym typeface="Roboto"/>
                </a:rPr>
                <a:t>Групи меншин</a:t>
              </a:r>
            </a:p>
            <a:p>
              <a:pPr marL="342900" indent="-342900" algn="l">
                <a:lnSpc>
                  <a:spcPts val="2800"/>
                </a:lnSpc>
                <a:spcBef>
                  <a:spcPct val="0"/>
                </a:spcBef>
                <a:buClr>
                  <a:srgbClr val="2255FF"/>
                </a:buClr>
                <a:buFont typeface="Courier New" panose="02070309020205020404" pitchFamily="49" charset="0"/>
                <a:buChar char="o"/>
              </a:pPr>
              <a:r>
                <a:rPr lang="uk-UA" sz="2000" noProof="0" dirty="0">
                  <a:solidFill>
                    <a:srgbClr val="17161C"/>
                  </a:solidFill>
                  <a:latin typeface="Arial" panose="020B0604020202020204" pitchFamily="34" charset="0"/>
                  <a:ea typeface="Roboto"/>
                  <a:cs typeface="Arial" panose="020B0604020202020204" pitchFamily="34" charset="0"/>
                  <a:sym typeface="Roboto"/>
                </a:rPr>
                <a:t>Асоціації</a:t>
              </a:r>
            </a:p>
            <a:p>
              <a:pPr marL="342900" indent="-342900" algn="l">
                <a:lnSpc>
                  <a:spcPts val="2800"/>
                </a:lnSpc>
                <a:spcBef>
                  <a:spcPct val="0"/>
                </a:spcBef>
                <a:buClr>
                  <a:srgbClr val="2255FF"/>
                </a:buClr>
                <a:buFont typeface="Courier New" panose="02070309020205020404" pitchFamily="49" charset="0"/>
                <a:buChar char="o"/>
              </a:pPr>
              <a:r>
                <a:rPr lang="uk-UA" sz="2000" noProof="0" dirty="0">
                  <a:solidFill>
                    <a:srgbClr val="17161C"/>
                  </a:solidFill>
                  <a:latin typeface="Arial" panose="020B0604020202020204" pitchFamily="34" charset="0"/>
                  <a:ea typeface="Roboto"/>
                  <a:cs typeface="Arial" panose="020B0604020202020204" pitchFamily="34" charset="0"/>
                  <a:sym typeface="Roboto"/>
                </a:rPr>
                <a:t>Заклади освіти та інші</a:t>
              </a:r>
            </a:p>
          </p:txBody>
        </p:sp>
      </p:grpSp>
      <p:grpSp>
        <p:nvGrpSpPr>
          <p:cNvPr id="21" name="Group 2">
            <a:extLst>
              <a:ext uri="{FF2B5EF4-FFF2-40B4-BE49-F238E27FC236}">
                <a16:creationId xmlns:a16="http://schemas.microsoft.com/office/drawing/2014/main" id="{87BA86FA-7134-9CF7-4E7D-207DB3DE0092}"/>
              </a:ext>
            </a:extLst>
          </p:cNvPr>
          <p:cNvGrpSpPr/>
          <p:nvPr/>
        </p:nvGrpSpPr>
        <p:grpSpPr>
          <a:xfrm>
            <a:off x="2298030" y="6286500"/>
            <a:ext cx="10515601" cy="2775545"/>
            <a:chOff x="0" y="0"/>
            <a:chExt cx="7656105" cy="1970099"/>
          </a:xfrm>
        </p:grpSpPr>
        <p:sp>
          <p:nvSpPr>
            <p:cNvPr id="22" name="TextBox 3">
              <a:extLst>
                <a:ext uri="{FF2B5EF4-FFF2-40B4-BE49-F238E27FC236}">
                  <a16:creationId xmlns:a16="http://schemas.microsoft.com/office/drawing/2014/main" id="{964DCF6E-6029-B6F4-60E4-9A8414E901B6}"/>
                </a:ext>
              </a:extLst>
            </p:cNvPr>
            <p:cNvSpPr txBox="1"/>
            <p:nvPr/>
          </p:nvSpPr>
          <p:spPr>
            <a:xfrm>
              <a:off x="0" y="0"/>
              <a:ext cx="7656105" cy="377393"/>
            </a:xfrm>
            <a:prstGeom prst="rect">
              <a:avLst/>
            </a:prstGeom>
          </p:spPr>
          <p:txBody>
            <a:bodyPr lIns="0" tIns="0" rIns="0" bIns="0" rtlCol="0" anchor="t">
              <a:spAutoFit/>
            </a:bodyPr>
            <a:lstStyle/>
            <a:p>
              <a:pPr algn="l">
                <a:lnSpc>
                  <a:spcPts val="4799"/>
                </a:lnSpc>
              </a:pPr>
              <a:r>
                <a:rPr lang="uk-UA" sz="2400" b="1" noProof="0" dirty="0">
                  <a:solidFill>
                    <a:srgbClr val="0070C0"/>
                  </a:solidFill>
                  <a:latin typeface="Arial" panose="020B0604020202020204" pitchFamily="34" charset="0"/>
                  <a:ea typeface="Aileron Heavy"/>
                  <a:cs typeface="Arial" panose="020B0604020202020204" pitchFamily="34" charset="0"/>
                  <a:sym typeface="Aileron Heavy"/>
                </a:rPr>
                <a:t>Ключові зацікавлені сторони</a:t>
              </a:r>
              <a:endParaRPr lang="uk-UA" sz="2400" noProof="0" dirty="0">
                <a:solidFill>
                  <a:srgbClr val="0070C0"/>
                </a:solidFill>
                <a:latin typeface="Arial" panose="020B0604020202020204" pitchFamily="34" charset="0"/>
                <a:ea typeface="Aileron Heavy"/>
                <a:cs typeface="Arial" panose="020B0604020202020204" pitchFamily="34" charset="0"/>
                <a:sym typeface="Aileron Heavy"/>
              </a:endParaRPr>
            </a:p>
          </p:txBody>
        </p:sp>
        <p:sp>
          <p:nvSpPr>
            <p:cNvPr id="23" name="TextBox 4">
              <a:extLst>
                <a:ext uri="{FF2B5EF4-FFF2-40B4-BE49-F238E27FC236}">
                  <a16:creationId xmlns:a16="http://schemas.microsoft.com/office/drawing/2014/main" id="{C9CF3D17-F565-9011-E9D6-F53CEDB03FC4}"/>
                </a:ext>
              </a:extLst>
            </p:cNvPr>
            <p:cNvSpPr txBox="1"/>
            <p:nvPr/>
          </p:nvSpPr>
          <p:spPr>
            <a:xfrm>
              <a:off x="9827" y="463122"/>
              <a:ext cx="7646277" cy="1506977"/>
            </a:xfrm>
            <a:prstGeom prst="rect">
              <a:avLst/>
            </a:prstGeom>
          </p:spPr>
          <p:txBody>
            <a:bodyPr wrap="square" lIns="0" tIns="0" rIns="0" bIns="0" rtlCol="0" anchor="t">
              <a:spAutoFit/>
            </a:bodyPr>
            <a:lstStyle/>
            <a:p>
              <a:pPr marL="342900" indent="-342900" algn="l">
                <a:lnSpc>
                  <a:spcPts val="2800"/>
                </a:lnSpc>
                <a:spcBef>
                  <a:spcPct val="0"/>
                </a:spcBef>
                <a:buClr>
                  <a:srgbClr val="2255FF"/>
                </a:buClr>
                <a:buFont typeface="Courier New" panose="02070309020205020404" pitchFamily="49" charset="0"/>
                <a:buChar char="o"/>
              </a:pPr>
              <a:r>
                <a:rPr lang="uk-UA" sz="2000" noProof="0" dirty="0">
                  <a:solidFill>
                    <a:srgbClr val="17161C"/>
                  </a:solidFill>
                  <a:latin typeface="Arial" panose="020B0604020202020204" pitchFamily="34" charset="0"/>
                  <a:ea typeface="Roboto"/>
                  <a:cs typeface="Arial" panose="020B0604020202020204" pitchFamily="34" charset="0"/>
                  <a:sym typeface="Roboto"/>
                </a:rPr>
                <a:t>Лідери місцевого бізнесу та торгово-промислові палати</a:t>
              </a:r>
            </a:p>
            <a:p>
              <a:pPr marL="342900" indent="-342900" algn="l">
                <a:lnSpc>
                  <a:spcPts val="2800"/>
                </a:lnSpc>
                <a:spcBef>
                  <a:spcPct val="0"/>
                </a:spcBef>
                <a:buClr>
                  <a:srgbClr val="2255FF"/>
                </a:buClr>
                <a:buFont typeface="Courier New" panose="02070309020205020404" pitchFamily="49" charset="0"/>
                <a:buChar char="o"/>
              </a:pPr>
              <a:r>
                <a:rPr lang="uk-UA" sz="2000" noProof="0" dirty="0">
                  <a:solidFill>
                    <a:srgbClr val="17161C"/>
                  </a:solidFill>
                  <a:latin typeface="Arial" panose="020B0604020202020204" pitchFamily="34" charset="0"/>
                  <a:ea typeface="Roboto"/>
                  <a:cs typeface="Arial" panose="020B0604020202020204" pitchFamily="34" charset="0"/>
                  <a:sym typeface="Roboto"/>
                </a:rPr>
                <a:t>Представники громадянського суспільства, неурядових організацій, профспілок</a:t>
              </a:r>
            </a:p>
            <a:p>
              <a:pPr marL="342900" indent="-342900" algn="l">
                <a:lnSpc>
                  <a:spcPts val="2800"/>
                </a:lnSpc>
                <a:spcBef>
                  <a:spcPct val="0"/>
                </a:spcBef>
                <a:buClr>
                  <a:srgbClr val="2255FF"/>
                </a:buClr>
                <a:buFont typeface="Courier New" panose="02070309020205020404" pitchFamily="49" charset="0"/>
                <a:buChar char="o"/>
              </a:pPr>
              <a:r>
                <a:rPr lang="uk-UA" sz="2000" noProof="0" dirty="0">
                  <a:solidFill>
                    <a:srgbClr val="17161C"/>
                  </a:solidFill>
                  <a:latin typeface="Arial" panose="020B0604020202020204" pitchFamily="34" charset="0"/>
                  <a:ea typeface="Roboto"/>
                  <a:cs typeface="Arial" panose="020B0604020202020204" pitchFamily="34" charset="0"/>
                  <a:sym typeface="Roboto"/>
                </a:rPr>
                <a:t>Науковці у відповідних галузях</a:t>
              </a:r>
            </a:p>
            <a:p>
              <a:pPr marL="342900" indent="-342900" algn="l">
                <a:lnSpc>
                  <a:spcPts val="2800"/>
                </a:lnSpc>
                <a:spcBef>
                  <a:spcPct val="0"/>
                </a:spcBef>
                <a:buClr>
                  <a:srgbClr val="2255FF"/>
                </a:buClr>
                <a:buFont typeface="Courier New" panose="02070309020205020404" pitchFamily="49" charset="0"/>
                <a:buChar char="o"/>
              </a:pPr>
              <a:r>
                <a:rPr lang="uk-UA" sz="2000" noProof="0" dirty="0">
                  <a:solidFill>
                    <a:srgbClr val="17161C"/>
                  </a:solidFill>
                  <a:latin typeface="Arial" panose="020B0604020202020204" pitchFamily="34" charset="0"/>
                  <a:ea typeface="Roboto"/>
                  <a:cs typeface="Arial" panose="020B0604020202020204" pitchFamily="34" charset="0"/>
                  <a:sym typeface="Roboto"/>
                </a:rPr>
                <a:t>Молодь, групи, очолювані жінками, та представники меншин</a:t>
              </a:r>
            </a:p>
            <a:p>
              <a:pPr marL="342900" indent="-342900" algn="l">
                <a:lnSpc>
                  <a:spcPts val="2800"/>
                </a:lnSpc>
                <a:spcBef>
                  <a:spcPct val="0"/>
                </a:spcBef>
                <a:buClr>
                  <a:srgbClr val="2255FF"/>
                </a:buClr>
                <a:buFont typeface="Courier New" panose="02070309020205020404" pitchFamily="49" charset="0"/>
                <a:buChar char="o"/>
              </a:pPr>
              <a:r>
                <a:rPr lang="uk-UA" sz="2000" noProof="0" dirty="0">
                  <a:solidFill>
                    <a:srgbClr val="17161C"/>
                  </a:solidFill>
                  <a:latin typeface="Arial" panose="020B0604020202020204" pitchFamily="34" charset="0"/>
                  <a:ea typeface="Roboto"/>
                  <a:cs typeface="Arial" panose="020B0604020202020204" pitchFamily="34" charset="0"/>
                  <a:sym typeface="Roboto"/>
                </a:rPr>
                <a:t>Інші представники місцевих органів влади</a:t>
              </a:r>
            </a:p>
          </p:txBody>
        </p:sp>
      </p:grpSp>
    </p:spTree>
    <p:extLst>
      <p:ext uri="{BB962C8B-B14F-4D97-AF65-F5344CB8AC3E}">
        <p14:creationId xmlns:p14="http://schemas.microsoft.com/office/powerpoint/2010/main" val="2627160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sp>
        <p:nvSpPr>
          <p:cNvPr id="3" name="TextBox 3"/>
          <p:cNvSpPr txBox="1"/>
          <p:nvPr/>
        </p:nvSpPr>
        <p:spPr>
          <a:xfrm>
            <a:off x="1295400" y="952500"/>
            <a:ext cx="6400800" cy="1786195"/>
          </a:xfrm>
          <a:prstGeom prst="rect">
            <a:avLst/>
          </a:prstGeom>
        </p:spPr>
        <p:txBody>
          <a:bodyPr wrap="square" lIns="0" tIns="0" rIns="0" bIns="0" rtlCol="0" anchor="t">
            <a:spAutoFit/>
          </a:bodyPr>
          <a:lstStyle/>
          <a:p>
            <a:pPr algn="l">
              <a:lnSpc>
                <a:spcPts val="4799"/>
              </a:lnSpc>
            </a:pPr>
            <a:r>
              <a:rPr lang="uk-UA" sz="3200" b="1" noProof="0" dirty="0">
                <a:solidFill>
                  <a:srgbClr val="17161C"/>
                </a:solidFill>
                <a:latin typeface="Arial" panose="020B0604020202020204" pitchFamily="34" charset="0"/>
                <a:ea typeface="Aileron Heavy"/>
                <a:cs typeface="Arial" panose="020B0604020202020204" pitchFamily="34" charset="0"/>
                <a:sym typeface="Aileron Heavy"/>
              </a:rPr>
              <a:t>Гендерні аспекти, які доцільно враховувати для формування інклюзивної Стратегії</a:t>
            </a:r>
            <a:endParaRPr lang="uk-UA" sz="3200" noProof="0" dirty="0">
              <a:solidFill>
                <a:srgbClr val="17161C"/>
              </a:solidFill>
              <a:latin typeface="Arial" panose="020B0604020202020204" pitchFamily="34" charset="0"/>
              <a:ea typeface="Aileron Heavy"/>
              <a:cs typeface="Arial" panose="020B0604020202020204" pitchFamily="34" charset="0"/>
              <a:sym typeface="Aileron Heavy"/>
            </a:endParaRPr>
          </a:p>
        </p:txBody>
      </p:sp>
      <p:graphicFrame>
        <p:nvGraphicFramePr>
          <p:cNvPr id="8" name="Схема 7">
            <a:extLst>
              <a:ext uri="{FF2B5EF4-FFF2-40B4-BE49-F238E27FC236}">
                <a16:creationId xmlns:a16="http://schemas.microsoft.com/office/drawing/2014/main" id="{1F2E8C46-1505-1385-234D-08CEB869D713}"/>
              </a:ext>
            </a:extLst>
          </p:cNvPr>
          <p:cNvGraphicFramePr/>
          <p:nvPr>
            <p:extLst>
              <p:ext uri="{D42A27DB-BD31-4B8C-83A1-F6EECF244321}">
                <p14:modId xmlns:p14="http://schemas.microsoft.com/office/powerpoint/2010/main" val="3509294672"/>
              </p:ext>
            </p:extLst>
          </p:nvPr>
        </p:nvGraphicFramePr>
        <p:xfrm>
          <a:off x="3429000" y="966537"/>
          <a:ext cx="14859000" cy="853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4">
            <a:extLst>
              <a:ext uri="{FF2B5EF4-FFF2-40B4-BE49-F238E27FC236}">
                <a16:creationId xmlns:a16="http://schemas.microsoft.com/office/drawing/2014/main" id="{053D9140-2A10-3DA7-8F00-08381FEC0CF8}"/>
              </a:ext>
            </a:extLst>
          </p:cNvPr>
          <p:cNvSpPr txBox="1"/>
          <p:nvPr/>
        </p:nvSpPr>
        <p:spPr>
          <a:xfrm>
            <a:off x="1295400" y="3771900"/>
            <a:ext cx="4953000" cy="1045864"/>
          </a:xfrm>
          <a:prstGeom prst="rect">
            <a:avLst/>
          </a:prstGeom>
        </p:spPr>
        <p:txBody>
          <a:bodyPr wrap="square" lIns="0" tIns="0" rIns="0" bIns="0" rtlCol="0" anchor="t">
            <a:spAutoFit/>
          </a:bodyPr>
          <a:lstStyle/>
          <a:p>
            <a:pPr algn="l">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Стратегія повинна бути орієнтована на забезпечення інтересів різноманітних груп населення</a:t>
            </a:r>
          </a:p>
        </p:txBody>
      </p:sp>
    </p:spTree>
    <p:extLst>
      <p:ext uri="{BB962C8B-B14F-4D97-AF65-F5344CB8AC3E}">
        <p14:creationId xmlns:p14="http://schemas.microsoft.com/office/powerpoint/2010/main" val="935844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sp>
        <p:nvSpPr>
          <p:cNvPr id="3" name="TextBox 3"/>
          <p:cNvSpPr txBox="1"/>
          <p:nvPr/>
        </p:nvSpPr>
        <p:spPr>
          <a:xfrm>
            <a:off x="5259278" y="1791071"/>
            <a:ext cx="11901947" cy="2492990"/>
          </a:xfrm>
          <a:prstGeom prst="rect">
            <a:avLst/>
          </a:prstGeom>
        </p:spPr>
        <p:txBody>
          <a:bodyPr lIns="0" tIns="0" rIns="0" bIns="0" rtlCol="0" anchor="t">
            <a:spAutoFit/>
          </a:bodyPr>
          <a:lstStyle/>
          <a:p>
            <a:pPr algn="l"/>
            <a:r>
              <a:rPr lang="uk-UA" sz="5400" b="1" noProof="0" dirty="0">
                <a:solidFill>
                  <a:srgbClr val="17161C"/>
                </a:solidFill>
                <a:latin typeface="Aileron Heavy"/>
                <a:ea typeface="Aileron Heavy"/>
                <a:cs typeface="Aileron Heavy"/>
                <a:sym typeface="Aileron Heavy"/>
              </a:rPr>
              <a:t>Як забезпечити публічність і прозорість процесу розроблення проєкту Стратегії?</a:t>
            </a:r>
          </a:p>
        </p:txBody>
      </p:sp>
      <p:sp>
        <p:nvSpPr>
          <p:cNvPr id="6" name="Freeform 6"/>
          <p:cNvSpPr/>
          <p:nvPr/>
        </p:nvSpPr>
        <p:spPr>
          <a:xfrm flipH="1">
            <a:off x="1630394" y="6907444"/>
            <a:ext cx="1892551" cy="3379556"/>
          </a:xfrm>
          <a:custGeom>
            <a:avLst/>
            <a:gdLst/>
            <a:ahLst/>
            <a:cxnLst/>
            <a:rect l="l" t="t" r="r" b="b"/>
            <a:pathLst>
              <a:path w="1892551" h="3379556">
                <a:moveTo>
                  <a:pt x="1892551" y="0"/>
                </a:moveTo>
                <a:lnTo>
                  <a:pt x="0" y="0"/>
                </a:lnTo>
                <a:lnTo>
                  <a:pt x="0" y="3379556"/>
                </a:lnTo>
                <a:lnTo>
                  <a:pt x="1892551" y="3379556"/>
                </a:lnTo>
                <a:lnTo>
                  <a:pt x="1892551"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sp>
        <p:nvSpPr>
          <p:cNvPr id="7" name="Freeform 7"/>
          <p:cNvSpPr/>
          <p:nvPr/>
        </p:nvSpPr>
        <p:spPr>
          <a:xfrm rot="-10800000">
            <a:off x="1028700" y="1378770"/>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grpSp>
        <p:nvGrpSpPr>
          <p:cNvPr id="8" name="Group 8"/>
          <p:cNvGrpSpPr>
            <a:grpSpLocks noChangeAspect="1"/>
          </p:cNvGrpSpPr>
          <p:nvPr/>
        </p:nvGrpSpPr>
        <p:grpSpPr>
          <a:xfrm rot="-10800000">
            <a:off x="1506055" y="1028700"/>
            <a:ext cx="700140" cy="700140"/>
            <a:chOff x="1371600" y="6705600"/>
            <a:chExt cx="10972800" cy="10972800"/>
          </a:xfrm>
        </p:grpSpPr>
        <p:sp>
          <p:nvSpPr>
            <p:cNvPr id="9" name="Freeform 9"/>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sp>
        <p:nvSpPr>
          <p:cNvPr id="10" name="Freeform 10"/>
          <p:cNvSpPr/>
          <p:nvPr/>
        </p:nvSpPr>
        <p:spPr>
          <a:xfrm rot="-10800000">
            <a:off x="1028700" y="4736704"/>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11" name="Freeform 11"/>
          <p:cNvSpPr/>
          <p:nvPr/>
        </p:nvSpPr>
        <p:spPr>
          <a:xfrm>
            <a:off x="17161225" y="9029700"/>
            <a:ext cx="257109" cy="376665"/>
          </a:xfrm>
          <a:custGeom>
            <a:avLst/>
            <a:gdLst/>
            <a:ahLst/>
            <a:cxnLst/>
            <a:rect l="l" t="t" r="r" b="b"/>
            <a:pathLst>
              <a:path w="257109" h="376665">
                <a:moveTo>
                  <a:pt x="0" y="0"/>
                </a:moveTo>
                <a:lnTo>
                  <a:pt x="257109" y="0"/>
                </a:lnTo>
                <a:lnTo>
                  <a:pt x="257109" y="376665"/>
                </a:lnTo>
                <a:lnTo>
                  <a:pt x="0" y="376665"/>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uk-UA" noProof="0" dirty="0"/>
          </a:p>
        </p:txBody>
      </p:sp>
    </p:spTree>
    <p:extLst>
      <p:ext uri="{BB962C8B-B14F-4D97-AF65-F5344CB8AC3E}">
        <p14:creationId xmlns:p14="http://schemas.microsoft.com/office/powerpoint/2010/main" val="4204106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912188" y="3086100"/>
            <a:ext cx="14823092" cy="1586087"/>
            <a:chOff x="0" y="0"/>
            <a:chExt cx="7656105" cy="1438187"/>
          </a:xfrm>
        </p:grpSpPr>
        <p:sp>
          <p:nvSpPr>
            <p:cNvPr id="3" name="TextBox 3"/>
            <p:cNvSpPr txBox="1"/>
            <p:nvPr/>
          </p:nvSpPr>
          <p:spPr>
            <a:xfrm>
              <a:off x="0" y="0"/>
              <a:ext cx="7656105" cy="446523"/>
            </a:xfrm>
            <a:prstGeom prst="rect">
              <a:avLst/>
            </a:prstGeom>
          </p:spPr>
          <p:txBody>
            <a:bodyPr lIns="0" tIns="0" rIns="0" bIns="0" rtlCol="0" anchor="t">
              <a:spAutoFit/>
            </a:bodyPr>
            <a:lstStyle/>
            <a:p>
              <a:pPr algn="l"/>
              <a:r>
                <a:rPr lang="uk-UA" sz="3200" noProof="0" dirty="0">
                  <a:solidFill>
                    <a:srgbClr val="17161C"/>
                  </a:solidFill>
                  <a:latin typeface="Arial" panose="020B0604020202020204" pitchFamily="34" charset="0"/>
                  <a:ea typeface="Aileron Heavy"/>
                  <a:cs typeface="Arial" panose="020B0604020202020204" pitchFamily="34" charset="0"/>
                  <a:sym typeface="Aileron Heavy"/>
                </a:rPr>
                <a:t>Повідомлення про початок та заходи з розроблення проєкту Стратегії</a:t>
              </a:r>
            </a:p>
          </p:txBody>
        </p:sp>
        <p:sp>
          <p:nvSpPr>
            <p:cNvPr id="4" name="TextBox 4"/>
            <p:cNvSpPr txBox="1"/>
            <p:nvPr/>
          </p:nvSpPr>
          <p:spPr>
            <a:xfrm>
              <a:off x="0" y="600956"/>
              <a:ext cx="7656105" cy="837231"/>
            </a:xfrm>
            <a:prstGeom prst="rect">
              <a:avLst/>
            </a:prstGeom>
          </p:spPr>
          <p:txBody>
            <a:bodyPr lIns="0" tIns="0" rIns="0" bIns="0" rtlCol="0" anchor="t">
              <a:spAutoFit/>
            </a:bodyPr>
            <a:lstStyle/>
            <a:p>
              <a:pPr algn="l">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Через офіційний веб-сайт, сторінки міської ради в соціальних мережах, групах у месенджерах та/або через медіа міської ради про початок роботи над проєктом Стратегії, з визначенням строків і форми подання пропозицій до нього від заінтересованих сторін.</a:t>
              </a:r>
            </a:p>
          </p:txBody>
        </p:sp>
      </p:grpSp>
      <p:grpSp>
        <p:nvGrpSpPr>
          <p:cNvPr id="5" name="Group 5"/>
          <p:cNvGrpSpPr>
            <a:grpSpLocks noChangeAspect="1"/>
          </p:cNvGrpSpPr>
          <p:nvPr/>
        </p:nvGrpSpPr>
        <p:grpSpPr>
          <a:xfrm>
            <a:off x="1235768" y="3216757"/>
            <a:ext cx="346643" cy="346643"/>
            <a:chOff x="1371600" y="6705600"/>
            <a:chExt cx="10972800" cy="10972800"/>
          </a:xfrm>
        </p:grpSpPr>
        <p:sp>
          <p:nvSpPr>
            <p:cNvPr id="6" name="Freeform 6"/>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sp>
        <p:nvSpPr>
          <p:cNvPr id="7" name="Freeform 7"/>
          <p:cNvSpPr/>
          <p:nvPr/>
        </p:nvSpPr>
        <p:spPr>
          <a:xfrm>
            <a:off x="16916400" y="9029700"/>
            <a:ext cx="257109" cy="376665"/>
          </a:xfrm>
          <a:custGeom>
            <a:avLst/>
            <a:gdLst/>
            <a:ahLst/>
            <a:cxnLst/>
            <a:rect l="l" t="t" r="r" b="b"/>
            <a:pathLst>
              <a:path w="257109" h="376665">
                <a:moveTo>
                  <a:pt x="0" y="0"/>
                </a:moveTo>
                <a:lnTo>
                  <a:pt x="257109" y="0"/>
                </a:lnTo>
                <a:lnTo>
                  <a:pt x="257109" y="376665"/>
                </a:lnTo>
                <a:lnTo>
                  <a:pt x="0" y="37666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grpSp>
        <p:nvGrpSpPr>
          <p:cNvPr id="33" name="Group 2">
            <a:extLst>
              <a:ext uri="{FF2B5EF4-FFF2-40B4-BE49-F238E27FC236}">
                <a16:creationId xmlns:a16="http://schemas.microsoft.com/office/drawing/2014/main" id="{347094AC-DE64-29B8-67F7-E83DB9055D38}"/>
              </a:ext>
            </a:extLst>
          </p:cNvPr>
          <p:cNvGrpSpPr/>
          <p:nvPr/>
        </p:nvGrpSpPr>
        <p:grpSpPr>
          <a:xfrm>
            <a:off x="1912187" y="4826580"/>
            <a:ext cx="15261321" cy="1673502"/>
            <a:chOff x="0" y="0"/>
            <a:chExt cx="7656105" cy="2243549"/>
          </a:xfrm>
        </p:grpSpPr>
        <p:sp>
          <p:nvSpPr>
            <p:cNvPr id="34" name="TextBox 3">
              <a:extLst>
                <a:ext uri="{FF2B5EF4-FFF2-40B4-BE49-F238E27FC236}">
                  <a16:creationId xmlns:a16="http://schemas.microsoft.com/office/drawing/2014/main" id="{FD3D5060-AFD3-64AD-44CC-C755DC14CD21}"/>
                </a:ext>
              </a:extLst>
            </p:cNvPr>
            <p:cNvSpPr txBox="1"/>
            <p:nvPr/>
          </p:nvSpPr>
          <p:spPr>
            <a:xfrm>
              <a:off x="0" y="0"/>
              <a:ext cx="7656105" cy="771238"/>
            </a:xfrm>
            <a:prstGeom prst="rect">
              <a:avLst/>
            </a:prstGeom>
          </p:spPr>
          <p:txBody>
            <a:bodyPr lIns="0" tIns="0" rIns="0" bIns="0" rtlCol="0" anchor="t">
              <a:spAutoFit/>
            </a:bodyPr>
            <a:lstStyle/>
            <a:p>
              <a:pPr>
                <a:lnSpc>
                  <a:spcPts val="4799"/>
                </a:lnSpc>
              </a:pPr>
              <a:r>
                <a:rPr lang="uk-UA" sz="3200" noProof="0" dirty="0">
                  <a:solidFill>
                    <a:srgbClr val="17161C"/>
                  </a:solidFill>
                  <a:latin typeface="Arial" panose="020B0604020202020204" pitchFamily="34" charset="0"/>
                  <a:ea typeface="Aileron Heavy"/>
                  <a:cs typeface="Arial" panose="020B0604020202020204" pitchFamily="34" charset="0"/>
                  <a:sym typeface="Aileron Heavy"/>
                </a:rPr>
                <a:t>Залучення зацікавлених сторін</a:t>
              </a:r>
            </a:p>
          </p:txBody>
        </p:sp>
        <p:sp>
          <p:nvSpPr>
            <p:cNvPr id="35" name="TextBox 4">
              <a:extLst>
                <a:ext uri="{FF2B5EF4-FFF2-40B4-BE49-F238E27FC236}">
                  <a16:creationId xmlns:a16="http://schemas.microsoft.com/office/drawing/2014/main" id="{E98C08BB-54AE-33EA-C922-6E4B00051C87}"/>
                </a:ext>
              </a:extLst>
            </p:cNvPr>
            <p:cNvSpPr txBox="1"/>
            <p:nvPr/>
          </p:nvSpPr>
          <p:spPr>
            <a:xfrm>
              <a:off x="0" y="1005704"/>
              <a:ext cx="7656105" cy="1237845"/>
            </a:xfrm>
            <a:prstGeom prst="rect">
              <a:avLst/>
            </a:prstGeom>
          </p:spPr>
          <p:txBody>
            <a:bodyPr lIns="0" tIns="0" rIns="0" bIns="0" rtlCol="0" anchor="t">
              <a:spAutoFit/>
            </a:bodyPr>
            <a:lstStyle/>
            <a:p>
              <a:pPr>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Проведення опитувань жителів та представників бізнесу (через гугл форми), консультації із заінтересованими </a:t>
              </a:r>
              <a:r>
                <a:rPr lang="uk-UA" sz="2000" dirty="0">
                  <a:solidFill>
                    <a:srgbClr val="17161C"/>
                  </a:solidFill>
                  <a:latin typeface="Arial" panose="020B0604020202020204" pitchFamily="34" charset="0"/>
                  <a:ea typeface="Roboto"/>
                  <a:cs typeface="Arial" panose="020B0604020202020204" pitchFamily="34" charset="0"/>
                  <a:sym typeface="Roboto"/>
                </a:rPr>
                <a:t>сторонами (шляхом проведення фокус-груп, глибинних інтерв'ю тощо), </a:t>
              </a:r>
              <a:r>
                <a:rPr lang="uk-UA" sz="2000" noProof="0" dirty="0">
                  <a:solidFill>
                    <a:srgbClr val="17161C"/>
                  </a:solidFill>
                  <a:latin typeface="Arial" panose="020B0604020202020204" pitchFamily="34" charset="0"/>
                  <a:ea typeface="Roboto"/>
                  <a:cs typeface="Arial" panose="020B0604020202020204" pitchFamily="34" charset="0"/>
                  <a:sym typeface="Roboto"/>
                </a:rPr>
                <a:t>організація громадського обговорення проєкту Стратегії (публічний захід із залученням широкого кола зацікавлених сторін).</a:t>
              </a:r>
            </a:p>
          </p:txBody>
        </p:sp>
      </p:grpSp>
      <p:grpSp>
        <p:nvGrpSpPr>
          <p:cNvPr id="36" name="Group 5">
            <a:extLst>
              <a:ext uri="{FF2B5EF4-FFF2-40B4-BE49-F238E27FC236}">
                <a16:creationId xmlns:a16="http://schemas.microsoft.com/office/drawing/2014/main" id="{09FE73BE-15EE-915C-CCA7-51667C04428A}"/>
              </a:ext>
            </a:extLst>
          </p:cNvPr>
          <p:cNvGrpSpPr>
            <a:grpSpLocks noChangeAspect="1"/>
          </p:cNvGrpSpPr>
          <p:nvPr/>
        </p:nvGrpSpPr>
        <p:grpSpPr>
          <a:xfrm>
            <a:off x="1235768" y="4957237"/>
            <a:ext cx="364451" cy="346643"/>
            <a:chOff x="1371600" y="6705600"/>
            <a:chExt cx="10972800" cy="10972800"/>
          </a:xfrm>
        </p:grpSpPr>
        <p:sp>
          <p:nvSpPr>
            <p:cNvPr id="37" name="Freeform 6">
              <a:extLst>
                <a:ext uri="{FF2B5EF4-FFF2-40B4-BE49-F238E27FC236}">
                  <a16:creationId xmlns:a16="http://schemas.microsoft.com/office/drawing/2014/main" id="{6238AD64-6807-5218-11C7-ADB2AB5D4121}"/>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grpSp>
        <p:nvGrpSpPr>
          <p:cNvPr id="38" name="Group 2">
            <a:extLst>
              <a:ext uri="{FF2B5EF4-FFF2-40B4-BE49-F238E27FC236}">
                <a16:creationId xmlns:a16="http://schemas.microsoft.com/office/drawing/2014/main" id="{EF95B38A-1AE6-FB14-730D-E045E7A10E0A}"/>
              </a:ext>
            </a:extLst>
          </p:cNvPr>
          <p:cNvGrpSpPr/>
          <p:nvPr/>
        </p:nvGrpSpPr>
        <p:grpSpPr>
          <a:xfrm>
            <a:off x="1912187" y="6687237"/>
            <a:ext cx="14653407" cy="1662616"/>
            <a:chOff x="-15809" y="14594"/>
            <a:chExt cx="7671914" cy="2228955"/>
          </a:xfrm>
        </p:grpSpPr>
        <p:sp>
          <p:nvSpPr>
            <p:cNvPr id="39" name="TextBox 3">
              <a:extLst>
                <a:ext uri="{FF2B5EF4-FFF2-40B4-BE49-F238E27FC236}">
                  <a16:creationId xmlns:a16="http://schemas.microsoft.com/office/drawing/2014/main" id="{9FB0F04B-F177-BD88-0D76-43C5F7B75AD2}"/>
                </a:ext>
              </a:extLst>
            </p:cNvPr>
            <p:cNvSpPr txBox="1"/>
            <p:nvPr/>
          </p:nvSpPr>
          <p:spPr>
            <a:xfrm>
              <a:off x="-15809" y="14594"/>
              <a:ext cx="7656105" cy="759814"/>
            </a:xfrm>
            <a:prstGeom prst="rect">
              <a:avLst/>
            </a:prstGeom>
          </p:spPr>
          <p:txBody>
            <a:bodyPr lIns="0" tIns="0" rIns="0" bIns="0" rtlCol="0" anchor="t">
              <a:spAutoFit/>
            </a:bodyPr>
            <a:lstStyle/>
            <a:p>
              <a:pPr algn="l">
                <a:lnSpc>
                  <a:spcPts val="4799"/>
                </a:lnSpc>
              </a:pPr>
              <a:r>
                <a:rPr lang="uk-UA" sz="3200" noProof="0" dirty="0">
                  <a:solidFill>
                    <a:srgbClr val="17161C"/>
                  </a:solidFill>
                  <a:latin typeface="Arial" panose="020B0604020202020204" pitchFamily="34" charset="0"/>
                  <a:ea typeface="Aileron Heavy"/>
                  <a:cs typeface="Arial" panose="020B0604020202020204" pitchFamily="34" charset="0"/>
                  <a:sym typeface="Aileron Heavy"/>
                </a:rPr>
                <a:t>Оприлюднення</a:t>
              </a:r>
            </a:p>
          </p:txBody>
        </p:sp>
        <p:sp>
          <p:nvSpPr>
            <p:cNvPr id="40" name="TextBox 4">
              <a:extLst>
                <a:ext uri="{FF2B5EF4-FFF2-40B4-BE49-F238E27FC236}">
                  <a16:creationId xmlns:a16="http://schemas.microsoft.com/office/drawing/2014/main" id="{1D5FA63F-DA76-A0A0-B75A-732062E40A90}"/>
                </a:ext>
              </a:extLst>
            </p:cNvPr>
            <p:cNvSpPr txBox="1"/>
            <p:nvPr/>
          </p:nvSpPr>
          <p:spPr>
            <a:xfrm>
              <a:off x="0" y="1005704"/>
              <a:ext cx="7656105" cy="1237845"/>
            </a:xfrm>
            <a:prstGeom prst="rect">
              <a:avLst/>
            </a:prstGeom>
          </p:spPr>
          <p:txBody>
            <a:bodyPr lIns="0" tIns="0" rIns="0" bIns="0" rtlCol="0" anchor="t">
              <a:spAutoFit/>
            </a:bodyPr>
            <a:lstStyle/>
            <a:p>
              <a:pPr algn="l">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На офіційному веб-сайті міської ради публікуються звіти про результати розгляду пропозицій заінтересованих сторін до проєкту Стратегії, рішення міської ради про затвердження документа, </a:t>
              </a:r>
              <a:r>
                <a:rPr lang="uk-UA" sz="2000" noProof="0">
                  <a:solidFill>
                    <a:srgbClr val="17161C"/>
                  </a:solidFill>
                  <a:latin typeface="Arial" panose="020B0604020202020204" pitchFamily="34" charset="0"/>
                  <a:ea typeface="Roboto"/>
                  <a:cs typeface="Arial" panose="020B0604020202020204" pitchFamily="34" charset="0"/>
                  <a:sym typeface="Roboto"/>
                </a:rPr>
                <a:t>а пізніше – моніторингові </a:t>
              </a:r>
              <a:r>
                <a:rPr lang="uk-UA" sz="2000" noProof="0" dirty="0">
                  <a:solidFill>
                    <a:srgbClr val="17161C"/>
                  </a:solidFill>
                  <a:latin typeface="Arial" panose="020B0604020202020204" pitchFamily="34" charset="0"/>
                  <a:ea typeface="Roboto"/>
                  <a:cs typeface="Arial" panose="020B0604020202020204" pitchFamily="34" charset="0"/>
                  <a:sym typeface="Roboto"/>
                </a:rPr>
                <a:t>звіти про реалізацію стратегічних документів.</a:t>
              </a:r>
            </a:p>
          </p:txBody>
        </p:sp>
      </p:grpSp>
      <p:grpSp>
        <p:nvGrpSpPr>
          <p:cNvPr id="41" name="Group 5">
            <a:extLst>
              <a:ext uri="{FF2B5EF4-FFF2-40B4-BE49-F238E27FC236}">
                <a16:creationId xmlns:a16="http://schemas.microsoft.com/office/drawing/2014/main" id="{C8507C01-7D49-5134-AB8E-A4937AA65F74}"/>
              </a:ext>
            </a:extLst>
          </p:cNvPr>
          <p:cNvGrpSpPr>
            <a:grpSpLocks noChangeAspect="1"/>
          </p:cNvGrpSpPr>
          <p:nvPr/>
        </p:nvGrpSpPr>
        <p:grpSpPr>
          <a:xfrm>
            <a:off x="1235490" y="6810445"/>
            <a:ext cx="364451" cy="346643"/>
            <a:chOff x="1371600" y="6705600"/>
            <a:chExt cx="10972800" cy="10972800"/>
          </a:xfrm>
        </p:grpSpPr>
        <p:sp>
          <p:nvSpPr>
            <p:cNvPr id="42" name="Freeform 6">
              <a:extLst>
                <a:ext uri="{FF2B5EF4-FFF2-40B4-BE49-F238E27FC236}">
                  <a16:creationId xmlns:a16="http://schemas.microsoft.com/office/drawing/2014/main" id="{6360BC63-8B54-E4C6-69A6-C03077296380}"/>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sp>
        <p:nvSpPr>
          <p:cNvPr id="8" name="TextBox 9">
            <a:extLst>
              <a:ext uri="{FF2B5EF4-FFF2-40B4-BE49-F238E27FC236}">
                <a16:creationId xmlns:a16="http://schemas.microsoft.com/office/drawing/2014/main" id="{76FF0E2B-5DCC-2A2E-7B93-EAB027AE8FF2}"/>
              </a:ext>
            </a:extLst>
          </p:cNvPr>
          <p:cNvSpPr txBox="1"/>
          <p:nvPr/>
        </p:nvSpPr>
        <p:spPr>
          <a:xfrm>
            <a:off x="1143000" y="1082611"/>
            <a:ext cx="16306800" cy="1477328"/>
          </a:xfrm>
          <a:prstGeom prst="rect">
            <a:avLst/>
          </a:prstGeom>
        </p:spPr>
        <p:txBody>
          <a:bodyPr wrap="square" lIns="0" tIns="0" rIns="0" bIns="0" rtlCol="0" anchor="t">
            <a:spAutoFit/>
          </a:bodyPr>
          <a:lstStyle/>
          <a:p>
            <a:pPr algn="l"/>
            <a:r>
              <a:rPr lang="uk-UA" sz="4800" b="1" noProof="0" dirty="0">
                <a:solidFill>
                  <a:srgbClr val="17161C"/>
                </a:solidFill>
                <a:latin typeface="Arial" panose="020B0604020202020204" pitchFamily="34" charset="0"/>
                <a:ea typeface="Aileron Heavy"/>
                <a:cs typeface="Arial" panose="020B0604020202020204" pitchFamily="34" charset="0"/>
                <a:sym typeface="Aileron Heavy"/>
              </a:rPr>
              <a:t>Кроки для забезпечення публічності та прозорості розроблення проєкту Стратегії</a:t>
            </a:r>
            <a:endParaRPr lang="uk-UA" sz="4800" noProof="0" dirty="0">
              <a:solidFill>
                <a:srgbClr val="17161C"/>
              </a:solidFill>
              <a:latin typeface="Arial" panose="020B0604020202020204" pitchFamily="34" charset="0"/>
              <a:ea typeface="Aileron Heavy"/>
              <a:cs typeface="Arial" panose="020B0604020202020204" pitchFamily="34" charset="0"/>
              <a:sym typeface="Aileron Heavy"/>
            </a:endParaRPr>
          </a:p>
        </p:txBody>
      </p:sp>
    </p:spTree>
    <p:extLst>
      <p:ext uri="{BB962C8B-B14F-4D97-AF65-F5344CB8AC3E}">
        <p14:creationId xmlns:p14="http://schemas.microsoft.com/office/powerpoint/2010/main" val="2284922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sp>
        <p:nvSpPr>
          <p:cNvPr id="3" name="TextBox 3"/>
          <p:cNvSpPr txBox="1"/>
          <p:nvPr/>
        </p:nvSpPr>
        <p:spPr>
          <a:xfrm>
            <a:off x="5259278" y="1791071"/>
            <a:ext cx="11901947" cy="1661993"/>
          </a:xfrm>
          <a:prstGeom prst="rect">
            <a:avLst/>
          </a:prstGeom>
        </p:spPr>
        <p:txBody>
          <a:bodyPr lIns="0" tIns="0" rIns="0" bIns="0" rtlCol="0" anchor="t">
            <a:spAutoFit/>
          </a:bodyPr>
          <a:lstStyle/>
          <a:p>
            <a:pPr algn="l"/>
            <a:r>
              <a:rPr lang="uk-UA" sz="5400" b="1" noProof="0" dirty="0">
                <a:solidFill>
                  <a:srgbClr val="17161C"/>
                </a:solidFill>
                <a:latin typeface="Aileron Heavy"/>
                <a:ea typeface="Aileron Heavy"/>
                <a:cs typeface="Aileron Heavy"/>
                <a:sym typeface="Aileron Heavy"/>
              </a:rPr>
              <a:t>Що таке «зелений перехід» і яке його місце в проєкті Стратегії?</a:t>
            </a:r>
          </a:p>
        </p:txBody>
      </p:sp>
      <p:sp>
        <p:nvSpPr>
          <p:cNvPr id="6" name="Freeform 6"/>
          <p:cNvSpPr/>
          <p:nvPr/>
        </p:nvSpPr>
        <p:spPr>
          <a:xfrm flipH="1">
            <a:off x="1630394" y="6907444"/>
            <a:ext cx="1892551" cy="3379556"/>
          </a:xfrm>
          <a:custGeom>
            <a:avLst/>
            <a:gdLst/>
            <a:ahLst/>
            <a:cxnLst/>
            <a:rect l="l" t="t" r="r" b="b"/>
            <a:pathLst>
              <a:path w="1892551" h="3379556">
                <a:moveTo>
                  <a:pt x="1892551" y="0"/>
                </a:moveTo>
                <a:lnTo>
                  <a:pt x="0" y="0"/>
                </a:lnTo>
                <a:lnTo>
                  <a:pt x="0" y="3379556"/>
                </a:lnTo>
                <a:lnTo>
                  <a:pt x="1892551" y="3379556"/>
                </a:lnTo>
                <a:lnTo>
                  <a:pt x="1892551"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sp>
        <p:nvSpPr>
          <p:cNvPr id="7" name="Freeform 7"/>
          <p:cNvSpPr/>
          <p:nvPr/>
        </p:nvSpPr>
        <p:spPr>
          <a:xfrm rot="-10800000">
            <a:off x="1028700" y="1378770"/>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grpSp>
        <p:nvGrpSpPr>
          <p:cNvPr id="8" name="Group 8"/>
          <p:cNvGrpSpPr>
            <a:grpSpLocks noChangeAspect="1"/>
          </p:cNvGrpSpPr>
          <p:nvPr/>
        </p:nvGrpSpPr>
        <p:grpSpPr>
          <a:xfrm rot="-10800000">
            <a:off x="1506055" y="1028700"/>
            <a:ext cx="700140" cy="700140"/>
            <a:chOff x="1371600" y="6705600"/>
            <a:chExt cx="10972800" cy="10972800"/>
          </a:xfrm>
        </p:grpSpPr>
        <p:sp>
          <p:nvSpPr>
            <p:cNvPr id="9" name="Freeform 9"/>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sp>
        <p:nvSpPr>
          <p:cNvPr id="10" name="Freeform 10"/>
          <p:cNvSpPr/>
          <p:nvPr/>
        </p:nvSpPr>
        <p:spPr>
          <a:xfrm rot="-10800000">
            <a:off x="1028700" y="4736704"/>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11" name="Freeform 11"/>
          <p:cNvSpPr/>
          <p:nvPr/>
        </p:nvSpPr>
        <p:spPr>
          <a:xfrm>
            <a:off x="17161225" y="9029700"/>
            <a:ext cx="257109" cy="376665"/>
          </a:xfrm>
          <a:custGeom>
            <a:avLst/>
            <a:gdLst/>
            <a:ahLst/>
            <a:cxnLst/>
            <a:rect l="l" t="t" r="r" b="b"/>
            <a:pathLst>
              <a:path w="257109" h="376665">
                <a:moveTo>
                  <a:pt x="0" y="0"/>
                </a:moveTo>
                <a:lnTo>
                  <a:pt x="257109" y="0"/>
                </a:lnTo>
                <a:lnTo>
                  <a:pt x="257109" y="376665"/>
                </a:lnTo>
                <a:lnTo>
                  <a:pt x="0" y="376665"/>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uk-UA" noProof="0" dirty="0"/>
          </a:p>
        </p:txBody>
      </p:sp>
    </p:spTree>
    <p:extLst>
      <p:ext uri="{BB962C8B-B14F-4D97-AF65-F5344CB8AC3E}">
        <p14:creationId xmlns:p14="http://schemas.microsoft.com/office/powerpoint/2010/main" val="2228913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grpSp>
        <p:nvGrpSpPr>
          <p:cNvPr id="2" name="Group 2"/>
          <p:cNvGrpSpPr/>
          <p:nvPr/>
        </p:nvGrpSpPr>
        <p:grpSpPr>
          <a:xfrm>
            <a:off x="2474308" y="1539896"/>
            <a:ext cx="13908692" cy="2082592"/>
            <a:chOff x="0" y="0"/>
            <a:chExt cx="7656105" cy="3090758"/>
          </a:xfrm>
        </p:grpSpPr>
        <p:sp>
          <p:nvSpPr>
            <p:cNvPr id="3" name="TextBox 3"/>
            <p:cNvSpPr txBox="1"/>
            <p:nvPr/>
          </p:nvSpPr>
          <p:spPr>
            <a:xfrm>
              <a:off x="0" y="0"/>
              <a:ext cx="7656105" cy="858440"/>
            </a:xfrm>
            <a:prstGeom prst="rect">
              <a:avLst/>
            </a:prstGeom>
          </p:spPr>
          <p:txBody>
            <a:bodyPr lIns="0" tIns="0" rIns="0" bIns="0" rtlCol="0" anchor="t">
              <a:spAutoFit/>
            </a:bodyPr>
            <a:lstStyle/>
            <a:p>
              <a:pPr algn="l">
                <a:lnSpc>
                  <a:spcPts val="4799"/>
                </a:lnSpc>
              </a:pPr>
              <a:r>
                <a:rPr lang="uk-UA" sz="3999" b="1" noProof="0" dirty="0">
                  <a:solidFill>
                    <a:srgbClr val="17161C"/>
                  </a:solidFill>
                  <a:latin typeface="Arial" panose="020B0604020202020204" pitchFamily="34" charset="0"/>
                  <a:ea typeface="Aileron Heavy"/>
                  <a:cs typeface="Arial" panose="020B0604020202020204" pitchFamily="34" charset="0"/>
                  <a:sym typeface="Aileron Heavy"/>
                </a:rPr>
                <a:t>Зелений перехід…</a:t>
              </a:r>
            </a:p>
          </p:txBody>
        </p:sp>
        <p:sp>
          <p:nvSpPr>
            <p:cNvPr id="4" name="TextBox 4"/>
            <p:cNvSpPr txBox="1"/>
            <p:nvPr/>
          </p:nvSpPr>
          <p:spPr>
            <a:xfrm>
              <a:off x="0" y="1005704"/>
              <a:ext cx="7656105" cy="2085054"/>
            </a:xfrm>
            <a:prstGeom prst="rect">
              <a:avLst/>
            </a:prstGeom>
          </p:spPr>
          <p:txBody>
            <a:bodyPr lIns="0" tIns="0" rIns="0" bIns="0" rtlCol="0" anchor="t">
              <a:spAutoFit/>
            </a:bodyPr>
            <a:lstStyle/>
            <a:p>
              <a:pPr lvl="2">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 це перехід до сталого та екологічно чистого розвитку міст, спрямований на зменшення впливу людської діяльності на навколишнє середовище. «Зелена» трансформація спрямована на створення сталої інфраструктури та соціальних систем, які сприяють економічному зростанню, збереженню природних ресурсів та покращенню якості життя суспільства.</a:t>
              </a:r>
            </a:p>
          </p:txBody>
        </p:sp>
      </p:grpSp>
      <p:sp>
        <p:nvSpPr>
          <p:cNvPr id="8" name="Freeform 30">
            <a:extLst>
              <a:ext uri="{FF2B5EF4-FFF2-40B4-BE49-F238E27FC236}">
                <a16:creationId xmlns:a16="http://schemas.microsoft.com/office/drawing/2014/main" id="{99FE17B4-9693-4E1D-1B68-B34383ACF297}"/>
              </a:ext>
            </a:extLst>
          </p:cNvPr>
          <p:cNvSpPr/>
          <p:nvPr/>
        </p:nvSpPr>
        <p:spPr>
          <a:xfrm>
            <a:off x="806281" y="4345589"/>
            <a:ext cx="1055342" cy="1058358"/>
          </a:xfrm>
          <a:custGeom>
            <a:avLst/>
            <a:gdLst/>
            <a:ahLst/>
            <a:cxnLst/>
            <a:rect l="l" t="t" r="r" b="b"/>
            <a:pathLst>
              <a:path w="1407123" h="1411144">
                <a:moveTo>
                  <a:pt x="0" y="0"/>
                </a:moveTo>
                <a:lnTo>
                  <a:pt x="1407123" y="0"/>
                </a:lnTo>
                <a:lnTo>
                  <a:pt x="1407123" y="1411144"/>
                </a:lnTo>
                <a:lnTo>
                  <a:pt x="0" y="141114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sp>
        <p:nvSpPr>
          <p:cNvPr id="9" name="Freeform 19">
            <a:extLst>
              <a:ext uri="{FF2B5EF4-FFF2-40B4-BE49-F238E27FC236}">
                <a16:creationId xmlns:a16="http://schemas.microsoft.com/office/drawing/2014/main" id="{826F9C4B-F6D9-1C5C-DD3D-CB168C13DDE4}"/>
              </a:ext>
            </a:extLst>
          </p:cNvPr>
          <p:cNvSpPr/>
          <p:nvPr/>
        </p:nvSpPr>
        <p:spPr>
          <a:xfrm>
            <a:off x="806281" y="1602020"/>
            <a:ext cx="1190774" cy="1231064"/>
          </a:xfrm>
          <a:custGeom>
            <a:avLst/>
            <a:gdLst/>
            <a:ahLst/>
            <a:cxnLst/>
            <a:rect l="l" t="t" r="r" b="b"/>
            <a:pathLst>
              <a:path w="1587699" h="1641418">
                <a:moveTo>
                  <a:pt x="0" y="0"/>
                </a:moveTo>
                <a:lnTo>
                  <a:pt x="1587699" y="0"/>
                </a:lnTo>
                <a:lnTo>
                  <a:pt x="1587699" y="1641418"/>
                </a:lnTo>
                <a:lnTo>
                  <a:pt x="0" y="1641418"/>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grpSp>
        <p:nvGrpSpPr>
          <p:cNvPr id="10" name="Group 2">
            <a:extLst>
              <a:ext uri="{FF2B5EF4-FFF2-40B4-BE49-F238E27FC236}">
                <a16:creationId xmlns:a16="http://schemas.microsoft.com/office/drawing/2014/main" id="{D2417940-773E-6A5F-FFAE-FE3C3FCB2EB8}"/>
              </a:ext>
            </a:extLst>
          </p:cNvPr>
          <p:cNvGrpSpPr/>
          <p:nvPr/>
        </p:nvGrpSpPr>
        <p:grpSpPr>
          <a:xfrm>
            <a:off x="2474308" y="4345589"/>
            <a:ext cx="15397005" cy="2132210"/>
            <a:chOff x="-1" y="0"/>
            <a:chExt cx="8013962" cy="1282705"/>
          </a:xfrm>
        </p:grpSpPr>
        <p:sp>
          <p:nvSpPr>
            <p:cNvPr id="11" name="TextBox 3">
              <a:extLst>
                <a:ext uri="{FF2B5EF4-FFF2-40B4-BE49-F238E27FC236}">
                  <a16:creationId xmlns:a16="http://schemas.microsoft.com/office/drawing/2014/main" id="{FA2D59B5-C6EF-3D17-D5F5-709DA688CBC4}"/>
                </a:ext>
              </a:extLst>
            </p:cNvPr>
            <p:cNvSpPr txBox="1"/>
            <p:nvPr/>
          </p:nvSpPr>
          <p:spPr>
            <a:xfrm>
              <a:off x="-1" y="0"/>
              <a:ext cx="8013962" cy="704240"/>
            </a:xfrm>
            <a:prstGeom prst="rect">
              <a:avLst/>
            </a:prstGeom>
          </p:spPr>
          <p:txBody>
            <a:bodyPr wrap="square" lIns="0" tIns="0" rIns="0" bIns="0" rtlCol="0" anchor="t">
              <a:spAutoFit/>
            </a:bodyPr>
            <a:lstStyle/>
            <a:p>
              <a:pPr algn="l">
                <a:lnSpc>
                  <a:spcPts val="4799"/>
                </a:lnSpc>
              </a:pPr>
              <a:r>
                <a:rPr lang="uk-UA" sz="3200" b="1" noProof="0" dirty="0">
                  <a:solidFill>
                    <a:srgbClr val="17161C"/>
                  </a:solidFill>
                  <a:latin typeface="Arial" panose="020B0604020202020204" pitchFamily="34" charset="0"/>
                  <a:ea typeface="Aileron Heavy"/>
                  <a:cs typeface="Arial" panose="020B0604020202020204" pitchFamily="34" charset="0"/>
                  <a:sym typeface="Aileron Heavy"/>
                </a:rPr>
                <a:t>Які кроки на шляху «зеленого переходу», на Вашу думку, є пріоритетними для Тернопільської міської територіальної громади?</a:t>
              </a:r>
            </a:p>
          </p:txBody>
        </p:sp>
        <p:sp>
          <p:nvSpPr>
            <p:cNvPr id="12" name="TextBox 4">
              <a:extLst>
                <a:ext uri="{FF2B5EF4-FFF2-40B4-BE49-F238E27FC236}">
                  <a16:creationId xmlns:a16="http://schemas.microsoft.com/office/drawing/2014/main" id="{3D75ECAD-D3B1-4B47-1028-A9F5FEB73632}"/>
                </a:ext>
              </a:extLst>
            </p:cNvPr>
            <p:cNvSpPr txBox="1"/>
            <p:nvPr/>
          </p:nvSpPr>
          <p:spPr>
            <a:xfrm>
              <a:off x="-1" y="869542"/>
              <a:ext cx="4523775" cy="413163"/>
            </a:xfrm>
            <a:prstGeom prst="rect">
              <a:avLst/>
            </a:prstGeom>
          </p:spPr>
          <p:txBody>
            <a:bodyPr wrap="square" lIns="0" tIns="0" rIns="0" bIns="0" rtlCol="0" anchor="t">
              <a:spAutoFit/>
            </a:bodyPr>
            <a:lstStyle/>
            <a:p>
              <a:pPr lvl="2">
                <a:lnSpc>
                  <a:spcPts val="2800"/>
                </a:lnSpc>
                <a:spcBef>
                  <a:spcPct val="0"/>
                </a:spcBef>
              </a:pPr>
              <a:r>
                <a:rPr lang="uk-UA" sz="2000" noProof="0" dirty="0" err="1">
                  <a:solidFill>
                    <a:srgbClr val="17161C"/>
                  </a:solidFill>
                  <a:latin typeface="Arial" panose="020B0604020202020204" pitchFamily="34" charset="0"/>
                  <a:ea typeface="Roboto"/>
                  <a:cs typeface="Arial" panose="020B0604020202020204" pitchFamily="34" charset="0"/>
                  <a:sym typeface="Roboto"/>
                </a:rPr>
                <a:t>Зіскануйте</a:t>
              </a:r>
              <a:r>
                <a:rPr lang="uk-UA" sz="2000" noProof="0" dirty="0">
                  <a:solidFill>
                    <a:srgbClr val="17161C"/>
                  </a:solidFill>
                  <a:latin typeface="Arial" panose="020B0604020202020204" pitchFamily="34" charset="0"/>
                  <a:ea typeface="Roboto"/>
                  <a:cs typeface="Arial" panose="020B0604020202020204" pitchFamily="34" charset="0"/>
                  <a:sym typeface="Roboto"/>
                </a:rPr>
                <a:t> QR-код і зробіть свій вибір</a:t>
              </a:r>
            </a:p>
            <a:p>
              <a:pPr lvl="2">
                <a:lnSpc>
                  <a:spcPts val="2800"/>
                </a:lnSpc>
                <a:spcBef>
                  <a:spcPct val="0"/>
                </a:spcBef>
              </a:pPr>
              <a:r>
                <a:rPr lang="uk-UA" sz="2000" i="1" noProof="0" dirty="0">
                  <a:solidFill>
                    <a:srgbClr val="17161C"/>
                  </a:solidFill>
                  <a:latin typeface="Arial" panose="020B0604020202020204" pitchFamily="34" charset="0"/>
                  <a:ea typeface="Roboto"/>
                  <a:cs typeface="Arial" panose="020B0604020202020204" pitchFamily="34" charset="0"/>
                  <a:sym typeface="Roboto"/>
                </a:rPr>
                <a:t>(пріоритезуйте за важливістю)</a:t>
              </a:r>
            </a:p>
          </p:txBody>
        </p:sp>
      </p:grpSp>
      <p:sp>
        <p:nvSpPr>
          <p:cNvPr id="14" name="TextBox 13">
            <a:extLst>
              <a:ext uri="{FF2B5EF4-FFF2-40B4-BE49-F238E27FC236}">
                <a16:creationId xmlns:a16="http://schemas.microsoft.com/office/drawing/2014/main" id="{A997AFDA-8E9E-C25B-C223-63249C5C00FF}"/>
              </a:ext>
            </a:extLst>
          </p:cNvPr>
          <p:cNvSpPr txBox="1"/>
          <p:nvPr/>
        </p:nvSpPr>
        <p:spPr>
          <a:xfrm>
            <a:off x="3276600" y="9189698"/>
            <a:ext cx="4495800" cy="367536"/>
          </a:xfrm>
          <a:prstGeom prst="rect">
            <a:avLst/>
          </a:prstGeom>
          <a:noFill/>
        </p:spPr>
        <p:txBody>
          <a:bodyPr wrap="square">
            <a:spAutoFit/>
          </a:bodyPr>
          <a:lstStyle/>
          <a:p>
            <a:r>
              <a:rPr lang="uk-UA" noProof="0" dirty="0">
                <a:hlinkClick r:id="rId6"/>
              </a:rPr>
              <a:t>https://www.menti.com/al27izraoegm</a:t>
            </a:r>
            <a:r>
              <a:rPr lang="uk-UA" noProof="0" dirty="0"/>
              <a:t> </a:t>
            </a:r>
          </a:p>
        </p:txBody>
      </p:sp>
      <p:pic>
        <p:nvPicPr>
          <p:cNvPr id="16" name="Рисунок 15">
            <a:extLst>
              <a:ext uri="{FF2B5EF4-FFF2-40B4-BE49-F238E27FC236}">
                <a16:creationId xmlns:a16="http://schemas.microsoft.com/office/drawing/2014/main" id="{A33E5F3A-8263-7226-9355-D187C52634E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44202" y="5726552"/>
            <a:ext cx="3812635" cy="3812635"/>
          </a:xfrm>
          <a:prstGeom prst="rect">
            <a:avLst/>
          </a:prstGeom>
        </p:spPr>
      </p:pic>
      <p:sp>
        <p:nvSpPr>
          <p:cNvPr id="18" name="TextBox 17">
            <a:extLst>
              <a:ext uri="{FF2B5EF4-FFF2-40B4-BE49-F238E27FC236}">
                <a16:creationId xmlns:a16="http://schemas.microsoft.com/office/drawing/2014/main" id="{4B35D310-0D9F-C2E4-1DB5-7FB46944DC04}"/>
              </a:ext>
            </a:extLst>
          </p:cNvPr>
          <p:cNvSpPr txBox="1"/>
          <p:nvPr/>
        </p:nvSpPr>
        <p:spPr>
          <a:xfrm>
            <a:off x="3276600" y="6982032"/>
            <a:ext cx="4267200" cy="1323439"/>
          </a:xfrm>
          <a:prstGeom prst="rect">
            <a:avLst/>
          </a:prstGeom>
          <a:noFill/>
        </p:spPr>
        <p:txBody>
          <a:bodyPr wrap="square">
            <a:spAutoFit/>
          </a:bodyPr>
          <a:lstStyle/>
          <a:p>
            <a:r>
              <a:rPr lang="uk-UA" sz="2400" b="1" i="0" noProof="0" dirty="0">
                <a:solidFill>
                  <a:schemeClr val="tx2">
                    <a:lumMod val="75000"/>
                  </a:schemeClr>
                </a:solidFill>
                <a:effectLst/>
                <a:latin typeface="MentiText"/>
              </a:rPr>
              <a:t>Код для доступу на</a:t>
            </a:r>
          </a:p>
          <a:p>
            <a:r>
              <a:rPr lang="uk-UA" sz="2400" b="1" i="0" noProof="0" dirty="0">
                <a:solidFill>
                  <a:schemeClr val="tx2">
                    <a:lumMod val="75000"/>
                  </a:schemeClr>
                </a:solidFill>
                <a:effectLst/>
                <a:latin typeface="MentiText"/>
                <a:hlinkClick r:id="rId8"/>
              </a:rPr>
              <a:t>https://www.mentimeter.com/</a:t>
            </a:r>
            <a:r>
              <a:rPr lang="uk-UA" sz="2400" b="1" noProof="0" dirty="0">
                <a:solidFill>
                  <a:schemeClr val="tx2">
                    <a:lumMod val="75000"/>
                  </a:schemeClr>
                </a:solidFill>
                <a:latin typeface="MentiText"/>
              </a:rPr>
              <a:t> </a:t>
            </a:r>
          </a:p>
          <a:p>
            <a:r>
              <a:rPr lang="uk-UA" sz="3200" b="1" i="0" noProof="0" dirty="0">
                <a:solidFill>
                  <a:schemeClr val="tx2">
                    <a:lumMod val="75000"/>
                  </a:schemeClr>
                </a:solidFill>
                <a:effectLst/>
                <a:latin typeface="MentiText"/>
              </a:rPr>
              <a:t>4818 1289</a:t>
            </a:r>
            <a:endParaRPr lang="uk-UA" sz="3200" noProof="0" dirty="0">
              <a:solidFill>
                <a:schemeClr val="tx2">
                  <a:lumMod val="75000"/>
                </a:schemeClr>
              </a:solidFill>
            </a:endParaRPr>
          </a:p>
        </p:txBody>
      </p:sp>
    </p:spTree>
    <p:extLst>
      <p:ext uri="{BB962C8B-B14F-4D97-AF65-F5344CB8AC3E}">
        <p14:creationId xmlns:p14="http://schemas.microsoft.com/office/powerpoint/2010/main" val="1844111129"/>
      </p:ext>
    </p:extLst>
  </p:cSld>
  <p:clrMapOvr>
    <a:masterClrMapping/>
  </p:clrMapOvr>
</p:sld>
</file>

<file path=ppt/theme/theme1.xml><?xml version="1.0" encoding="utf-8"?>
<a:theme xmlns:a="http://schemas.openxmlformats.org/drawingml/2006/main" name="Office Theme">
  <a:themeElements>
    <a:clrScheme name="UNDP">
      <a:dk1>
        <a:srgbClr val="4F81BD"/>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778</TotalTime>
  <Words>1330</Words>
  <Application>Microsoft Office PowerPoint</Application>
  <PresentationFormat>Довільний</PresentationFormat>
  <Paragraphs>159</Paragraphs>
  <Slides>15</Slides>
  <Notes>0</Notes>
  <HiddenSlides>0</HiddenSlides>
  <MMClips>0</MMClips>
  <ScaleCrop>false</ScaleCrop>
  <HeadingPairs>
    <vt:vector size="6" baseType="variant">
      <vt:variant>
        <vt:lpstr>Використані шрифти</vt:lpstr>
      </vt:variant>
      <vt:variant>
        <vt:i4>9</vt:i4>
      </vt:variant>
      <vt:variant>
        <vt:lpstr>Тема</vt:lpstr>
      </vt:variant>
      <vt:variant>
        <vt:i4>1</vt:i4>
      </vt:variant>
      <vt:variant>
        <vt:lpstr>Заголовки слайдів</vt:lpstr>
      </vt:variant>
      <vt:variant>
        <vt:i4>15</vt:i4>
      </vt:variant>
    </vt:vector>
  </HeadingPairs>
  <TitlesOfParts>
    <vt:vector size="25" baseType="lpstr">
      <vt:lpstr>Wingdings</vt:lpstr>
      <vt:lpstr>Aileron Heavy</vt:lpstr>
      <vt:lpstr>MentiText</vt:lpstr>
      <vt:lpstr>Arial</vt:lpstr>
      <vt:lpstr>Courier New</vt:lpstr>
      <vt:lpstr>Calibri</vt:lpstr>
      <vt:lpstr>Roboto</vt:lpstr>
      <vt:lpstr>Aptos</vt:lpstr>
      <vt:lpstr>Times New Roman</vt:lpstr>
      <vt:lpstr>Office Theme</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Black and Blue Simple Technology Business Plan Presentation</dc:title>
  <dc:creator>Andrii</dc:creator>
  <cp:lastModifiedBy>Andrii Dub</cp:lastModifiedBy>
  <cp:revision>39</cp:revision>
  <dcterms:created xsi:type="dcterms:W3CDTF">2006-08-16T00:00:00Z</dcterms:created>
  <dcterms:modified xsi:type="dcterms:W3CDTF">2024-10-28T11:03:37Z</dcterms:modified>
  <dc:identifier>DAGUkNvr98Q</dc:identifier>
</cp:coreProperties>
</file>