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56" r:id="rId2"/>
    <p:sldId id="259" r:id="rId3"/>
    <p:sldId id="261" r:id="rId4"/>
    <p:sldId id="300" r:id="rId5"/>
    <p:sldId id="264" r:id="rId6"/>
    <p:sldId id="267" r:id="rId7"/>
    <p:sldId id="279" r:id="rId8"/>
    <p:sldId id="290" r:id="rId9"/>
    <p:sldId id="268" r:id="rId10"/>
    <p:sldId id="269" r:id="rId11"/>
    <p:sldId id="270" r:id="rId12"/>
    <p:sldId id="272" r:id="rId13"/>
    <p:sldId id="301" r:id="rId14"/>
    <p:sldId id="302" r:id="rId15"/>
    <p:sldId id="303" r:id="rId16"/>
    <p:sldId id="304" r:id="rId17"/>
    <p:sldId id="305" r:id="rId18"/>
    <p:sldId id="306" r:id="rId19"/>
    <p:sldId id="273" r:id="rId20"/>
    <p:sldId id="274" r:id="rId21"/>
    <p:sldId id="276" r:id="rId22"/>
    <p:sldId id="277" r:id="rId23"/>
  </p:sldIdLst>
  <p:sldSz cx="9144000" cy="6858000" type="screen4x3"/>
  <p:notesSz cx="6735763" cy="9869488"/>
  <p:defaultTextStyle>
    <a:defPPr>
      <a:defRPr lang="en-US"/>
    </a:defPPr>
    <a:lvl1pPr algn="l" rtl="0" fontAlgn="base">
      <a:spcBef>
        <a:spcPct val="0"/>
      </a:spcBef>
      <a:spcAft>
        <a:spcPct val="0"/>
      </a:spcAft>
      <a:defRPr kern="1200">
        <a:solidFill>
          <a:srgbClr val="7030A0"/>
        </a:solidFill>
        <a:latin typeface="Candara" pitchFamily="34" charset="0"/>
        <a:ea typeface="+mn-ea"/>
        <a:cs typeface="+mn-cs"/>
      </a:defRPr>
    </a:lvl1pPr>
    <a:lvl2pPr marL="457200" algn="l" rtl="0" fontAlgn="base">
      <a:spcBef>
        <a:spcPct val="0"/>
      </a:spcBef>
      <a:spcAft>
        <a:spcPct val="0"/>
      </a:spcAft>
      <a:defRPr kern="1200">
        <a:solidFill>
          <a:srgbClr val="7030A0"/>
        </a:solidFill>
        <a:latin typeface="Candara" pitchFamily="34" charset="0"/>
        <a:ea typeface="+mn-ea"/>
        <a:cs typeface="+mn-cs"/>
      </a:defRPr>
    </a:lvl2pPr>
    <a:lvl3pPr marL="914400" algn="l" rtl="0" fontAlgn="base">
      <a:spcBef>
        <a:spcPct val="0"/>
      </a:spcBef>
      <a:spcAft>
        <a:spcPct val="0"/>
      </a:spcAft>
      <a:defRPr kern="1200">
        <a:solidFill>
          <a:srgbClr val="7030A0"/>
        </a:solidFill>
        <a:latin typeface="Candara" pitchFamily="34" charset="0"/>
        <a:ea typeface="+mn-ea"/>
        <a:cs typeface="+mn-cs"/>
      </a:defRPr>
    </a:lvl3pPr>
    <a:lvl4pPr marL="1371600" algn="l" rtl="0" fontAlgn="base">
      <a:spcBef>
        <a:spcPct val="0"/>
      </a:spcBef>
      <a:spcAft>
        <a:spcPct val="0"/>
      </a:spcAft>
      <a:defRPr kern="1200">
        <a:solidFill>
          <a:srgbClr val="7030A0"/>
        </a:solidFill>
        <a:latin typeface="Candara" pitchFamily="34" charset="0"/>
        <a:ea typeface="+mn-ea"/>
        <a:cs typeface="+mn-cs"/>
      </a:defRPr>
    </a:lvl4pPr>
    <a:lvl5pPr marL="1828800" algn="l" rtl="0" fontAlgn="base">
      <a:spcBef>
        <a:spcPct val="0"/>
      </a:spcBef>
      <a:spcAft>
        <a:spcPct val="0"/>
      </a:spcAft>
      <a:defRPr kern="1200">
        <a:solidFill>
          <a:srgbClr val="7030A0"/>
        </a:solidFill>
        <a:latin typeface="Candara" pitchFamily="34" charset="0"/>
        <a:ea typeface="+mn-ea"/>
        <a:cs typeface="+mn-cs"/>
      </a:defRPr>
    </a:lvl5pPr>
    <a:lvl6pPr marL="2286000" algn="l" defTabSz="914400" rtl="0" eaLnBrk="1" latinLnBrk="0" hangingPunct="1">
      <a:defRPr kern="1200">
        <a:solidFill>
          <a:srgbClr val="7030A0"/>
        </a:solidFill>
        <a:latin typeface="Candara" pitchFamily="34" charset="0"/>
        <a:ea typeface="+mn-ea"/>
        <a:cs typeface="+mn-cs"/>
      </a:defRPr>
    </a:lvl6pPr>
    <a:lvl7pPr marL="2743200" algn="l" defTabSz="914400" rtl="0" eaLnBrk="1" latinLnBrk="0" hangingPunct="1">
      <a:defRPr kern="1200">
        <a:solidFill>
          <a:srgbClr val="7030A0"/>
        </a:solidFill>
        <a:latin typeface="Candara" pitchFamily="34" charset="0"/>
        <a:ea typeface="+mn-ea"/>
        <a:cs typeface="+mn-cs"/>
      </a:defRPr>
    </a:lvl7pPr>
    <a:lvl8pPr marL="3200400" algn="l" defTabSz="914400" rtl="0" eaLnBrk="1" latinLnBrk="0" hangingPunct="1">
      <a:defRPr kern="1200">
        <a:solidFill>
          <a:srgbClr val="7030A0"/>
        </a:solidFill>
        <a:latin typeface="Candara" pitchFamily="34" charset="0"/>
        <a:ea typeface="+mn-ea"/>
        <a:cs typeface="+mn-cs"/>
      </a:defRPr>
    </a:lvl8pPr>
    <a:lvl9pPr marL="3657600" algn="l" defTabSz="914400" rtl="0" eaLnBrk="1" latinLnBrk="0" hangingPunct="1">
      <a:defRPr kern="1200">
        <a:solidFill>
          <a:srgbClr val="7030A0"/>
        </a:solidFill>
        <a:latin typeface="Candar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B19E9B"/>
    <a:srgbClr val="564E54"/>
    <a:srgbClr val="666699"/>
    <a:srgbClr val="A50021"/>
    <a:srgbClr val="CC6600"/>
    <a:srgbClr val="FFCC00"/>
    <a:srgbClr val="FFCC66"/>
  </p:clrMru>
</p:presentationPr>
</file>

<file path=ppt/tableStyles.xml><?xml version="1.0" encoding="utf-8"?>
<a:tblStyleLst xmlns:a="http://schemas.openxmlformats.org/drawingml/2006/main" def="{5C22544A-7EE6-4342-B048-85BDC9FD1C3A}">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A111915-BE36-4E01-A7E5-04B1672EAD32}" styleName="Светлый стиль 2 - акцент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41" autoAdjust="0"/>
    <p:restoredTop sz="94654" autoAdjust="0"/>
  </p:normalViewPr>
  <p:slideViewPr>
    <p:cSldViewPr>
      <p:cViewPr>
        <p:scale>
          <a:sx n="74" d="100"/>
          <a:sy n="74" d="100"/>
        </p:scale>
        <p:origin x="-348"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9413" cy="493713"/>
          </a:xfrm>
          <a:prstGeom prst="rect">
            <a:avLst/>
          </a:prstGeom>
        </p:spPr>
        <p:txBody>
          <a:bodyPr vert="horz" lIns="91440" tIns="45720" rIns="91440" bIns="45720" rtlCol="0"/>
          <a:lstStyle>
            <a:lvl1pPr algn="l" fontAlgn="auto">
              <a:spcBef>
                <a:spcPts val="0"/>
              </a:spcBef>
              <a:spcAft>
                <a:spcPts val="0"/>
              </a:spcAft>
              <a:buFontTx/>
              <a:buNone/>
              <a:defRPr sz="1200">
                <a:solidFill>
                  <a:schemeClr val="tx1"/>
                </a:solidFill>
                <a:latin typeface="+mn-lt"/>
              </a:defRPr>
            </a:lvl1pPr>
          </a:lstStyle>
          <a:p>
            <a:pPr>
              <a:defRPr/>
            </a:pPr>
            <a:endParaRPr lang="ru-RU"/>
          </a:p>
        </p:txBody>
      </p:sp>
      <p:sp>
        <p:nvSpPr>
          <p:cNvPr id="3" name="Дата 2"/>
          <p:cNvSpPr>
            <a:spLocks noGrp="1"/>
          </p:cNvSpPr>
          <p:nvPr>
            <p:ph type="dt" idx="1"/>
          </p:nvPr>
        </p:nvSpPr>
        <p:spPr>
          <a:xfrm>
            <a:off x="3814763" y="0"/>
            <a:ext cx="2919412" cy="493713"/>
          </a:xfrm>
          <a:prstGeom prst="rect">
            <a:avLst/>
          </a:prstGeom>
        </p:spPr>
        <p:txBody>
          <a:bodyPr vert="horz" lIns="91440" tIns="45720" rIns="91440" bIns="45720" rtlCol="0"/>
          <a:lstStyle>
            <a:lvl1pPr algn="r" fontAlgn="auto">
              <a:spcBef>
                <a:spcPts val="0"/>
              </a:spcBef>
              <a:spcAft>
                <a:spcPts val="0"/>
              </a:spcAft>
              <a:buFontTx/>
              <a:buNone/>
              <a:defRPr sz="1200">
                <a:solidFill>
                  <a:schemeClr val="tx1"/>
                </a:solidFill>
                <a:latin typeface="+mn-lt"/>
              </a:defRPr>
            </a:lvl1pPr>
          </a:lstStyle>
          <a:p>
            <a:pPr>
              <a:defRPr/>
            </a:pPr>
            <a:fld id="{71B57C86-F654-498E-8BB3-53C00D76275E}" type="datetimeFigureOut">
              <a:rPr lang="ru-RU"/>
              <a:pPr>
                <a:defRPr/>
              </a:pPr>
              <a:t>08.04.2014</a:t>
            </a:fld>
            <a:endParaRPr lang="ru-RU"/>
          </a:p>
        </p:txBody>
      </p:sp>
      <p:sp>
        <p:nvSpPr>
          <p:cNvPr id="4" name="Образ слайда 3"/>
          <p:cNvSpPr>
            <a:spLocks noGrp="1" noRot="1" noChangeAspect="1"/>
          </p:cNvSpPr>
          <p:nvPr>
            <p:ph type="sldImg" idx="2"/>
          </p:nvPr>
        </p:nvSpPr>
        <p:spPr>
          <a:xfrm>
            <a:off x="900113" y="739775"/>
            <a:ext cx="4935537" cy="370205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73100" y="4687888"/>
            <a:ext cx="5389563" cy="444182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374188"/>
            <a:ext cx="2919413" cy="493712"/>
          </a:xfrm>
          <a:prstGeom prst="rect">
            <a:avLst/>
          </a:prstGeom>
        </p:spPr>
        <p:txBody>
          <a:bodyPr vert="horz" lIns="91440" tIns="45720" rIns="91440" bIns="45720" rtlCol="0" anchor="b"/>
          <a:lstStyle>
            <a:lvl1pPr algn="l" fontAlgn="auto">
              <a:spcBef>
                <a:spcPts val="0"/>
              </a:spcBef>
              <a:spcAft>
                <a:spcPts val="0"/>
              </a:spcAft>
              <a:buFontTx/>
              <a:buNone/>
              <a:defRPr sz="1200">
                <a:solidFill>
                  <a:schemeClr val="tx1"/>
                </a:solidFill>
                <a:latin typeface="+mn-lt"/>
              </a:defRPr>
            </a:lvl1pPr>
          </a:lstStyle>
          <a:p>
            <a:pPr>
              <a:defRPr/>
            </a:pPr>
            <a:endParaRPr lang="ru-RU"/>
          </a:p>
        </p:txBody>
      </p:sp>
      <p:sp>
        <p:nvSpPr>
          <p:cNvPr id="7" name="Номер слайда 6"/>
          <p:cNvSpPr>
            <a:spLocks noGrp="1"/>
          </p:cNvSpPr>
          <p:nvPr>
            <p:ph type="sldNum" sz="quarter" idx="5"/>
          </p:nvPr>
        </p:nvSpPr>
        <p:spPr>
          <a:xfrm>
            <a:off x="3814763" y="9374188"/>
            <a:ext cx="2919412" cy="493712"/>
          </a:xfrm>
          <a:prstGeom prst="rect">
            <a:avLst/>
          </a:prstGeom>
        </p:spPr>
        <p:txBody>
          <a:bodyPr vert="horz" lIns="91440" tIns="45720" rIns="91440" bIns="45720" rtlCol="0" anchor="b"/>
          <a:lstStyle>
            <a:lvl1pPr algn="r" fontAlgn="auto">
              <a:spcBef>
                <a:spcPts val="0"/>
              </a:spcBef>
              <a:spcAft>
                <a:spcPts val="0"/>
              </a:spcAft>
              <a:buFontTx/>
              <a:buNone/>
              <a:defRPr sz="1200">
                <a:solidFill>
                  <a:schemeClr val="tx1"/>
                </a:solidFill>
                <a:latin typeface="+mn-lt"/>
              </a:defRPr>
            </a:lvl1pPr>
          </a:lstStyle>
          <a:p>
            <a:pPr>
              <a:defRPr/>
            </a:pPr>
            <a:fld id="{4DDBA6A5-8F8F-451C-9055-EED5DC2DBD05}"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Образ слайда 1"/>
          <p:cNvSpPr>
            <a:spLocks noGrp="1" noRot="1" noChangeAspect="1"/>
          </p:cNvSpPr>
          <p:nvPr>
            <p:ph type="sldImg"/>
          </p:nvPr>
        </p:nvSpPr>
        <p:spPr bwMode="auto">
          <a:noFill/>
          <a:ln>
            <a:solidFill>
              <a:srgbClr val="000000"/>
            </a:solidFill>
            <a:miter lim="800000"/>
            <a:headEnd/>
            <a:tailEnd/>
          </a:ln>
        </p:spPr>
      </p:sp>
      <p:sp>
        <p:nvSpPr>
          <p:cNvPr id="1638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638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035794-24E0-41D2-AF92-7A81542D7A0D}" type="slidenum">
              <a:rPr lang="ru-RU"/>
              <a:pPr fontAlgn="base">
                <a:spcBef>
                  <a:spcPct val="0"/>
                </a:spcBef>
                <a:spcAft>
                  <a:spcPct val="0"/>
                </a:spcAft>
                <a:defRPr/>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Образ слайда 1"/>
          <p:cNvSpPr>
            <a:spLocks noGrp="1" noRot="1" noChangeAspect="1"/>
          </p:cNvSpPr>
          <p:nvPr>
            <p:ph type="sldImg"/>
          </p:nvPr>
        </p:nvSpPr>
        <p:spPr bwMode="auto">
          <a:noFill/>
          <a:ln>
            <a:solidFill>
              <a:srgbClr val="000000"/>
            </a:solidFill>
            <a:miter lim="800000"/>
            <a:headEnd/>
            <a:tailEnd/>
          </a:ln>
        </p:spPr>
      </p:sp>
      <p:sp>
        <p:nvSpPr>
          <p:cNvPr id="1945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662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21A8D5-2B20-4AB6-895E-F043B8AEE442}" type="slidenum">
              <a:rPr lang="ru-RU"/>
              <a:pPr fontAlgn="base">
                <a:spcBef>
                  <a:spcPct val="0"/>
                </a:spcBef>
                <a:spcAft>
                  <a:spcPct val="0"/>
                </a:spcAft>
                <a:defRPr/>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6" name="Rectangle 20"/>
          <p:cNvSpPr>
            <a:spLocks noGrp="1"/>
          </p:cNvSpPr>
          <p:nvPr>
            <p:ph type="ctrTitle"/>
          </p:nvPr>
        </p:nvSpPr>
        <p:spPr>
          <a:xfrm>
            <a:off x="685800" y="990601"/>
            <a:ext cx="7772400" cy="2609850"/>
          </a:xfrm>
        </p:spPr>
        <p:txBody>
          <a:bodyPr>
            <a:noAutofit/>
            <a:scene3d>
              <a:camera prst="orthographicFront"/>
              <a:lightRig rig="soft" dir="t">
                <a:rot lat="0" lon="0" rev="2100000"/>
              </a:lightRig>
            </a:scene3d>
            <a:sp3d prstMaterial="matte">
              <a:bevelT w="38100" h="38100"/>
              <a:contourClr>
                <a:srgbClr val="FFFFFF"/>
              </a:contourClr>
            </a:sp3d>
          </a:bodyPr>
          <a:lstStyle>
            <a:lvl1pPr algn="ctr">
              <a:defRPr lang="en-US" sz="5800" dirty="0" smtClean="0">
                <a:ln w="9525">
                  <a:noFill/>
                </a:ln>
                <a:effectLst>
                  <a:outerShdw blurRad="50800" dist="38100" dir="8220000" algn="tl" rotWithShape="0">
                    <a:srgbClr val="000000">
                      <a:alpha val="40000"/>
                    </a:srgbClr>
                  </a:outerShdw>
                </a:effectLst>
              </a:defRPr>
            </a:lvl1pPr>
          </a:lstStyle>
          <a:p>
            <a:r>
              <a:rPr lang="ru-RU" smtClean="0"/>
              <a:t>Образец заголовка</a:t>
            </a:r>
            <a:endParaRPr lang="en-US" dirty="0"/>
          </a:p>
        </p:txBody>
      </p:sp>
      <p:sp>
        <p:nvSpPr>
          <p:cNvPr id="24" name="Rectangle 26"/>
          <p:cNvSpPr>
            <a:spLocks noGrp="1"/>
          </p:cNvSpPr>
          <p:nvPr>
            <p:ph type="subTitle" idx="1"/>
          </p:nvPr>
        </p:nvSpPr>
        <p:spPr>
          <a:xfrm>
            <a:off x="1371600" y="3657600"/>
            <a:ext cx="6400800" cy="1967089"/>
          </a:xfrm>
        </p:spPr>
        <p:txBody>
          <a:bodyPr>
            <a:normAutofit/>
          </a:bodyPr>
          <a:lstStyle>
            <a:lvl1pPr marL="0" indent="0" algn="ctr">
              <a:buNone/>
              <a:defRPr lang="en-US" sz="3000" b="0">
                <a:solidFill>
                  <a:schemeClr val="tx2"/>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dirty="0"/>
          </a:p>
        </p:txBody>
      </p:sp>
      <p:sp>
        <p:nvSpPr>
          <p:cNvPr id="4" name="Rectangle 22"/>
          <p:cNvSpPr>
            <a:spLocks noGrp="1"/>
          </p:cNvSpPr>
          <p:nvPr>
            <p:ph type="dt" sz="half" idx="10"/>
          </p:nvPr>
        </p:nvSpPr>
        <p:spPr/>
        <p:txBody>
          <a:bodyPr/>
          <a:lstStyle>
            <a:lvl1pPr>
              <a:defRPr/>
            </a:lvl1pPr>
          </a:lstStyle>
          <a:p>
            <a:pPr>
              <a:defRPr/>
            </a:pPr>
            <a:fld id="{DFFA054C-91A2-4BC9-8B9A-C1695E27FDC2}" type="datetimeFigureOut">
              <a:rPr/>
              <a:pPr>
                <a:defRPr/>
              </a:pPr>
              <a:t>4/8/2014</a:t>
            </a:fld>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30F1E1D3-4B3E-4754-B4BB-2830FA4D50CD}" type="slidenum">
              <a:rPr/>
              <a:pPr>
                <a:defRPr/>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Rectangle 22"/>
          <p:cNvSpPr>
            <a:spLocks noGrp="1"/>
          </p:cNvSpPr>
          <p:nvPr>
            <p:ph type="dt" sz="half" idx="10"/>
          </p:nvPr>
        </p:nvSpPr>
        <p:spPr/>
        <p:txBody>
          <a:bodyPr/>
          <a:lstStyle>
            <a:lvl1pPr>
              <a:defRPr/>
            </a:lvl1pPr>
          </a:lstStyle>
          <a:p>
            <a:pPr>
              <a:defRPr/>
            </a:pPr>
            <a:fld id="{E897ED9E-12BC-4B0B-AF1B-5B1220933B80}" type="datetimeFigureOut">
              <a:rPr/>
              <a:pPr>
                <a:defRPr/>
              </a:pPr>
              <a:t>4/8/2014</a:t>
            </a:fld>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7B84BEE0-E8C9-4030-9AEB-95A082ACCFD1}" type="slidenum">
              <a:rPr/>
              <a:pPr>
                <a:defRPr/>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Rectangle 22"/>
          <p:cNvSpPr>
            <a:spLocks noGrp="1"/>
          </p:cNvSpPr>
          <p:nvPr>
            <p:ph type="dt" sz="half" idx="10"/>
          </p:nvPr>
        </p:nvSpPr>
        <p:spPr/>
        <p:txBody>
          <a:bodyPr/>
          <a:lstStyle>
            <a:lvl1pPr>
              <a:defRPr/>
            </a:lvl1pPr>
          </a:lstStyle>
          <a:p>
            <a:pPr>
              <a:defRPr/>
            </a:pPr>
            <a:fld id="{1F66740F-B0E8-4952-A80E-F9B6023CBB72}" type="datetimeFigureOut">
              <a:rPr/>
              <a:pPr>
                <a:defRPr/>
              </a:pPr>
              <a:t>4/8/2014</a:t>
            </a:fld>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67B29C02-D1ED-42D3-89CC-12CD18AE4C1B}" type="slidenum">
              <a:rPr/>
              <a:pPr>
                <a:def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r>
              <a:rPr lang="ru-RU" smtClean="0"/>
              <a:t>Образец заголовка</a:t>
            </a:r>
            <a:endParaRPr lang="en-US"/>
          </a:p>
        </p:txBody>
      </p:sp>
      <p:sp>
        <p:nvSpPr>
          <p:cNvPr id="3" name="Rectangle 3"/>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Rectangle 22"/>
          <p:cNvSpPr>
            <a:spLocks noGrp="1"/>
          </p:cNvSpPr>
          <p:nvPr>
            <p:ph type="dt" sz="half" idx="10"/>
          </p:nvPr>
        </p:nvSpPr>
        <p:spPr/>
        <p:txBody>
          <a:bodyPr/>
          <a:lstStyle>
            <a:lvl1pPr>
              <a:defRPr/>
            </a:lvl1pPr>
          </a:lstStyle>
          <a:p>
            <a:pPr>
              <a:defRPr/>
            </a:pPr>
            <a:fld id="{93DC749D-B331-41EC-B6BE-6B2C3923E213}" type="datetimeFigureOut">
              <a:rPr/>
              <a:pPr>
                <a:defRPr/>
              </a:pPr>
              <a:t>4/8/2014</a:t>
            </a:fld>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D72723D6-A238-4B3C-83CF-2600F92DF588}" type="slidenum">
              <a:rPr/>
              <a:pPr>
                <a:def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Rectangle 2"/>
          <p:cNvSpPr>
            <a:spLocks noGrp="1"/>
          </p:cNvSpPr>
          <p:nvPr>
            <p:ph type="title"/>
          </p:nvPr>
        </p:nvSpPr>
        <p:spPr>
          <a:xfrm>
            <a:off x="722313" y="2685391"/>
            <a:ext cx="7772400" cy="3112843"/>
          </a:xfrm>
        </p:spPr>
        <p:txBody>
          <a:bodyPr anchor="t"/>
          <a:lstStyle>
            <a:lvl1pPr algn="ctr">
              <a:buNone/>
              <a:defRPr lang="en-US" sz="6000" b="1" dirty="0">
                <a:solidFill>
                  <a:schemeClr val="tx2">
                    <a:shade val="85000"/>
                    <a:satMod val="150000"/>
                  </a:schemeClr>
                </a:solidFill>
              </a:defRPr>
            </a:lvl1pPr>
          </a:lstStyle>
          <a:p>
            <a:r>
              <a:rPr lang="ru-RU" smtClean="0"/>
              <a:t>Образец заголовка</a:t>
            </a:r>
            <a:endParaRPr lang="en-US" dirty="0"/>
          </a:p>
        </p:txBody>
      </p:sp>
      <p:sp>
        <p:nvSpPr>
          <p:cNvPr id="3" name="Rectangle 3"/>
          <p:cNvSpPr>
            <a:spLocks noGrp="1"/>
          </p:cNvSpPr>
          <p:nvPr>
            <p:ph type="body" idx="1"/>
          </p:nvPr>
        </p:nvSpPr>
        <p:spPr>
          <a:xfrm>
            <a:off x="722313" y="1128932"/>
            <a:ext cx="7772400" cy="1509712"/>
          </a:xfrm>
        </p:spPr>
        <p:txBody>
          <a:bodyPr anchor="b">
            <a:normAutofit/>
          </a:bodyPr>
          <a:lstStyle>
            <a:lvl1pPr algn="ctr">
              <a:buNone/>
              <a:defRPr lang="en-US" sz="2400" b="0" smtClean="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Rectangle 22"/>
          <p:cNvSpPr>
            <a:spLocks noGrp="1"/>
          </p:cNvSpPr>
          <p:nvPr>
            <p:ph type="dt" sz="half" idx="10"/>
          </p:nvPr>
        </p:nvSpPr>
        <p:spPr/>
        <p:txBody>
          <a:bodyPr/>
          <a:lstStyle>
            <a:lvl1pPr>
              <a:defRPr/>
            </a:lvl1pPr>
          </a:lstStyle>
          <a:p>
            <a:pPr>
              <a:defRPr/>
            </a:pPr>
            <a:fld id="{DE6A4AAA-4D93-4089-889A-B208A864820D}" type="datetimeFigureOut">
              <a:rPr/>
              <a:pPr>
                <a:defRPr/>
              </a:pPr>
              <a:t>4/8/2014</a:t>
            </a:fld>
            <a:endParaRPr/>
          </a:p>
        </p:txBody>
      </p:sp>
      <p:sp>
        <p:nvSpPr>
          <p:cNvPr id="5" name="Rectangle 18"/>
          <p:cNvSpPr>
            <a:spLocks noGrp="1"/>
          </p:cNvSpPr>
          <p:nvPr>
            <p:ph type="ftr" sz="quarter" idx="11"/>
          </p:nvPr>
        </p:nvSpPr>
        <p:spPr/>
        <p:txBody>
          <a:bodyPr/>
          <a:lstStyle>
            <a:lvl1pPr>
              <a:defRPr/>
            </a:lvl1pPr>
          </a:lstStyle>
          <a:p>
            <a:pPr>
              <a:defRPr/>
            </a:pPr>
            <a:endParaRPr/>
          </a:p>
        </p:txBody>
      </p:sp>
      <p:sp>
        <p:nvSpPr>
          <p:cNvPr id="6" name="Rectangle 15"/>
          <p:cNvSpPr>
            <a:spLocks noGrp="1"/>
          </p:cNvSpPr>
          <p:nvPr>
            <p:ph type="sldNum" sz="quarter" idx="12"/>
          </p:nvPr>
        </p:nvSpPr>
        <p:spPr/>
        <p:txBody>
          <a:bodyPr/>
          <a:lstStyle>
            <a:lvl1pPr>
              <a:defRPr/>
            </a:lvl1pPr>
          </a:lstStyle>
          <a:p>
            <a:pPr>
              <a:defRPr/>
            </a:pPr>
            <a:fld id="{3FD14D85-285C-48AA-9623-DAAC6AEFE3A4}" type="slidenum">
              <a:rPr/>
              <a:pPr>
                <a:def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ru-RU" smtClean="0"/>
              <a:t>Образец заголовка</a:t>
            </a:r>
            <a:endParaRPr lang="en-US"/>
          </a:p>
        </p:txBody>
      </p:sp>
      <p:sp>
        <p:nvSpPr>
          <p:cNvPr id="3" name="Rectangl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Rectangl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Rectangle 22"/>
          <p:cNvSpPr>
            <a:spLocks noGrp="1"/>
          </p:cNvSpPr>
          <p:nvPr>
            <p:ph type="dt" sz="half" idx="10"/>
          </p:nvPr>
        </p:nvSpPr>
        <p:spPr/>
        <p:txBody>
          <a:bodyPr/>
          <a:lstStyle>
            <a:lvl1pPr>
              <a:defRPr/>
            </a:lvl1pPr>
          </a:lstStyle>
          <a:p>
            <a:pPr>
              <a:defRPr/>
            </a:pPr>
            <a:fld id="{AB98FA85-6E69-481D-87BD-C00F12F03692}" type="datetimeFigureOut">
              <a:rPr/>
              <a:pPr>
                <a:defRPr/>
              </a:pPr>
              <a:t>4/8/2014</a:t>
            </a:fld>
            <a:endParaRPr/>
          </a:p>
        </p:txBody>
      </p:sp>
      <p:sp>
        <p:nvSpPr>
          <p:cNvPr id="6" name="Rectangle 18"/>
          <p:cNvSpPr>
            <a:spLocks noGrp="1"/>
          </p:cNvSpPr>
          <p:nvPr>
            <p:ph type="ftr" sz="quarter" idx="11"/>
          </p:nvPr>
        </p:nvSpPr>
        <p:spPr/>
        <p:txBody>
          <a:bodyPr/>
          <a:lstStyle>
            <a:lvl1pPr>
              <a:defRPr/>
            </a:lvl1pPr>
          </a:lstStyle>
          <a:p>
            <a:pPr>
              <a:defRPr/>
            </a:pPr>
            <a:endParaRPr/>
          </a:p>
        </p:txBody>
      </p:sp>
      <p:sp>
        <p:nvSpPr>
          <p:cNvPr id="7" name="Rectangle 15"/>
          <p:cNvSpPr>
            <a:spLocks noGrp="1"/>
          </p:cNvSpPr>
          <p:nvPr>
            <p:ph type="sldNum" sz="quarter" idx="12"/>
          </p:nvPr>
        </p:nvSpPr>
        <p:spPr/>
        <p:txBody>
          <a:bodyPr/>
          <a:lstStyle>
            <a:lvl1pPr>
              <a:defRPr/>
            </a:lvl1pPr>
          </a:lstStyle>
          <a:p>
            <a:pPr>
              <a:defRPr/>
            </a:pPr>
            <a:fld id="{C1292CBE-1AAB-45BB-8FE0-093949D90A47}" type="slidenum">
              <a:rPr/>
              <a:pPr>
                <a:def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lvl1pPr algn="l">
              <a:defRPr/>
            </a:lvl1pPr>
          </a:lstStyle>
          <a:p>
            <a:r>
              <a:rPr lang="ru-RU" smtClean="0"/>
              <a:t>Образец заголовка</a:t>
            </a:r>
            <a:endParaRPr lang="en-US"/>
          </a:p>
        </p:txBody>
      </p:sp>
      <p:sp>
        <p:nvSpPr>
          <p:cNvPr id="3" name="Rectangle 2"/>
          <p:cNvSpPr>
            <a:spLocks noGrp="1"/>
          </p:cNvSpPr>
          <p:nvPr>
            <p:ph type="body" idx="1"/>
          </p:nvPr>
        </p:nvSpPr>
        <p:spPr>
          <a:xfrm>
            <a:off x="457200" y="1535113"/>
            <a:ext cx="4040188" cy="639762"/>
          </a:xfrm>
        </p:spPr>
        <p:txBody>
          <a:bodyPr anchor="b">
            <a:noAutofit/>
          </a:bodyPr>
          <a:lstStyle>
            <a:lvl1pPr marL="0" indent="0" algn="l">
              <a:buNone/>
              <a:defRPr sz="22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Rectangl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Rectangle 4"/>
          <p:cNvSpPr>
            <a:spLocks noGrp="1"/>
          </p:cNvSpPr>
          <p:nvPr>
            <p:ph type="body" sz="quarter" idx="3"/>
          </p:nvPr>
        </p:nvSpPr>
        <p:spPr>
          <a:xfrm>
            <a:off x="4645025" y="1535113"/>
            <a:ext cx="4041775" cy="639762"/>
          </a:xfrm>
        </p:spPr>
        <p:txBody>
          <a:bodyPr anchor="b">
            <a:noAutofit/>
          </a:bodyPr>
          <a:lstStyle>
            <a:lvl1pPr marL="0" indent="0" algn="l">
              <a:buNone/>
              <a:defRPr sz="22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Rectangl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Rectangle 22"/>
          <p:cNvSpPr>
            <a:spLocks noGrp="1"/>
          </p:cNvSpPr>
          <p:nvPr>
            <p:ph type="dt" sz="half" idx="10"/>
          </p:nvPr>
        </p:nvSpPr>
        <p:spPr/>
        <p:txBody>
          <a:bodyPr/>
          <a:lstStyle>
            <a:lvl1pPr>
              <a:defRPr/>
            </a:lvl1pPr>
          </a:lstStyle>
          <a:p>
            <a:pPr>
              <a:defRPr/>
            </a:pPr>
            <a:fld id="{DA0868D5-585E-4FE0-9ABD-BF9486D29DB9}" type="datetimeFigureOut">
              <a:rPr/>
              <a:pPr>
                <a:defRPr/>
              </a:pPr>
              <a:t>4/8/2014</a:t>
            </a:fld>
            <a:endParaRPr/>
          </a:p>
        </p:txBody>
      </p:sp>
      <p:sp>
        <p:nvSpPr>
          <p:cNvPr id="8" name="Rectangle 18"/>
          <p:cNvSpPr>
            <a:spLocks noGrp="1"/>
          </p:cNvSpPr>
          <p:nvPr>
            <p:ph type="ftr" sz="quarter" idx="11"/>
          </p:nvPr>
        </p:nvSpPr>
        <p:spPr/>
        <p:txBody>
          <a:bodyPr/>
          <a:lstStyle>
            <a:lvl1pPr>
              <a:defRPr/>
            </a:lvl1pPr>
          </a:lstStyle>
          <a:p>
            <a:pPr>
              <a:defRPr/>
            </a:pPr>
            <a:endParaRPr/>
          </a:p>
        </p:txBody>
      </p:sp>
      <p:sp>
        <p:nvSpPr>
          <p:cNvPr id="9" name="Rectangle 15"/>
          <p:cNvSpPr>
            <a:spLocks noGrp="1"/>
          </p:cNvSpPr>
          <p:nvPr>
            <p:ph type="sldNum" sz="quarter" idx="12"/>
          </p:nvPr>
        </p:nvSpPr>
        <p:spPr/>
        <p:txBody>
          <a:bodyPr/>
          <a:lstStyle>
            <a:lvl1pPr>
              <a:defRPr/>
            </a:lvl1pPr>
          </a:lstStyle>
          <a:p>
            <a:pPr>
              <a:defRPr/>
            </a:pPr>
            <a:fld id="{B689D78E-5A9E-4D16-A361-C752F8847148}" type="slidenum">
              <a:rPr/>
              <a:pPr>
                <a:def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lvl1pPr>
              <a:defRPr lang="en-US"/>
            </a:lvl1pPr>
          </a:lstStyle>
          <a:p>
            <a:r>
              <a:rPr lang="ru-RU" smtClean="0"/>
              <a:t>Образец заголовка</a:t>
            </a:r>
            <a:endParaRPr lang="en-US"/>
          </a:p>
        </p:txBody>
      </p:sp>
      <p:sp>
        <p:nvSpPr>
          <p:cNvPr id="3" name="Rectangle 22"/>
          <p:cNvSpPr>
            <a:spLocks noGrp="1"/>
          </p:cNvSpPr>
          <p:nvPr>
            <p:ph type="dt" sz="half" idx="10"/>
          </p:nvPr>
        </p:nvSpPr>
        <p:spPr/>
        <p:txBody>
          <a:bodyPr/>
          <a:lstStyle>
            <a:lvl1pPr>
              <a:defRPr/>
            </a:lvl1pPr>
          </a:lstStyle>
          <a:p>
            <a:pPr>
              <a:defRPr/>
            </a:pPr>
            <a:fld id="{2A85830B-E0C4-4876-BB8E-1286B603B6C6}" type="datetimeFigureOut">
              <a:rPr/>
              <a:pPr>
                <a:defRPr/>
              </a:pPr>
              <a:t>4/8/2014</a:t>
            </a:fld>
            <a:endParaRPr/>
          </a:p>
        </p:txBody>
      </p:sp>
      <p:sp>
        <p:nvSpPr>
          <p:cNvPr id="4" name="Rectangle 18"/>
          <p:cNvSpPr>
            <a:spLocks noGrp="1"/>
          </p:cNvSpPr>
          <p:nvPr>
            <p:ph type="ftr" sz="quarter" idx="11"/>
          </p:nvPr>
        </p:nvSpPr>
        <p:spPr/>
        <p:txBody>
          <a:bodyPr/>
          <a:lstStyle>
            <a:lvl1pPr>
              <a:defRPr/>
            </a:lvl1pPr>
          </a:lstStyle>
          <a:p>
            <a:pPr>
              <a:defRPr/>
            </a:pPr>
            <a:endParaRPr/>
          </a:p>
        </p:txBody>
      </p:sp>
      <p:sp>
        <p:nvSpPr>
          <p:cNvPr id="5" name="Rectangle 15"/>
          <p:cNvSpPr>
            <a:spLocks noGrp="1"/>
          </p:cNvSpPr>
          <p:nvPr>
            <p:ph type="sldNum" sz="quarter" idx="12"/>
          </p:nvPr>
        </p:nvSpPr>
        <p:spPr/>
        <p:txBody>
          <a:bodyPr/>
          <a:lstStyle>
            <a:lvl1pPr>
              <a:defRPr/>
            </a:lvl1pPr>
          </a:lstStyle>
          <a:p>
            <a:pPr>
              <a:defRPr/>
            </a:pPr>
            <a:fld id="{56FFB618-50E3-468E-A84E-BDA6316C72AC}" type="slidenum">
              <a:rPr/>
              <a:pPr>
                <a:defRPr/>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2"/>
          <p:cNvSpPr>
            <a:spLocks noGrp="1"/>
          </p:cNvSpPr>
          <p:nvPr>
            <p:ph type="dt" sz="half" idx="10"/>
          </p:nvPr>
        </p:nvSpPr>
        <p:spPr/>
        <p:txBody>
          <a:bodyPr/>
          <a:lstStyle>
            <a:lvl1pPr>
              <a:defRPr/>
            </a:lvl1pPr>
          </a:lstStyle>
          <a:p>
            <a:pPr>
              <a:defRPr/>
            </a:pPr>
            <a:fld id="{A52DB65E-1AD2-496D-AD6B-9DAA0E1DEFDF}" type="datetimeFigureOut">
              <a:rPr/>
              <a:pPr>
                <a:defRPr/>
              </a:pPr>
              <a:t>4/8/2014</a:t>
            </a:fld>
            <a:endParaRPr/>
          </a:p>
        </p:txBody>
      </p:sp>
      <p:sp>
        <p:nvSpPr>
          <p:cNvPr id="3" name="Rectangle 18"/>
          <p:cNvSpPr>
            <a:spLocks noGrp="1"/>
          </p:cNvSpPr>
          <p:nvPr>
            <p:ph type="ftr" sz="quarter" idx="11"/>
          </p:nvPr>
        </p:nvSpPr>
        <p:spPr/>
        <p:txBody>
          <a:bodyPr/>
          <a:lstStyle>
            <a:lvl1pPr>
              <a:defRPr/>
            </a:lvl1pPr>
          </a:lstStyle>
          <a:p>
            <a:pPr>
              <a:defRPr/>
            </a:pPr>
            <a:endParaRPr/>
          </a:p>
        </p:txBody>
      </p:sp>
      <p:sp>
        <p:nvSpPr>
          <p:cNvPr id="4" name="Rectangle 15"/>
          <p:cNvSpPr>
            <a:spLocks noGrp="1"/>
          </p:cNvSpPr>
          <p:nvPr>
            <p:ph type="sldNum" sz="quarter" idx="12"/>
          </p:nvPr>
        </p:nvSpPr>
        <p:spPr/>
        <p:txBody>
          <a:bodyPr/>
          <a:lstStyle>
            <a:lvl1pPr>
              <a:defRPr/>
            </a:lvl1pPr>
          </a:lstStyle>
          <a:p>
            <a:pPr>
              <a:defRPr/>
            </a:pPr>
            <a:fld id="{6C115D18-C190-483F-AD3F-A49F5B9422D6}" type="slidenum">
              <a:rPr/>
              <a:pPr>
                <a:defRPr/>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Rectangle 1"/>
          <p:cNvSpPr>
            <a:spLocks noGrp="1"/>
          </p:cNvSpPr>
          <p:nvPr>
            <p:ph type="title"/>
          </p:nvPr>
        </p:nvSpPr>
        <p:spPr>
          <a:xfrm>
            <a:off x="457200" y="273050"/>
            <a:ext cx="3008313" cy="1162050"/>
          </a:xfrm>
        </p:spPr>
        <p:txBody>
          <a:bodyPr/>
          <a:lstStyle>
            <a:lvl1pPr algn="ctr">
              <a:defRPr sz="2400" b="1">
                <a:solidFill>
                  <a:schemeClr val="tx2"/>
                </a:solidFill>
                <a:effectLst>
                  <a:outerShdw blurRad="38100" dist="25400" dir="8220000" algn="tr" rotWithShape="0">
                    <a:prstClr val="black">
                      <a:alpha val="35000"/>
                    </a:prstClr>
                  </a:outerShdw>
                </a:effectLst>
              </a:defRPr>
            </a:lvl1pPr>
          </a:lstStyle>
          <a:p>
            <a:r>
              <a:rPr lang="ru-RU" smtClean="0"/>
              <a:t>Образец заголовка</a:t>
            </a:r>
            <a:endParaRPr lang="en-US"/>
          </a:p>
        </p:txBody>
      </p:sp>
      <p:sp>
        <p:nvSpPr>
          <p:cNvPr id="3" name="Rectangl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Rectangle 3"/>
          <p:cNvSpPr>
            <a:spLocks noGrp="1"/>
          </p:cNvSpPr>
          <p:nvPr>
            <p:ph type="body" sz="half" idx="2"/>
          </p:nvPr>
        </p:nvSpPr>
        <p:spPr>
          <a:xfrm>
            <a:off x="457200" y="1435100"/>
            <a:ext cx="3008313" cy="4691063"/>
          </a:xfrm>
        </p:spPr>
        <p:txBody>
          <a:bodyPr/>
          <a:lstStyle>
            <a:lvl1pPr marL="0" indent="0" algn="ctr">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2"/>
          <p:cNvSpPr>
            <a:spLocks noGrp="1"/>
          </p:cNvSpPr>
          <p:nvPr>
            <p:ph type="dt" sz="half" idx="10"/>
          </p:nvPr>
        </p:nvSpPr>
        <p:spPr/>
        <p:txBody>
          <a:bodyPr/>
          <a:lstStyle>
            <a:lvl1pPr>
              <a:defRPr/>
            </a:lvl1pPr>
          </a:lstStyle>
          <a:p>
            <a:pPr>
              <a:defRPr/>
            </a:pPr>
            <a:fld id="{B629F265-A2A8-402D-B859-F1002B95FB23}" type="datetimeFigureOut">
              <a:rPr/>
              <a:pPr>
                <a:defRPr/>
              </a:pPr>
              <a:t>4/8/2014</a:t>
            </a:fld>
            <a:endParaRPr/>
          </a:p>
        </p:txBody>
      </p:sp>
      <p:sp>
        <p:nvSpPr>
          <p:cNvPr id="6" name="Rectangle 18"/>
          <p:cNvSpPr>
            <a:spLocks noGrp="1"/>
          </p:cNvSpPr>
          <p:nvPr>
            <p:ph type="ftr" sz="quarter" idx="11"/>
          </p:nvPr>
        </p:nvSpPr>
        <p:spPr/>
        <p:txBody>
          <a:bodyPr/>
          <a:lstStyle>
            <a:lvl1pPr>
              <a:defRPr/>
            </a:lvl1pPr>
          </a:lstStyle>
          <a:p>
            <a:pPr>
              <a:defRPr/>
            </a:pPr>
            <a:endParaRPr/>
          </a:p>
        </p:txBody>
      </p:sp>
      <p:sp>
        <p:nvSpPr>
          <p:cNvPr id="7" name="Rectangle 15"/>
          <p:cNvSpPr>
            <a:spLocks noGrp="1"/>
          </p:cNvSpPr>
          <p:nvPr>
            <p:ph type="sldNum" sz="quarter" idx="12"/>
          </p:nvPr>
        </p:nvSpPr>
        <p:spPr/>
        <p:txBody>
          <a:bodyPr/>
          <a:lstStyle>
            <a:lvl1pPr>
              <a:defRPr/>
            </a:lvl1pPr>
          </a:lstStyle>
          <a:p>
            <a:pPr>
              <a:defRPr/>
            </a:pPr>
            <a:fld id="{26B9AF81-EFD3-4C41-BC6A-3A01B3B287B6}" type="slidenum">
              <a:rPr/>
              <a:pPr>
                <a:defRPr/>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727075" y="1062038"/>
            <a:ext cx="4600575" cy="3978275"/>
          </a:xfrm>
          <a:prstGeom prst="rect">
            <a:avLst/>
          </a:prstGeom>
          <a:solidFill>
            <a:schemeClr val="tx2">
              <a:shade val="15000"/>
            </a:schemeClr>
          </a:solidFill>
          <a:ln w="63500">
            <a:noFill/>
            <a:miter lim="800000"/>
          </a:ln>
          <a:effectLst>
            <a:outerShdw blurRad="63500" dist="25400" dir="7200000" algn="t" rotWithShape="0">
              <a:prstClr val="black">
                <a:alpha val="45000"/>
              </a:prstClr>
            </a:outerShdw>
          </a:effectLst>
        </p:spPr>
        <p:style>
          <a:lnRef idx="3">
            <a:schemeClr val="lt1"/>
          </a:lnRef>
          <a:fillRef idx="1">
            <a:schemeClr val="accent6"/>
          </a:fillRef>
          <a:effectRef idx="1">
            <a:schemeClr val="accent6"/>
          </a:effectRef>
          <a:fontRef idx="minor">
            <a:schemeClr val="lt1"/>
          </a:fontRef>
        </p:style>
        <p:txBody>
          <a:bodyPr lIns="45720" rIns="45720" anchor="ctr">
            <a:normAutofit/>
          </a:bodyPr>
          <a:lstStyle/>
          <a:p>
            <a:pPr indent="-274320" fontAlgn="auto">
              <a:spcBef>
                <a:spcPts val="0"/>
              </a:spcBef>
              <a:spcAft>
                <a:spcPts val="0"/>
              </a:spcAft>
              <a:buClr>
                <a:schemeClr val="accent1"/>
              </a:buClr>
              <a:buSzPct val="80000"/>
              <a:buFont typeface="Wingdings 2" pitchFamily="18" charset="2"/>
              <a:buNone/>
              <a:defRPr/>
            </a:pPr>
            <a:endParaRPr lang="en-US" sz="2000"/>
          </a:p>
        </p:txBody>
      </p:sp>
      <p:sp>
        <p:nvSpPr>
          <p:cNvPr id="2" name="Rectangle 2"/>
          <p:cNvSpPr>
            <a:spLocks noGrp="1"/>
          </p:cNvSpPr>
          <p:nvPr>
            <p:ph type="title"/>
          </p:nvPr>
        </p:nvSpPr>
        <p:spPr>
          <a:xfrm>
            <a:off x="5514536" y="4343400"/>
            <a:ext cx="3048000" cy="709858"/>
          </a:xfrm>
        </p:spPr>
        <p:txBody>
          <a:bodyPr anchor="t">
            <a:noAutofit/>
          </a:bodyPr>
          <a:lstStyle>
            <a:lvl1pPr algn="l">
              <a:buNone/>
              <a:defRPr sz="2200" b="1">
                <a:solidFill>
                  <a:schemeClr val="tx2"/>
                </a:solidFill>
                <a:effectLst>
                  <a:outerShdw blurRad="38100" dist="25400" dir="8220000" algn="tr" rotWithShape="0">
                    <a:prstClr val="black">
                      <a:alpha val="35000"/>
                    </a:prstClr>
                  </a:outerShdw>
                </a:effectLst>
              </a:defRPr>
            </a:lvl1pPr>
          </a:lstStyle>
          <a:p>
            <a:r>
              <a:rPr lang="ru-RU" smtClean="0"/>
              <a:t>Образец заголовка</a:t>
            </a:r>
            <a:endParaRPr lang="en-US" dirty="0"/>
          </a:p>
        </p:txBody>
      </p:sp>
      <p:sp>
        <p:nvSpPr>
          <p:cNvPr id="3" name="Rectangle 3"/>
          <p:cNvSpPr>
            <a:spLocks noGrp="1"/>
          </p:cNvSpPr>
          <p:nvPr>
            <p:ph type="pic" idx="1"/>
          </p:nvPr>
        </p:nvSpPr>
        <p:spPr>
          <a:xfrm>
            <a:off x="739645" y="1222657"/>
            <a:ext cx="4575601" cy="3657600"/>
          </a:xfrm>
          <a:solidFill>
            <a:schemeClr val="tx2">
              <a:shade val="75000"/>
            </a:schemeClr>
          </a:solidFill>
          <a:ln w="63500">
            <a:noFill/>
            <a:miter lim="800000"/>
          </a:ln>
          <a:effectLst/>
        </p:spPr>
        <p:style>
          <a:lnRef idx="3">
            <a:schemeClr val="lt1"/>
          </a:lnRef>
          <a:fillRef idx="1">
            <a:schemeClr val="accent6"/>
          </a:fillRef>
          <a:effectRef idx="1">
            <a:schemeClr val="accent6"/>
          </a:effectRef>
          <a:fontRef idx="minor">
            <a:schemeClr val="lt1"/>
          </a:fontRef>
        </p:style>
        <p:txBody>
          <a:bodyPr>
            <a:normAutofit/>
          </a:bodyPr>
          <a:lstStyle>
            <a:lvl1pPr>
              <a:buNone/>
              <a:defRPr sz="3200"/>
            </a:lvl1pPr>
          </a:lstStyle>
          <a:p>
            <a:pPr lvl="0"/>
            <a:r>
              <a:rPr lang="ru-RU" noProof="0" smtClean="0"/>
              <a:t>Вставка рисунка</a:t>
            </a:r>
            <a:endParaRPr lang="en-US" noProof="0" dirty="0"/>
          </a:p>
        </p:txBody>
      </p:sp>
      <p:sp>
        <p:nvSpPr>
          <p:cNvPr id="4" name="Rectangle 4"/>
          <p:cNvSpPr>
            <a:spLocks noGrp="1"/>
          </p:cNvSpPr>
          <p:nvPr>
            <p:ph type="body" sz="half" idx="2"/>
          </p:nvPr>
        </p:nvSpPr>
        <p:spPr>
          <a:xfrm>
            <a:off x="5514536" y="1371600"/>
            <a:ext cx="3044952" cy="2930086"/>
          </a:xfrm>
        </p:spPr>
        <p:txBody>
          <a:bodyPr bIns="0" anchor="b">
            <a:normAutofit/>
          </a:bodyPr>
          <a:lstStyle>
            <a:lvl1pPr marL="0" marR="0" indent="0" algn="l">
              <a:buFontTx/>
              <a:buNone/>
              <a:defRPr sz="1300">
                <a:solidFill>
                  <a:schemeClr val="tx1">
                    <a:tint val="95000"/>
                  </a:schemeClr>
                </a:solidFill>
              </a:defRPr>
            </a:lvl1pPr>
            <a:lvl2pPr marL="460375" marR="0" indent="-112713">
              <a:buFontTx/>
              <a:buNone/>
              <a:defRPr sz="1200"/>
            </a:lvl2pPr>
            <a:lvl3pPr marL="914400" marR="0" indent="-117475">
              <a:buFontTx/>
              <a:buNone/>
              <a:defRPr sz="1000"/>
            </a:lvl3pPr>
            <a:lvl4pPr marL="1316038" marR="0" indent="-112713">
              <a:buFontTx/>
              <a:buNone/>
              <a:defRPr sz="900"/>
            </a:lvl4pPr>
            <a:lvl5pPr marL="1711325" marR="0" indent="-117475">
              <a:buFontTx/>
              <a:buNone/>
              <a:defRPr sz="900"/>
            </a:lvl5pPr>
          </a:lstStyle>
          <a:p>
            <a:pPr lvl="0"/>
            <a:r>
              <a:rPr lang="ru-RU" smtClean="0"/>
              <a:t>Образец текста</a:t>
            </a:r>
          </a:p>
        </p:txBody>
      </p:sp>
      <p:sp>
        <p:nvSpPr>
          <p:cNvPr id="6" name="Rectangle 5"/>
          <p:cNvSpPr>
            <a:spLocks noGrp="1"/>
          </p:cNvSpPr>
          <p:nvPr>
            <p:ph type="dt" sz="half" idx="10"/>
          </p:nvPr>
        </p:nvSpPr>
        <p:spPr/>
        <p:txBody>
          <a:bodyPr/>
          <a:lstStyle>
            <a:lvl1pPr>
              <a:defRPr/>
            </a:lvl1pPr>
          </a:lstStyle>
          <a:p>
            <a:pPr>
              <a:defRPr/>
            </a:pPr>
            <a:fld id="{FB2129EB-C673-49D2-B4E9-74A9BE8DA27F}" type="datetimeFigureOut">
              <a:rPr/>
              <a:pPr>
                <a:defRPr/>
              </a:pPr>
              <a:t>4/8/2014</a:t>
            </a:fld>
            <a:endParaRPr/>
          </a:p>
        </p:txBody>
      </p:sp>
      <p:sp>
        <p:nvSpPr>
          <p:cNvPr id="7" name="Rectangle 6"/>
          <p:cNvSpPr>
            <a:spLocks noGrp="1"/>
          </p:cNvSpPr>
          <p:nvPr>
            <p:ph type="ftr" sz="quarter" idx="11"/>
          </p:nvPr>
        </p:nvSpPr>
        <p:spPr/>
        <p:txBody>
          <a:bodyPr/>
          <a:lstStyle>
            <a:lvl1pPr>
              <a:defRPr/>
            </a:lvl1pPr>
          </a:lstStyle>
          <a:p>
            <a:pPr>
              <a:defRPr/>
            </a:pPr>
            <a:endParaRPr/>
          </a:p>
        </p:txBody>
      </p:sp>
      <p:sp>
        <p:nvSpPr>
          <p:cNvPr id="8" name="Rectangle 7"/>
          <p:cNvSpPr>
            <a:spLocks noGrp="1"/>
          </p:cNvSpPr>
          <p:nvPr>
            <p:ph type="sldNum" sz="quarter" idx="12"/>
          </p:nvPr>
        </p:nvSpPr>
        <p:spPr/>
        <p:txBody>
          <a:bodyPr/>
          <a:lstStyle>
            <a:lvl1pPr>
              <a:defRPr/>
            </a:lvl1pPr>
          </a:lstStyle>
          <a:p>
            <a:pPr>
              <a:defRPr/>
            </a:pPr>
            <a:fld id="{43FF8D49-B744-4923-B1E4-69475C9DCA22}" type="slidenum">
              <a:rPr/>
              <a:pPr>
                <a:def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Rectangle 10"/>
          <p:cNvSpPr>
            <a:spLocks noGrp="1"/>
          </p:cNvSpPr>
          <p:nvPr>
            <p:ph type="title"/>
          </p:nvPr>
        </p:nvSpPr>
        <p:spPr>
          <a:xfrm>
            <a:off x="457200" y="304800"/>
            <a:ext cx="8229600" cy="1143000"/>
          </a:xfrm>
          <a:prstGeom prst="rect">
            <a:avLst/>
          </a:prstGeom>
        </p:spPr>
        <p:txBody>
          <a:bodyPr vert="horz" wrap="square" lIns="91440" tIns="45720" rIns="91440" bIns="45720" numCol="1" anchor="b" anchorCtr="0" compatLnSpc="1">
            <a:prstTxWarp prst="textNoShape">
              <a:avLst/>
            </a:prstTxWarp>
            <a:normAutofit/>
          </a:bodyPr>
          <a:lstStyle/>
          <a:p>
            <a:pPr lvl="0"/>
            <a:r>
              <a:rPr lang="ru-RU" smtClean="0"/>
              <a:t>Образец заголовка</a:t>
            </a:r>
            <a:endParaRPr lang="en-US" smtClean="0"/>
          </a:p>
        </p:txBody>
      </p:sp>
      <p:sp>
        <p:nvSpPr>
          <p:cNvPr id="1027" name="Rectangle 11"/>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45720" tIns="45720" rIns="4572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7" name="Rectangle 22"/>
          <p:cNvSpPr>
            <a:spLocks noGrp="1"/>
          </p:cNvSpPr>
          <p:nvPr>
            <p:ph type="dt" sz="half" idx="2"/>
          </p:nvPr>
        </p:nvSpPr>
        <p:spPr>
          <a:xfrm>
            <a:off x="457200" y="6245225"/>
            <a:ext cx="2133600" cy="476250"/>
          </a:xfrm>
          <a:prstGeom prst="rect">
            <a:avLst/>
          </a:prstGeom>
        </p:spPr>
        <p:txBody>
          <a:bodyPr anchor="b" anchorCtr="0"/>
          <a:lstStyle>
            <a:lvl1pPr fontAlgn="auto">
              <a:spcBef>
                <a:spcPts val="0"/>
              </a:spcBef>
              <a:spcAft>
                <a:spcPts val="0"/>
              </a:spcAft>
              <a:buFontTx/>
              <a:buNone/>
              <a:defRPr lang="en-US" sz="1200">
                <a:solidFill>
                  <a:schemeClr val="tx2"/>
                </a:solidFill>
                <a:latin typeface="+mn-lt"/>
                <a:ea typeface="+mn-lt"/>
                <a:cs typeface="+mn-lt"/>
              </a:defRPr>
            </a:lvl1pPr>
          </a:lstStyle>
          <a:p>
            <a:pPr>
              <a:defRPr/>
            </a:pPr>
            <a:fld id="{0C744C01-4498-414F-95BD-C81A219C8962}" type="datetimeFigureOut">
              <a:rPr/>
              <a:pPr>
                <a:defRPr/>
              </a:pPr>
              <a:t>4/8/2014</a:t>
            </a:fld>
            <a:endParaRPr/>
          </a:p>
        </p:txBody>
      </p:sp>
      <p:sp>
        <p:nvSpPr>
          <p:cNvPr id="18" name="Rectangle 18"/>
          <p:cNvSpPr>
            <a:spLocks noGrp="1"/>
          </p:cNvSpPr>
          <p:nvPr>
            <p:ph type="ftr" sz="quarter" idx="3"/>
          </p:nvPr>
        </p:nvSpPr>
        <p:spPr>
          <a:xfrm>
            <a:off x="3124200" y="6245225"/>
            <a:ext cx="2895600" cy="476250"/>
          </a:xfrm>
          <a:prstGeom prst="rect">
            <a:avLst/>
          </a:prstGeom>
        </p:spPr>
        <p:txBody>
          <a:bodyPr anchor="b" anchorCtr="0"/>
          <a:lstStyle>
            <a:lvl1pPr algn="ctr" fontAlgn="auto">
              <a:spcBef>
                <a:spcPts val="0"/>
              </a:spcBef>
              <a:spcAft>
                <a:spcPts val="0"/>
              </a:spcAft>
              <a:buFontTx/>
              <a:buNone/>
              <a:defRPr lang="en-US" sz="1200">
                <a:solidFill>
                  <a:schemeClr val="tx2"/>
                </a:solidFill>
                <a:latin typeface="+mn-lt"/>
                <a:ea typeface="+mn-lt"/>
                <a:cs typeface="+mn-lt"/>
              </a:defRPr>
            </a:lvl1pPr>
          </a:lstStyle>
          <a:p>
            <a:pPr>
              <a:defRPr/>
            </a:pPr>
            <a:endParaRPr/>
          </a:p>
        </p:txBody>
      </p:sp>
      <p:sp>
        <p:nvSpPr>
          <p:cNvPr id="13" name="Rectangle 15"/>
          <p:cNvSpPr>
            <a:spLocks noGrp="1"/>
          </p:cNvSpPr>
          <p:nvPr>
            <p:ph type="sldNum" sz="quarter" idx="4"/>
          </p:nvPr>
        </p:nvSpPr>
        <p:spPr>
          <a:xfrm>
            <a:off x="6553200" y="6245225"/>
            <a:ext cx="2133600" cy="476250"/>
          </a:xfrm>
          <a:prstGeom prst="rect">
            <a:avLst/>
          </a:prstGeom>
        </p:spPr>
        <p:txBody>
          <a:bodyPr anchor="b" anchorCtr="0"/>
          <a:lstStyle>
            <a:lvl1pPr algn="r" fontAlgn="auto">
              <a:spcBef>
                <a:spcPts val="0"/>
              </a:spcBef>
              <a:spcAft>
                <a:spcPts val="0"/>
              </a:spcAft>
              <a:buFontTx/>
              <a:buNone/>
              <a:defRPr lang="en-US" sz="1200">
                <a:solidFill>
                  <a:schemeClr val="tx2"/>
                </a:solidFill>
                <a:latin typeface="+mn-lt"/>
                <a:ea typeface="+mn-lt"/>
                <a:cs typeface="+mn-lt"/>
              </a:defRPr>
            </a:lvl1pPr>
          </a:lstStyle>
          <a:p>
            <a:pPr>
              <a:defRPr/>
            </a:pPr>
            <a:fld id="{C88E4BA2-D466-4E52-8103-9414AD1766B3}"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4" r:id="rId9"/>
    <p:sldLayoutId id="2147483682" r:id="rId10"/>
    <p:sldLayoutId id="2147483683" r:id="rId11"/>
  </p:sldLayoutIdLst>
  <p:txStyles>
    <p:titleStyle>
      <a:defPPr>
        <a:defRPr sz="4400">
          <a:solidFill>
            <a:schemeClr val="tx2">
              <a:shade val="85000"/>
              <a:satMod val="150000"/>
            </a:schemeClr>
          </a:solidFill>
          <a:latin typeface="+mj-lt"/>
          <a:ea typeface="+mj-ea"/>
          <a:cs typeface="+mj-cs"/>
        </a:defRPr>
      </a:defPPr>
      <a:lvl1pPr algn="ctr" rtl="0" eaLnBrk="0" fontAlgn="base" hangingPunct="0">
        <a:spcBef>
          <a:spcPct val="0"/>
        </a:spcBef>
        <a:spcAft>
          <a:spcPct val="0"/>
        </a:spcAft>
        <a:defRPr lang="en-US" sz="4800" b="1" kern="1200" dirty="0">
          <a:solidFill>
            <a:srgbClr val="7F4A25"/>
          </a:solidFill>
          <a:effectLst>
            <a:outerShdw blurRad="63500" dist="38100" dir="8220000" algn="tl" rotWithShape="0">
              <a:srgbClr val="000000">
                <a:alpha val="30000"/>
              </a:srgbClr>
            </a:outerShdw>
          </a:effectLst>
          <a:latin typeface="+mj-lt"/>
          <a:ea typeface="+mj-lt"/>
          <a:cs typeface="+mj-lt"/>
        </a:defRPr>
      </a:lvl1pPr>
      <a:lvl2pPr algn="ctr" rtl="0" eaLnBrk="0" fontAlgn="base" hangingPunct="0">
        <a:spcBef>
          <a:spcPct val="0"/>
        </a:spcBef>
        <a:spcAft>
          <a:spcPct val="0"/>
        </a:spcAft>
        <a:defRPr sz="4800" b="1">
          <a:solidFill>
            <a:srgbClr val="7F4A25"/>
          </a:solidFill>
          <a:latin typeface="Candara" pitchFamily="34" charset="0"/>
          <a:ea typeface="Candara" pitchFamily="34" charset="0"/>
          <a:cs typeface="Candara" pitchFamily="34" charset="0"/>
        </a:defRPr>
      </a:lvl2pPr>
      <a:lvl3pPr algn="ctr" rtl="0" eaLnBrk="0" fontAlgn="base" hangingPunct="0">
        <a:spcBef>
          <a:spcPct val="0"/>
        </a:spcBef>
        <a:spcAft>
          <a:spcPct val="0"/>
        </a:spcAft>
        <a:defRPr sz="4800" b="1">
          <a:solidFill>
            <a:srgbClr val="7F4A25"/>
          </a:solidFill>
          <a:latin typeface="Candara" pitchFamily="34" charset="0"/>
          <a:ea typeface="Candara" pitchFamily="34" charset="0"/>
          <a:cs typeface="Candara" pitchFamily="34" charset="0"/>
        </a:defRPr>
      </a:lvl3pPr>
      <a:lvl4pPr algn="ctr" rtl="0" eaLnBrk="0" fontAlgn="base" hangingPunct="0">
        <a:spcBef>
          <a:spcPct val="0"/>
        </a:spcBef>
        <a:spcAft>
          <a:spcPct val="0"/>
        </a:spcAft>
        <a:defRPr sz="4800" b="1">
          <a:solidFill>
            <a:srgbClr val="7F4A25"/>
          </a:solidFill>
          <a:latin typeface="Candara" pitchFamily="34" charset="0"/>
          <a:ea typeface="Candara" pitchFamily="34" charset="0"/>
          <a:cs typeface="Candara" pitchFamily="34" charset="0"/>
        </a:defRPr>
      </a:lvl4pPr>
      <a:lvl5pPr algn="ctr" rtl="0" eaLnBrk="0" fontAlgn="base" hangingPunct="0">
        <a:spcBef>
          <a:spcPct val="0"/>
        </a:spcBef>
        <a:spcAft>
          <a:spcPct val="0"/>
        </a:spcAft>
        <a:defRPr sz="4800" b="1">
          <a:solidFill>
            <a:srgbClr val="7F4A25"/>
          </a:solidFill>
          <a:latin typeface="Candara" pitchFamily="34" charset="0"/>
          <a:ea typeface="Candara" pitchFamily="34" charset="0"/>
          <a:cs typeface="Candara" pitchFamily="34" charset="0"/>
        </a:defRPr>
      </a:lvl5pPr>
      <a:lvl6pPr marL="457200" algn="ctr" rtl="0" fontAlgn="base">
        <a:spcBef>
          <a:spcPct val="0"/>
        </a:spcBef>
        <a:spcAft>
          <a:spcPct val="0"/>
        </a:spcAft>
        <a:defRPr sz="4800" b="1">
          <a:solidFill>
            <a:srgbClr val="7F4A25"/>
          </a:solidFill>
          <a:latin typeface="Candara" pitchFamily="34" charset="0"/>
        </a:defRPr>
      </a:lvl6pPr>
      <a:lvl7pPr marL="914400" algn="ctr" rtl="0" fontAlgn="base">
        <a:spcBef>
          <a:spcPct val="0"/>
        </a:spcBef>
        <a:spcAft>
          <a:spcPct val="0"/>
        </a:spcAft>
        <a:defRPr sz="4800" b="1">
          <a:solidFill>
            <a:srgbClr val="7F4A25"/>
          </a:solidFill>
          <a:latin typeface="Candara" pitchFamily="34" charset="0"/>
        </a:defRPr>
      </a:lvl7pPr>
      <a:lvl8pPr marL="1371600" algn="ctr" rtl="0" fontAlgn="base">
        <a:spcBef>
          <a:spcPct val="0"/>
        </a:spcBef>
        <a:spcAft>
          <a:spcPct val="0"/>
        </a:spcAft>
        <a:defRPr sz="4800" b="1">
          <a:solidFill>
            <a:srgbClr val="7F4A25"/>
          </a:solidFill>
          <a:latin typeface="Candara" pitchFamily="34" charset="0"/>
        </a:defRPr>
      </a:lvl8pPr>
      <a:lvl9pPr marL="1828800" algn="ctr" rtl="0" fontAlgn="base">
        <a:spcBef>
          <a:spcPct val="0"/>
        </a:spcBef>
        <a:spcAft>
          <a:spcPct val="0"/>
        </a:spcAft>
        <a:defRPr sz="4800" b="1">
          <a:solidFill>
            <a:srgbClr val="7F4A25"/>
          </a:solidFill>
          <a:latin typeface="Candara" pitchFamily="34" charset="0"/>
        </a:defRPr>
      </a:lvl9pPr>
    </p:titleStyle>
    <p:bodyStyle>
      <a:defPPr>
        <a:defRPr>
          <a:solidFill>
            <a:schemeClr val="tx1"/>
          </a:solidFill>
          <a:latin typeface="+mn-lt"/>
          <a:ea typeface="+mn-ea"/>
          <a:cs typeface="+mn-cs"/>
        </a:defRPr>
      </a:defPPr>
      <a:lvl1pPr indent="-273050" algn="l" rtl="0" eaLnBrk="0" fontAlgn="base" hangingPunct="0">
        <a:spcBef>
          <a:spcPct val="20000"/>
        </a:spcBef>
        <a:spcAft>
          <a:spcPct val="0"/>
        </a:spcAft>
        <a:buClr>
          <a:schemeClr val="accent1"/>
        </a:buClr>
        <a:buSzPct val="80000"/>
        <a:buFont typeface="Wingdings 2" pitchFamily="18" charset="2"/>
        <a:buChar char=""/>
        <a:defRPr sz="2800">
          <a:solidFill>
            <a:schemeClr val="tx1"/>
          </a:solidFill>
          <a:latin typeface="+mn-lt"/>
          <a:ea typeface="+mn-lt"/>
          <a:cs typeface="+mn-lt"/>
        </a:defRPr>
      </a:lvl1pPr>
      <a:lvl2pPr marL="557213" indent="-228600" algn="l" rtl="0" eaLnBrk="0" fontAlgn="base" hangingPunct="0">
        <a:spcBef>
          <a:spcPct val="20000"/>
        </a:spcBef>
        <a:spcAft>
          <a:spcPct val="0"/>
        </a:spcAft>
        <a:buClr>
          <a:schemeClr val="tx2"/>
        </a:buClr>
        <a:buFont typeface="Wingdings 2" pitchFamily="18" charset="2"/>
        <a:buChar char=""/>
        <a:defRPr sz="2200">
          <a:solidFill>
            <a:schemeClr val="tx1"/>
          </a:solidFill>
          <a:latin typeface="+mn-lt"/>
          <a:ea typeface="+mn-lt"/>
          <a:cs typeface="+mn-lt"/>
        </a:defRPr>
      </a:lvl2pPr>
      <a:lvl3pPr marL="812800" indent="-228600" algn="l" rtl="0" eaLnBrk="0" fontAlgn="base" hangingPunct="0">
        <a:spcBef>
          <a:spcPct val="20000"/>
        </a:spcBef>
        <a:spcAft>
          <a:spcPct val="0"/>
        </a:spcAft>
        <a:buClr>
          <a:schemeClr val="accent1"/>
        </a:buClr>
        <a:buFont typeface="Wingdings 2" pitchFamily="18" charset="2"/>
        <a:buChar char=""/>
        <a:defRPr sz="2000">
          <a:solidFill>
            <a:schemeClr val="tx1"/>
          </a:solidFill>
          <a:latin typeface="+mn-lt"/>
          <a:ea typeface="+mn-lt"/>
          <a:cs typeface="+mn-lt"/>
        </a:defRPr>
      </a:lvl3pPr>
      <a:lvl4pPr marL="1068388" indent="-228600" algn="l" rtl="0" eaLnBrk="0" fontAlgn="base" hangingPunct="0">
        <a:spcBef>
          <a:spcPct val="20000"/>
        </a:spcBef>
        <a:spcAft>
          <a:spcPct val="0"/>
        </a:spcAft>
        <a:buClr>
          <a:schemeClr val="tx2"/>
        </a:buClr>
        <a:buFont typeface="Wingdings 2" pitchFamily="18" charset="2"/>
        <a:buChar char=""/>
        <a:defRPr>
          <a:solidFill>
            <a:schemeClr val="tx1"/>
          </a:solidFill>
          <a:latin typeface="+mn-lt"/>
          <a:ea typeface="+mn-lt"/>
          <a:cs typeface="+mn-lt"/>
        </a:defRPr>
      </a:lvl4pPr>
      <a:lvl5pPr marL="1316038" indent="-228600" algn="l" rtl="0" eaLnBrk="0" fontAlgn="base" hangingPunct="0">
        <a:spcBef>
          <a:spcPct val="20000"/>
        </a:spcBef>
        <a:spcAft>
          <a:spcPct val="0"/>
        </a:spcAft>
        <a:buClr>
          <a:schemeClr val="accent1"/>
        </a:buClr>
        <a:buFont typeface="Wingdings 2" pitchFamily="18" charset="2"/>
        <a:buChar char=""/>
        <a:defRPr>
          <a:solidFill>
            <a:schemeClr val="tx1"/>
          </a:solidFill>
          <a:latin typeface="+mn-lt"/>
          <a:ea typeface="+mn-lt"/>
          <a:cs typeface="+mn-lt"/>
        </a:defRPr>
      </a:lvl5pPr>
      <a:lvl6pPr marL="1572768" indent="-228600" algn="l" eaLnBrk="1" hangingPunct="1">
        <a:buClr>
          <a:schemeClr val="tx2"/>
        </a:buClr>
        <a:buFont typeface="Wingdings 2" pitchFamily="18" charset="2"/>
        <a:buChar char=""/>
        <a:defRPr lang="en-US" sz="1600" baseline="0" smtClean="0">
          <a:latin typeface="+mn-lt"/>
        </a:defRPr>
      </a:lvl6pPr>
      <a:lvl7pPr marL="1819656" indent="-228600" algn="l" eaLnBrk="1" hangingPunct="1">
        <a:buClr>
          <a:schemeClr val="accent1"/>
        </a:buClr>
        <a:buFont typeface="Wingdings 2" pitchFamily="18" charset="2"/>
        <a:buChar char=""/>
        <a:defRPr lang="en-US" sz="1600" baseline="0" smtClean="0">
          <a:latin typeface="+mn-lt"/>
        </a:defRPr>
      </a:lvl7pPr>
      <a:lvl8pPr marL="2066544" indent="-228600" algn="l" eaLnBrk="1" hangingPunct="1">
        <a:buClr>
          <a:schemeClr val="tx2"/>
        </a:buClr>
        <a:buFont typeface="Wingdings 2" pitchFamily="18" charset="2"/>
        <a:buChar char=""/>
        <a:defRPr sz="1600" baseline="0">
          <a:latin typeface="+mn-lt"/>
        </a:defRPr>
      </a:lvl8pPr>
      <a:lvl9pPr marL="2313432" indent="-228600" algn="l" eaLnBrk="1" hangingPunct="1">
        <a:buClr>
          <a:schemeClr val="accent1"/>
        </a:buClr>
        <a:buFont typeface="Wingdings 2" pitchFamily="18" charset="2"/>
        <a:buChar char=""/>
        <a:defRPr sz="1400" baseline="0">
          <a:latin typeface="+mn-lt"/>
        </a:defRPr>
      </a:lvl9pPr>
    </p:bodyStyle>
    <p:otherStyle>
      <a:defPPr>
        <a:defRPr>
          <a:solidFill>
            <a:schemeClr val="tx1"/>
          </a:solidFill>
          <a:latin typeface="+mn-lt"/>
          <a:ea typeface="+mn-ea"/>
          <a:cs typeface="+mn-cs"/>
        </a:defRPr>
      </a:defPPr>
      <a:lvl1pPr marL="0" eaLnBrk="1" hangingPunct="1"/>
      <a:lvl2pPr marL="457200" eaLnBrk="1" hangingPunct="1"/>
      <a:lvl3pPr marL="914400" eaLnBrk="1" hangingPunct="1"/>
      <a:lvl4pPr marL="1371600" eaLnBrk="1" hangingPunct="1"/>
      <a:lvl5pPr marL="1828800" eaLnBrk="1" hangingPunct="1"/>
      <a:lvl6pPr marL="2286000" eaLnBrk="1" hangingPunct="1"/>
      <a:lvl7pPr marL="2743200" eaLnBrk="1" hangingPunct="1"/>
      <a:lvl8pPr marL="3200400" eaLnBrk="1" hangingPunct="1"/>
      <a:lvl9pPr marL="3657600" eaLnBrk="1" hangingPunct="1"/>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0600"/>
            <a:ext cx="7772400" cy="2609850"/>
          </a:xfrm>
        </p:spPr>
        <p:txBody>
          <a:bodyPr/>
          <a:lstStyle/>
          <a:p>
            <a:pPr eaLnBrk="1" fontAlgn="auto" hangingPunct="1">
              <a:spcBef>
                <a:spcPts val="0"/>
              </a:spcBef>
              <a:spcAft>
                <a:spcPts val="0"/>
              </a:spcAft>
              <a:defRPr/>
            </a:pPr>
            <a:endParaRPr lang="ru-RU">
              <a:solidFill>
                <a:schemeClr val="tx2">
                  <a:shade val="85000"/>
                  <a:satMod val="150000"/>
                </a:schemeClr>
              </a:solidFill>
            </a:endParaRPr>
          </a:p>
        </p:txBody>
      </p:sp>
      <p:sp>
        <p:nvSpPr>
          <p:cNvPr id="14338" name="Подзаголовок 2"/>
          <p:cNvSpPr>
            <a:spLocks noGrp="1"/>
          </p:cNvSpPr>
          <p:nvPr>
            <p:ph type="subTitle" idx="1"/>
          </p:nvPr>
        </p:nvSpPr>
        <p:spPr>
          <a:xfrm>
            <a:off x="1371600" y="3657600"/>
            <a:ext cx="6400800" cy="1966913"/>
          </a:xfrm>
        </p:spPr>
        <p:txBody>
          <a:bodyPr/>
          <a:lstStyle/>
          <a:p>
            <a:pPr eaLnBrk="1" hangingPunct="1">
              <a:spcBef>
                <a:spcPct val="0"/>
              </a:spcBef>
            </a:pPr>
            <a:endParaRPr lang="ru-RU" smtClean="0"/>
          </a:p>
        </p:txBody>
      </p:sp>
      <p:pic>
        <p:nvPicPr>
          <p:cNvPr id="14339" name="Рисунок 3" descr="petri_t.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928662" y="1928802"/>
            <a:ext cx="7858180" cy="2554545"/>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a:defRPr/>
            </a:pPr>
            <a:r>
              <a:rPr lang="uk-UA" sz="4000" b="1" i="1">
                <a:solidFill>
                  <a:schemeClr val="bg2"/>
                </a:solidFill>
                <a:latin typeface="Arial" charset="0"/>
                <a:cs typeface="Arial" charset="0"/>
              </a:rPr>
              <a:t>Аналіз роботи галузі охорони здоров'я міста Тернополя за 2013 рік</a:t>
            </a:r>
            <a:r>
              <a:rPr lang="uk-UA" sz="4000" b="1" i="1">
                <a:solidFill>
                  <a:schemeClr val="bg2"/>
                </a:solidFill>
                <a:latin typeface="Arial" charset="0"/>
                <a:ea typeface="Cambria Math" pitchFamily="18" charset="0"/>
                <a:cs typeface="Arial" charset="0"/>
              </a:rPr>
              <a:t> </a:t>
            </a:r>
            <a:endParaRPr lang="ru-RU" sz="4000" b="1" i="1">
              <a:solidFill>
                <a:schemeClr val="bg2"/>
              </a:solidFill>
              <a:latin typeface="Arial" charset="0"/>
              <a:ea typeface="Cambria Math" pitchFamily="18" charset="0"/>
              <a:cs typeface="Arial" charset="0"/>
            </a:endParaRPr>
          </a:p>
        </p:txBody>
      </p:sp>
      <p:sp>
        <p:nvSpPr>
          <p:cNvPr id="14343" name="Rectangle 1"/>
          <p:cNvSpPr>
            <a:spLocks noChangeArrowheads="1"/>
          </p:cNvSpPr>
          <p:nvPr/>
        </p:nvSpPr>
        <p:spPr bwMode="auto">
          <a:xfrm>
            <a:off x="0" y="0"/>
            <a:ext cx="184150" cy="369888"/>
          </a:xfrm>
          <a:prstGeom prst="rect">
            <a:avLst/>
          </a:prstGeom>
          <a:noFill/>
          <a:ln w="9525">
            <a:noFill/>
            <a:miter lim="800000"/>
            <a:headEnd/>
            <a:tailEnd/>
          </a:ln>
        </p:spPr>
        <p:txBody>
          <a:bodyPr wrap="none" anchor="ctr">
            <a:spAutoFit/>
          </a:bodyPr>
          <a:lstStyle/>
          <a:p>
            <a:pPr eaLnBrk="0" hangingPunct="0"/>
            <a:endParaRPr lang="ru-RU">
              <a:solidFill>
                <a:schemeClr val="tx1"/>
              </a:solidFill>
              <a:latin typeface="Arial" charset="0"/>
            </a:endParaRPr>
          </a:p>
        </p:txBody>
      </p:sp>
      <p:sp>
        <p:nvSpPr>
          <p:cNvPr id="14344" name="TextBox 7"/>
          <p:cNvSpPr txBox="1">
            <a:spLocks noChangeArrowheads="1"/>
          </p:cNvSpPr>
          <p:nvPr/>
        </p:nvSpPr>
        <p:spPr bwMode="auto">
          <a:xfrm>
            <a:off x="5929313" y="5857875"/>
            <a:ext cx="3214687" cy="457200"/>
          </a:xfrm>
          <a:prstGeom prst="rect">
            <a:avLst/>
          </a:prstGeom>
          <a:noFill/>
          <a:ln w="9525">
            <a:noFill/>
            <a:miter lim="800000"/>
            <a:headEnd/>
            <a:tailEnd/>
          </a:ln>
        </p:spPr>
        <p:txBody>
          <a:bodyPr>
            <a:spAutoFit/>
          </a:bodyPr>
          <a:lstStyle/>
          <a:p>
            <a:r>
              <a:rPr lang="uk-UA" sz="2400" b="1">
                <a:solidFill>
                  <a:schemeClr val="bg2"/>
                </a:solidFill>
                <a:latin typeface="Arial" charset="0"/>
              </a:rPr>
              <a:t>Ростислав Левчук</a:t>
            </a:r>
            <a:endParaRPr lang="ru-RU" sz="2400" b="1">
              <a:solidFill>
                <a:schemeClr val="bg2"/>
              </a:solidFill>
              <a:latin typeface="Arial" charset="0"/>
            </a:endParaRPr>
          </a:p>
        </p:txBody>
      </p:sp>
    </p:spTree>
  </p:cSld>
  <p:clrMapOvr>
    <a:masterClrMapping/>
  </p:clrMapOvr>
  <p:transition advClick="0" advTm="2000">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a:solidFill>
                  <a:schemeClr val="accent5">
                    <a:lumMod val="75000"/>
                  </a:schemeClr>
                </a:solidFill>
                <a:latin typeface="Constantia" pitchFamily="18" charset="0"/>
                <a:cs typeface="Tunga" pitchFamily="2"/>
              </a:rPr>
              <a:t> </a:t>
            </a:r>
            <a:r>
              <a:rPr lang="uk-UA" err="1">
                <a:solidFill>
                  <a:schemeClr val="accent5">
                    <a:lumMod val="75000"/>
                  </a:schemeClr>
                </a:solidFill>
                <a:latin typeface="Constantia" pitchFamily="18" charset="0"/>
                <a:cs typeface="Tunga" pitchFamily="2"/>
              </a:rPr>
              <a:t>“Онкологія”</a:t>
            </a:r>
            <a:endParaRPr lang="ru-RU">
              <a:solidFill>
                <a:schemeClr val="accent5">
                  <a:lumMod val="75000"/>
                </a:schemeClr>
              </a:solidFill>
              <a:latin typeface="Constantia" pitchFamily="18" charset="0"/>
              <a:cs typeface="Tunga" pitchFamily="2"/>
            </a:endParaRPr>
          </a:p>
        </p:txBody>
      </p:sp>
      <p:sp>
        <p:nvSpPr>
          <p:cNvPr id="25602" name="Содержимое 2"/>
          <p:cNvSpPr>
            <a:spLocks noGrp="1"/>
          </p:cNvSpPr>
          <p:nvPr>
            <p:ph idx="1"/>
          </p:nvPr>
        </p:nvSpPr>
        <p:spPr/>
        <p:txBody>
          <a:bodyPr/>
          <a:lstStyle/>
          <a:p>
            <a:pPr algn="just" eaLnBrk="1" hangingPunct="1">
              <a:spcBef>
                <a:spcPct val="0"/>
              </a:spcBef>
              <a:buFont typeface="Wingdings 2" pitchFamily="18" charset="2"/>
              <a:buNone/>
            </a:pPr>
            <a:r>
              <a:rPr lang="uk-UA" b="1" smtClean="0"/>
              <a:t>Високим залишається в місті рівень онкологічної захворюваності, яка займає  2-ге місце в структурі захворюваності і смертності населення. В 2013 році захворюваність на злоякісні захворювання збільшилася і становить 371,9 на 100 тис.населення проти 332,2 в 2012 році. Вперше виявлено 743 випадків онкозахворюваності. Летальність до року становить 30,2%.</a:t>
            </a:r>
            <a:endParaRPr lang="ru-RU" b="1" smtClean="0"/>
          </a:p>
        </p:txBody>
      </p:sp>
    </p:spTree>
  </p:cSld>
  <p:clrMapOvr>
    <a:masterClrMapping/>
  </p:clrMapOvr>
  <p:transition advClick="0" advTm="4000">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endParaRPr lang="ru-RU">
              <a:solidFill>
                <a:schemeClr val="tx2">
                  <a:shade val="85000"/>
                  <a:satMod val="150000"/>
                </a:schemeClr>
              </a:solidFill>
            </a:endParaRPr>
          </a:p>
        </p:txBody>
      </p:sp>
      <p:pic>
        <p:nvPicPr>
          <p:cNvPr id="4" name="Содержимое 3" descr="в76гбд.png"/>
          <p:cNvPicPr>
            <a:picLocks noGrp="1" noChangeAspect="1"/>
          </p:cNvPicPr>
          <p:nvPr>
            <p:ph idx="1"/>
          </p:nvPr>
        </p:nvPicPr>
        <p:blipFill>
          <a:blip r:embed="rId2" cstate="print"/>
          <a:stretch>
            <a:fillRect/>
          </a:stretch>
        </p:blipFill>
        <p:spPr>
          <a:xfrm>
            <a:off x="-185771" y="56728"/>
            <a:ext cx="9548902" cy="7090222"/>
          </a:xfrm>
          <a:prstGeom prst="roundRect">
            <a:avLst>
              <a:gd name="adj" fmla="val 4167"/>
            </a:avLst>
          </a:prstGeom>
          <a:solidFill>
            <a:srgbClr val="FFFFFF"/>
          </a:solidFill>
          <a:ln w="76200" cap="sq">
            <a:solidFill>
              <a:srgbClr val="EAEAEA"/>
            </a:solidFill>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TextBox 4"/>
          <p:cNvSpPr txBox="1"/>
          <p:nvPr/>
        </p:nvSpPr>
        <p:spPr>
          <a:xfrm>
            <a:off x="142875" y="0"/>
            <a:ext cx="8643938" cy="1570038"/>
          </a:xfrm>
          <a:prstGeom prst="rect">
            <a:avLst/>
          </a:prstGeom>
          <a:noFill/>
        </p:spPr>
        <p:txBody>
          <a:bodyPr>
            <a:spAutoFit/>
          </a:bodyPr>
          <a:lstStyle/>
          <a:p>
            <a:pPr algn="ctr" fontAlgn="auto">
              <a:spcBef>
                <a:spcPts val="0"/>
              </a:spcBef>
              <a:spcAft>
                <a:spcPts val="0"/>
              </a:spcAft>
              <a:defRPr/>
            </a:pPr>
            <a:r>
              <a:rPr lang="uk-UA" sz="3200" b="1" i="1" dirty="0">
                <a:ln w="11430"/>
                <a:solidFill>
                  <a:schemeClr val="bg2">
                    <a:lumMod val="50000"/>
                  </a:schemeClr>
                </a:solidFill>
                <a:effectLst>
                  <a:outerShdw blurRad="80000" dist="40000" dir="5040000" algn="tl">
                    <a:srgbClr val="000000">
                      <a:alpha val="30000"/>
                    </a:srgbClr>
                  </a:outerShdw>
                </a:effectLst>
                <a:latin typeface="+mn-lt"/>
              </a:rPr>
              <a:t>Програма розвитку первинної </a:t>
            </a:r>
          </a:p>
          <a:p>
            <a:pPr algn="ctr" fontAlgn="auto">
              <a:spcBef>
                <a:spcPts val="0"/>
              </a:spcBef>
              <a:spcAft>
                <a:spcPts val="0"/>
              </a:spcAft>
              <a:defRPr/>
            </a:pPr>
            <a:r>
              <a:rPr lang="uk-UA" sz="3200" b="1" i="1" dirty="0">
                <a:ln w="11430"/>
                <a:solidFill>
                  <a:schemeClr val="bg2">
                    <a:lumMod val="50000"/>
                  </a:schemeClr>
                </a:solidFill>
                <a:effectLst>
                  <a:outerShdw blurRad="80000" dist="40000" dir="5040000" algn="tl">
                    <a:srgbClr val="000000">
                      <a:alpha val="30000"/>
                    </a:srgbClr>
                  </a:outerShdw>
                </a:effectLst>
                <a:latin typeface="+mn-lt"/>
              </a:rPr>
              <a:t>медико-санітарної допомоги на засадах сімейної медицини</a:t>
            </a:r>
            <a:endParaRPr lang="uk-UA" sz="3200" b="1" i="1" dirty="0">
              <a:solidFill>
                <a:schemeClr val="bg2">
                  <a:lumMod val="50000"/>
                </a:schemeClr>
              </a:solidFill>
              <a:latin typeface="+mn-lt"/>
            </a:endParaRPr>
          </a:p>
        </p:txBody>
      </p:sp>
      <p:sp>
        <p:nvSpPr>
          <p:cNvPr id="26628" name="TextBox 6"/>
          <p:cNvSpPr txBox="1">
            <a:spLocks noChangeArrowheads="1"/>
          </p:cNvSpPr>
          <p:nvPr/>
        </p:nvSpPr>
        <p:spPr bwMode="auto">
          <a:xfrm>
            <a:off x="142875" y="1643063"/>
            <a:ext cx="9001125" cy="5548312"/>
          </a:xfrm>
          <a:prstGeom prst="rect">
            <a:avLst/>
          </a:prstGeom>
          <a:noFill/>
          <a:ln w="9525">
            <a:noFill/>
            <a:miter lim="800000"/>
            <a:headEnd/>
            <a:tailEnd/>
          </a:ln>
        </p:spPr>
        <p:txBody>
          <a:bodyPr>
            <a:spAutoFit/>
          </a:bodyPr>
          <a:lstStyle/>
          <a:p>
            <a:r>
              <a:rPr lang="uk-UA" sz="2200" b="1">
                <a:solidFill>
                  <a:srgbClr val="F6EBCB"/>
                </a:solidFill>
              </a:rPr>
              <a:t>      </a:t>
            </a:r>
            <a:r>
              <a:rPr lang="uk-UA" b="1">
                <a:solidFill>
                  <a:schemeClr val="bg2"/>
                </a:solidFill>
                <a:latin typeface="Arial" charset="0"/>
              </a:rPr>
              <a:t> </a:t>
            </a:r>
          </a:p>
          <a:p>
            <a:r>
              <a:rPr lang="uk-UA" sz="2000" b="1">
                <a:solidFill>
                  <a:schemeClr val="bg2"/>
                </a:solidFill>
                <a:latin typeface="Arial" charset="0"/>
              </a:rPr>
              <a:t>ЦПМСД складається з 2 філій:</a:t>
            </a:r>
          </a:p>
          <a:p>
            <a:r>
              <a:rPr lang="uk-UA" sz="2000" b="1">
                <a:solidFill>
                  <a:schemeClr val="bg2"/>
                </a:solidFill>
                <a:latin typeface="Arial" charset="0"/>
              </a:rPr>
              <a:t>Філія №1 – складається з 7 амбулаторій, які обслуговують мікрорайони     </a:t>
            </a:r>
          </a:p>
          <a:p>
            <a:r>
              <a:rPr lang="uk-UA" sz="2000" b="1">
                <a:solidFill>
                  <a:schemeClr val="bg2"/>
                </a:solidFill>
                <a:latin typeface="Arial" charset="0"/>
              </a:rPr>
              <a:t>                  «Дружба» і «Центр».</a:t>
            </a:r>
          </a:p>
          <a:p>
            <a:r>
              <a:rPr lang="uk-UA" sz="2000" b="1">
                <a:solidFill>
                  <a:schemeClr val="bg2"/>
                </a:solidFill>
                <a:latin typeface="Arial" charset="0"/>
              </a:rPr>
              <a:t>Філія №2 – складається з 8 амбулаторій, обслуговує мікрорайони «Східний» і                  «Сонячний»</a:t>
            </a:r>
          </a:p>
          <a:p>
            <a:r>
              <a:rPr lang="uk-UA" sz="2000" b="1">
                <a:solidFill>
                  <a:schemeClr val="bg2"/>
                </a:solidFill>
                <a:latin typeface="Arial" charset="0"/>
              </a:rPr>
              <a:t>Всього «ЦПМСД» обслуговує 176 215 дорослих  жителів м. Тернополя.</a:t>
            </a:r>
          </a:p>
          <a:p>
            <a:r>
              <a:rPr lang="uk-UA" sz="2000" b="1">
                <a:solidFill>
                  <a:schemeClr val="bg2"/>
                </a:solidFill>
                <a:latin typeface="Arial" charset="0"/>
              </a:rPr>
              <a:t>         В центрі працюють 90 сімейних лікарів, 26 дільничних терапевтів, вузькі спеціалісти: хірурги, окулісти, неврологи та ЛОР-лікарі та ін.</a:t>
            </a:r>
          </a:p>
          <a:p>
            <a:r>
              <a:rPr lang="uk-UA" sz="2000" b="1">
                <a:solidFill>
                  <a:schemeClr val="bg2"/>
                </a:solidFill>
              </a:rPr>
              <a:t>	</a:t>
            </a:r>
            <a:r>
              <a:rPr lang="uk-UA" sz="2000" b="1">
                <a:solidFill>
                  <a:schemeClr val="bg2"/>
                </a:solidFill>
                <a:latin typeface="Arial" charset="0"/>
              </a:rPr>
              <a:t>В червні 2013 року на базі колишнього приміщення дезстанції з метою наближення надання медичної допомоги до населення, створено амбулаторію №6 ( по вул. Петриківській, мікрорайон «Дружба») та повноцінну амбулаторію №14 по вул. Куліша,7.</a:t>
            </a:r>
          </a:p>
          <a:p>
            <a:r>
              <a:rPr lang="uk-UA" b="1">
                <a:solidFill>
                  <a:schemeClr val="bg2"/>
                </a:solidFill>
                <a:latin typeface="Arial" charset="0"/>
              </a:rPr>
              <a:t> </a:t>
            </a:r>
          </a:p>
          <a:p>
            <a:endParaRPr lang="ru-RU" b="1">
              <a:solidFill>
                <a:schemeClr val="bg2"/>
              </a:solidFill>
              <a:latin typeface="Arial" charset="0"/>
            </a:endParaRPr>
          </a:p>
        </p:txBody>
      </p:sp>
    </p:spTree>
  </p:cSld>
  <p:clrMapOvr>
    <a:masterClrMapping/>
  </p:clrMapOvr>
  <p:transition advClick="0" advTm="4000">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endParaRPr lang="ru-RU">
              <a:solidFill>
                <a:schemeClr val="tx2">
                  <a:shade val="85000"/>
                  <a:satMod val="150000"/>
                </a:schemeClr>
              </a:solidFill>
            </a:endParaRPr>
          </a:p>
        </p:txBody>
      </p:sp>
      <p:pic>
        <p:nvPicPr>
          <p:cNvPr id="4" name="Содержимое 3" descr="zelenaya-volna_1920x1200.jpg"/>
          <p:cNvPicPr>
            <a:picLocks noGrp="1" noChangeAspect="1"/>
          </p:cNvPicPr>
          <p:nvPr>
            <p:ph idx="1"/>
          </p:nvPr>
        </p:nvPicPr>
        <p:blipFill>
          <a:blip r:embed="rId2"/>
          <a:stretch>
            <a:fillRect/>
          </a:stretch>
        </p:blipFill>
        <p:spPr>
          <a:xfrm>
            <a:off x="-468313" y="0"/>
            <a:ext cx="12384088" cy="6858000"/>
          </a:xfrm>
          <a:ln>
            <a:solidFill>
              <a:schemeClr val="accent1">
                <a:shade val="50000"/>
              </a:schemeClr>
            </a:solidFill>
          </a:ln>
        </p:spPr>
      </p:pic>
      <p:sp>
        <p:nvSpPr>
          <p:cNvPr id="27651" name="Rectangle 7"/>
          <p:cNvSpPr>
            <a:spLocks noChangeArrowheads="1"/>
          </p:cNvSpPr>
          <p:nvPr/>
        </p:nvSpPr>
        <p:spPr bwMode="auto">
          <a:xfrm>
            <a:off x="-446088" y="195263"/>
            <a:ext cx="8501063" cy="1006475"/>
          </a:xfrm>
          <a:prstGeom prst="rect">
            <a:avLst/>
          </a:prstGeom>
          <a:noFill/>
          <a:ln w="9525">
            <a:noFill/>
            <a:miter lim="800000"/>
            <a:headEnd/>
            <a:tailEnd/>
          </a:ln>
        </p:spPr>
        <p:txBody>
          <a:bodyPr anchor="ctr">
            <a:spAutoFit/>
          </a:bodyPr>
          <a:lstStyle/>
          <a:p>
            <a:pPr algn="ctr">
              <a:tabLst>
                <a:tab pos="450850" algn="l"/>
              </a:tabLst>
            </a:pPr>
            <a:r>
              <a:rPr lang="uk-UA" sz="2000">
                <a:solidFill>
                  <a:schemeClr val="tx1"/>
                </a:solidFill>
                <a:cs typeface="Times New Roman" pitchFamily="18" charset="0"/>
              </a:rPr>
              <a:t>П</a:t>
            </a:r>
            <a:r>
              <a:rPr lang="uk-UA" sz="2000">
                <a:solidFill>
                  <a:schemeClr val="tx1"/>
                </a:solidFill>
                <a:ea typeface="Calibri" pitchFamily="34" charset="0"/>
                <a:cs typeface="Times New Roman" pitchFamily="18" charset="0"/>
              </a:rPr>
              <a:t>ротягом 2013 року ТМКЗ «Центру первинної медико-санітарної допомоги»  </a:t>
            </a:r>
            <a:endParaRPr lang="uk-UA" sz="2000">
              <a:solidFill>
                <a:schemeClr val="tx1"/>
              </a:solidFill>
              <a:cs typeface="Times New Roman" pitchFamily="18" charset="0"/>
            </a:endParaRPr>
          </a:p>
          <a:p>
            <a:pPr algn="ctr">
              <a:tabLst>
                <a:tab pos="450850" algn="l"/>
              </a:tabLst>
            </a:pPr>
            <a:r>
              <a:rPr lang="uk-UA" sz="2000">
                <a:solidFill>
                  <a:schemeClr val="tx1"/>
                </a:solidFill>
                <a:ea typeface="Calibri" pitchFamily="34" charset="0"/>
                <a:cs typeface="Calibri" pitchFamily="34" charset="0"/>
              </a:rPr>
              <a:t>було передано з інших лікувальних закладів :</a:t>
            </a:r>
            <a:endParaRPr lang="ru-RU" sz="2000">
              <a:solidFill>
                <a:schemeClr val="tx1"/>
              </a:solidFill>
            </a:endParaRPr>
          </a:p>
          <a:p>
            <a:pPr algn="ctr" eaLnBrk="0" hangingPunct="0">
              <a:tabLst>
                <a:tab pos="450850" algn="l"/>
              </a:tabLst>
            </a:pPr>
            <a:endParaRPr lang="ru-RU" sz="2000">
              <a:solidFill>
                <a:schemeClr val="tx1"/>
              </a:solidFill>
            </a:endParaRPr>
          </a:p>
        </p:txBody>
      </p:sp>
      <p:graphicFrame>
        <p:nvGraphicFramePr>
          <p:cNvPr id="26762" name="Group 138"/>
          <p:cNvGraphicFramePr>
            <a:graphicFrameLocks noGrp="1"/>
          </p:cNvGraphicFramePr>
          <p:nvPr/>
        </p:nvGraphicFramePr>
        <p:xfrm>
          <a:off x="-225425" y="1177925"/>
          <a:ext cx="5805488" cy="2773363"/>
        </p:xfrm>
        <a:graphic>
          <a:graphicData uri="http://schemas.openxmlformats.org/drawingml/2006/table">
            <a:tbl>
              <a:tblPr/>
              <a:tblGrid>
                <a:gridCol w="3729038"/>
                <a:gridCol w="2076450"/>
              </a:tblGrid>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Гематологічний аналізатор</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6 шт.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Сечовий аналізатор</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6 шт.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Пульсоксиметр</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lvl="0" eaLnBrk="0" fontAlgn="base" latinLnBrk="0" hangingPunct="0">
                        <a:lnSpc>
                          <a:spcPct val="100000"/>
                        </a:lnSpc>
                        <a:spcBef>
                          <a:spcPct val="20000"/>
                        </a:spcBef>
                        <a:spcAft>
                          <a:spcPct val="0"/>
                        </a:spcAft>
                        <a:tabLst/>
                      </a:pPr>
                      <a:endParaRPr kumimoji="0" lang="ru-RU" sz="2000" b="0" i="0" u="none" strike="noStrike" cap="none" normalizeH="0" baseline="0" smtClean="0">
                        <a:ln>
                          <a:noFill/>
                        </a:ln>
                        <a:solidFill>
                          <a:schemeClr val="tx1"/>
                        </a:solidFill>
                        <a:effectLst/>
                        <a:latin typeface="Candara" pitchFamily="34" charset="0"/>
                        <a:ea typeface="Candara" pitchFamily="34" charset="0"/>
                        <a:cs typeface="Candar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ЕКГ</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8 шт.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Глюкометр</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6 шт.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Стерилізатор</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10 шт.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Холодильник</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20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10 шт.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7678" name="Rectangle 95"/>
          <p:cNvSpPr>
            <a:spLocks noChangeArrowheads="1"/>
          </p:cNvSpPr>
          <p:nvPr/>
        </p:nvSpPr>
        <p:spPr bwMode="auto">
          <a:xfrm>
            <a:off x="-225425" y="3641725"/>
            <a:ext cx="4341813" cy="579438"/>
          </a:xfrm>
          <a:prstGeom prst="rect">
            <a:avLst/>
          </a:prstGeom>
          <a:noFill/>
          <a:ln w="9525">
            <a:noFill/>
            <a:miter lim="800000"/>
            <a:headEnd/>
            <a:tailEnd/>
          </a:ln>
        </p:spPr>
        <p:txBody>
          <a:bodyPr wrap="none" anchor="ctr">
            <a:spAutoFit/>
          </a:bodyPr>
          <a:lstStyle/>
          <a:p>
            <a:pPr>
              <a:tabLst>
                <a:tab pos="450850" algn="l"/>
                <a:tab pos="539750" algn="l"/>
              </a:tabLst>
            </a:pPr>
            <a:r>
              <a:rPr lang="uk-UA" sz="1400">
                <a:solidFill>
                  <a:schemeClr val="tx1"/>
                </a:solidFill>
                <a:latin typeface="Times New Roman" pitchFamily="18" charset="0"/>
                <a:ea typeface="Calibri" pitchFamily="34" charset="0"/>
                <a:cs typeface="Times New Roman" pitchFamily="18" charset="0"/>
              </a:rPr>
              <a:t>            </a:t>
            </a:r>
            <a:endParaRPr lang="ru-RU" sz="1100">
              <a:solidFill>
                <a:schemeClr val="tx1"/>
              </a:solidFill>
              <a:latin typeface="Arial" charset="0"/>
              <a:ea typeface="Calibri" pitchFamily="34" charset="0"/>
              <a:cs typeface="Times New Roman" pitchFamily="18" charset="0"/>
            </a:endParaRPr>
          </a:p>
          <a:p>
            <a:pPr eaLnBrk="0" hangingPunct="0">
              <a:tabLst>
                <a:tab pos="450850" algn="l"/>
                <a:tab pos="539750" algn="l"/>
              </a:tabLst>
            </a:pPr>
            <a:r>
              <a:rPr lang="uk-UA" sz="1400">
                <a:solidFill>
                  <a:schemeClr val="tx1"/>
                </a:solidFill>
                <a:latin typeface="Times New Roman" pitchFamily="18" charset="0"/>
                <a:ea typeface="Calibri" pitchFamily="34" charset="0"/>
                <a:cs typeface="Times New Roman" pitchFamily="18" charset="0"/>
              </a:rPr>
              <a:t>          </a:t>
            </a:r>
            <a:r>
              <a:rPr lang="uk-UA">
                <a:solidFill>
                  <a:schemeClr val="tx1"/>
                </a:solidFill>
                <a:ea typeface="Calibri" pitchFamily="34" charset="0"/>
                <a:cs typeface="Times New Roman" pitchFamily="18" charset="0"/>
              </a:rPr>
              <a:t>За 2013 рік капітальні видатки склали :</a:t>
            </a:r>
          </a:p>
        </p:txBody>
      </p:sp>
      <p:graphicFrame>
        <p:nvGraphicFramePr>
          <p:cNvPr id="26765" name="Group 141"/>
          <p:cNvGraphicFramePr>
            <a:graphicFrameLocks noGrp="1"/>
          </p:cNvGraphicFramePr>
          <p:nvPr/>
        </p:nvGraphicFramePr>
        <p:xfrm>
          <a:off x="-225425" y="4191000"/>
          <a:ext cx="6078538" cy="1736725"/>
        </p:xfrm>
        <a:graphic>
          <a:graphicData uri="http://schemas.openxmlformats.org/drawingml/2006/table">
            <a:tbl>
              <a:tblPr/>
              <a:tblGrid>
                <a:gridCol w="1149350"/>
                <a:gridCol w="4929188"/>
              </a:tblGrid>
              <a:tr h="5175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endParaRPr kumimoji="0" lang="uk-UA" sz="1600" b="0" i="0" u="none" strike="noStrike" cap="none" normalizeH="0" baseline="0" smtClean="0">
                        <a:ln>
                          <a:noFill/>
                        </a:ln>
                        <a:solidFill>
                          <a:schemeClr val="tx1"/>
                        </a:solidFill>
                        <a:effectLst/>
                        <a:latin typeface="Candara"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0850" algn="l"/>
                        </a:tabLst>
                      </a:pPr>
                      <a:r>
                        <a:rPr kumimoji="0" lang="uk-UA" sz="16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11 000 грн.</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16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Проектно-кошторисна документація на капітальний ремонт даху приміщення по вул. Острозького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16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33 000 грн.</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16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Встановлення пандуса в амбулаторії №6 по вул. Петриківській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16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99 800 грн.</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450850" algn="l"/>
                        </a:tabLst>
                      </a:pPr>
                      <a:r>
                        <a:rPr kumimoji="0" lang="uk-UA" sz="1600" b="0" i="0" u="none" strike="noStrike" cap="none" normalizeH="0" baseline="0" smtClean="0">
                          <a:ln>
                            <a:noFill/>
                          </a:ln>
                          <a:solidFill>
                            <a:schemeClr val="tx1"/>
                          </a:solidFill>
                          <a:effectLst/>
                          <a:latin typeface="Candara" pitchFamily="34" charset="0"/>
                          <a:ea typeface="Calibri" pitchFamily="34" charset="0"/>
                          <a:cs typeface="Times New Roman" pitchFamily="18" charset="0"/>
                        </a:rPr>
                        <a:t> Придбання оргтехніки (комп’ютери)</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7693" name="Rectangle 135"/>
          <p:cNvSpPr>
            <a:spLocks noChangeArrowheads="1"/>
          </p:cNvSpPr>
          <p:nvPr/>
        </p:nvSpPr>
        <p:spPr bwMode="auto">
          <a:xfrm>
            <a:off x="-225425" y="5862638"/>
            <a:ext cx="7259638" cy="1069975"/>
          </a:xfrm>
          <a:prstGeom prst="rect">
            <a:avLst/>
          </a:prstGeom>
          <a:noFill/>
          <a:ln w="9525">
            <a:noFill/>
            <a:miter lim="800000"/>
            <a:headEnd/>
            <a:tailEnd/>
          </a:ln>
        </p:spPr>
        <p:txBody>
          <a:bodyPr anchor="ctr">
            <a:spAutoFit/>
          </a:bodyPr>
          <a:lstStyle/>
          <a:p>
            <a:pPr>
              <a:tabLst>
                <a:tab pos="450850" algn="l"/>
              </a:tabLst>
            </a:pPr>
            <a:r>
              <a:rPr lang="uk-UA" sz="1400">
                <a:solidFill>
                  <a:schemeClr val="tx1"/>
                </a:solidFill>
                <a:latin typeface="Times New Roman" pitchFamily="18" charset="0"/>
                <a:ea typeface="Calibri" pitchFamily="34" charset="0"/>
                <a:cs typeface="Times New Roman" pitchFamily="18" charset="0"/>
              </a:rPr>
              <a:t>         </a:t>
            </a:r>
            <a:r>
              <a:rPr lang="uk-UA" sz="1600">
                <a:solidFill>
                  <a:schemeClr val="tx1"/>
                </a:solidFill>
                <a:ea typeface="Calibri" pitchFamily="34" charset="0"/>
                <a:cs typeface="Times New Roman" pitchFamily="18" charset="0"/>
              </a:rPr>
              <a:t>До числа проблемних питань можна віднести :</a:t>
            </a:r>
            <a:endParaRPr lang="ru-RU" sz="1600">
              <a:solidFill>
                <a:schemeClr val="tx1"/>
              </a:solidFill>
              <a:ea typeface="Calibri" pitchFamily="34" charset="0"/>
              <a:cs typeface="Times New Roman" pitchFamily="18" charset="0"/>
            </a:endParaRPr>
          </a:p>
          <a:p>
            <a:pPr eaLnBrk="0" hangingPunct="0">
              <a:buFont typeface="Wingdings" pitchFamily="2" charset="2"/>
              <a:buChar char=""/>
              <a:tabLst>
                <a:tab pos="450850" algn="l"/>
              </a:tabLst>
            </a:pPr>
            <a:r>
              <a:rPr lang="uk-UA" sz="1600">
                <a:solidFill>
                  <a:schemeClr val="tx1"/>
                </a:solidFill>
                <a:ea typeface="Calibri" pitchFamily="34" charset="0"/>
                <a:cs typeface="Times New Roman" pitchFamily="18" charset="0"/>
              </a:rPr>
              <a:t>потреба в капітальних і поточних ремонтах будівель і приміщень «ЦПМСД»;</a:t>
            </a:r>
            <a:endParaRPr lang="ru-RU" sz="1600">
              <a:solidFill>
                <a:schemeClr val="tx1"/>
              </a:solidFill>
              <a:ea typeface="Calibri" pitchFamily="34" charset="0"/>
              <a:cs typeface="Times New Roman" pitchFamily="18" charset="0"/>
            </a:endParaRPr>
          </a:p>
          <a:p>
            <a:pPr eaLnBrk="0" hangingPunct="0">
              <a:buFont typeface="Wingdings" pitchFamily="2" charset="2"/>
              <a:buChar char=""/>
              <a:tabLst>
                <a:tab pos="450850" algn="l"/>
              </a:tabLst>
            </a:pPr>
            <a:r>
              <a:rPr lang="uk-UA" sz="1600">
                <a:solidFill>
                  <a:schemeClr val="tx1"/>
                </a:solidFill>
                <a:ea typeface="Calibri" pitchFamily="34" charset="0"/>
                <a:cs typeface="Times New Roman" pitchFamily="18" charset="0"/>
              </a:rPr>
              <a:t>недостатнє фінансування медикаментозного забезпечення пільгових категорій населення.</a:t>
            </a:r>
          </a:p>
        </p:txBody>
      </p:sp>
    </p:spTree>
  </p:cSld>
  <p:clrMapOvr>
    <a:masterClrMapping/>
  </p:clrMapOvr>
  <p:transition advClick="0" advTm="4000">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bwMode="auto"/>
        <p:txBody>
          <a:bodyPr/>
          <a:lstStyle/>
          <a:p>
            <a:r>
              <a:rPr lang="uk-UA" sz="2800" smtClean="0">
                <a:effectLst/>
              </a:rPr>
              <a:t>Тернопільська міська комунальна лікарня швидкої допомоги:</a:t>
            </a:r>
            <a:endParaRPr lang="ru-RU" sz="2800" smtClean="0">
              <a:effectLst/>
            </a:endParaRPr>
          </a:p>
        </p:txBody>
      </p:sp>
      <p:sp>
        <p:nvSpPr>
          <p:cNvPr id="28674" name="Rectangle 3"/>
          <p:cNvSpPr>
            <a:spLocks noGrp="1"/>
          </p:cNvSpPr>
          <p:nvPr>
            <p:ph type="body" idx="1"/>
          </p:nvPr>
        </p:nvSpPr>
        <p:spPr/>
        <p:txBody>
          <a:bodyPr/>
          <a:lstStyle/>
          <a:p>
            <a:pPr>
              <a:lnSpc>
                <a:spcPct val="80000"/>
              </a:lnSpc>
            </a:pPr>
            <a:r>
              <a:rPr lang="uk-UA" sz="1800" smtClean="0"/>
              <a:t>В л</a:t>
            </a:r>
            <a:r>
              <a:rPr lang="ru-RU" sz="1800" smtClean="0"/>
              <a:t>ікарн</a:t>
            </a:r>
            <a:r>
              <a:rPr lang="uk-UA" sz="1800" smtClean="0"/>
              <a:t>і</a:t>
            </a:r>
            <a:r>
              <a:rPr lang="ru-RU" sz="1800" smtClean="0"/>
              <a:t> швидкої допомоги</a:t>
            </a:r>
            <a:r>
              <a:rPr lang="uk-UA" sz="1800" smtClean="0"/>
              <a:t> впроваджено :</a:t>
            </a:r>
          </a:p>
          <a:p>
            <a:pPr>
              <a:lnSpc>
                <a:spcPct val="80000"/>
              </a:lnSpc>
            </a:pPr>
            <a:r>
              <a:rPr lang="uk-UA" sz="1800" smtClean="0"/>
              <a:t>1. Лапароскопічне лікування захворювання органів черевної порожнинина </a:t>
            </a:r>
          </a:p>
          <a:p>
            <a:pPr>
              <a:lnSpc>
                <a:spcPct val="80000"/>
              </a:lnSpc>
            </a:pPr>
            <a:r>
              <a:rPr lang="uk-UA" sz="1800" smtClean="0"/>
              <a:t>2. Артроскопічне лікування патології суглобів </a:t>
            </a:r>
          </a:p>
          <a:p>
            <a:pPr>
              <a:lnSpc>
                <a:spcPct val="80000"/>
              </a:lnSpc>
            </a:pPr>
            <a:r>
              <a:rPr lang="uk-UA" sz="1800" smtClean="0"/>
              <a:t>3. Технологія Лігашу в лікуванні хірургічних хвороб</a:t>
            </a:r>
          </a:p>
          <a:p>
            <a:pPr>
              <a:lnSpc>
                <a:spcPct val="80000"/>
              </a:lnSpc>
            </a:pPr>
            <a:r>
              <a:rPr lang="uk-UA" sz="1800" smtClean="0"/>
              <a:t>4. Відео-ендоскопічні методики діагностики та лікування органів шлунково – кишкового тракту </a:t>
            </a:r>
          </a:p>
          <a:p>
            <a:pPr>
              <a:lnSpc>
                <a:spcPct val="80000"/>
              </a:lnSpc>
            </a:pPr>
            <a:r>
              <a:rPr lang="uk-UA" sz="1800" smtClean="0"/>
              <a:t>5. Комп”ютерна томографія та дистанційна літотрипсія (літотріпт</a:t>
            </a:r>
            <a:r>
              <a:rPr lang="uk-UA" sz="1800" smtClean="0">
                <a:latin typeface="Arial" charset="0"/>
              </a:rPr>
              <a:t>о</a:t>
            </a:r>
            <a:r>
              <a:rPr lang="uk-UA" sz="1800" smtClean="0"/>
              <a:t>р)</a:t>
            </a:r>
            <a:endParaRPr lang="uk-UA" sz="1800" smtClean="0">
              <a:solidFill>
                <a:srgbClr val="57450F"/>
              </a:solidFill>
            </a:endParaRPr>
          </a:p>
          <a:p>
            <a:pPr>
              <a:lnSpc>
                <a:spcPct val="80000"/>
              </a:lnSpc>
            </a:pPr>
            <a:r>
              <a:rPr lang="uk-UA" sz="1800" smtClean="0"/>
              <a:t>Придбано апаратури:</a:t>
            </a:r>
          </a:p>
          <a:p>
            <a:pPr>
              <a:lnSpc>
                <a:spcPct val="80000"/>
              </a:lnSpc>
            </a:pPr>
            <a:r>
              <a:rPr lang="uk-UA" sz="1800" smtClean="0"/>
              <a:t>- діатермокоагулятор – 12300 грн.;</a:t>
            </a:r>
          </a:p>
          <a:p>
            <a:pPr>
              <a:lnSpc>
                <a:spcPct val="80000"/>
              </a:lnSpc>
            </a:pPr>
            <a:r>
              <a:rPr lang="uk-UA" sz="1800" smtClean="0"/>
              <a:t>- електрокардіограф – 10490 грн.;</a:t>
            </a:r>
          </a:p>
          <a:p>
            <a:pPr>
              <a:lnSpc>
                <a:spcPct val="80000"/>
              </a:lnSpc>
            </a:pPr>
            <a:r>
              <a:rPr lang="uk-UA" sz="1800" smtClean="0"/>
              <a:t>- комплект пристроїв для наркозного апарату – 95670 грн.;</a:t>
            </a:r>
          </a:p>
          <a:p>
            <a:pPr>
              <a:lnSpc>
                <a:spcPct val="80000"/>
              </a:lnSpc>
            </a:pPr>
            <a:r>
              <a:rPr lang="uk-UA" sz="1800" smtClean="0"/>
              <a:t>- функціональні ліжка – 10 шт. – 42520 грн.</a:t>
            </a:r>
          </a:p>
          <a:p>
            <a:pPr>
              <a:lnSpc>
                <a:spcPct val="80000"/>
              </a:lnSpc>
            </a:pPr>
            <a:r>
              <a:rPr lang="uk-UA" sz="1800" smtClean="0"/>
              <a:t>Капітальні видатки за 2013 рік склали 842364 грн.</a:t>
            </a:r>
          </a:p>
          <a:p>
            <a:pPr>
              <a:lnSpc>
                <a:spcPct val="80000"/>
              </a:lnSpc>
            </a:pPr>
            <a:r>
              <a:rPr lang="uk-UA" sz="1800" smtClean="0"/>
              <a:t>Проблеми: придбання УЗД-апарату, гастрофіброскоп. Потребує ремонту фасаду, будівель та відділень.</a:t>
            </a:r>
            <a:endParaRPr lang="ru-RU" sz="18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bwMode="auto"/>
        <p:txBody>
          <a:bodyPr/>
          <a:lstStyle/>
          <a:p>
            <a:r>
              <a:rPr lang="uk-UA" sz="4400" smtClean="0">
                <a:effectLst/>
              </a:rPr>
              <a:t>Тернопільська комунальна міська лікарня №2:</a:t>
            </a:r>
            <a:endParaRPr lang="ru-RU" sz="4400" smtClean="0">
              <a:effectLst/>
            </a:endParaRPr>
          </a:p>
        </p:txBody>
      </p:sp>
      <p:sp>
        <p:nvSpPr>
          <p:cNvPr id="29698" name="Rectangle 3"/>
          <p:cNvSpPr>
            <a:spLocks noGrp="1"/>
          </p:cNvSpPr>
          <p:nvPr>
            <p:ph type="body" idx="1"/>
          </p:nvPr>
        </p:nvSpPr>
        <p:spPr>
          <a:xfrm>
            <a:off x="250825" y="1600200"/>
            <a:ext cx="8435975" cy="4525963"/>
          </a:xfrm>
        </p:spPr>
        <p:txBody>
          <a:bodyPr/>
          <a:lstStyle/>
          <a:p>
            <a:pPr>
              <a:lnSpc>
                <a:spcPct val="80000"/>
              </a:lnSpc>
            </a:pPr>
            <a:r>
              <a:rPr lang="uk-UA" sz="2000" smtClean="0"/>
              <a:t>Протягом 2013року  були впроваджені в медичну практику новітні методики та технології:</a:t>
            </a:r>
          </a:p>
          <a:p>
            <a:pPr>
              <a:lnSpc>
                <a:spcPct val="80000"/>
              </a:lnSpc>
            </a:pPr>
            <a:r>
              <a:rPr lang="uk-UA" sz="2000" smtClean="0"/>
              <a:t>-трансрадіальний доступ  до  проведення коронарографії  та стентування;</a:t>
            </a:r>
          </a:p>
          <a:p>
            <a:pPr>
              <a:lnSpc>
                <a:spcPct val="80000"/>
              </a:lnSpc>
            </a:pPr>
            <a:r>
              <a:rPr lang="uk-UA" sz="2000" smtClean="0"/>
              <a:t>-ендоваскулярна емболізація маткових  артерій;</a:t>
            </a:r>
          </a:p>
          <a:p>
            <a:pPr>
              <a:lnSpc>
                <a:spcPct val="80000"/>
              </a:lnSpc>
            </a:pPr>
            <a:r>
              <a:rPr lang="uk-UA" sz="2000" smtClean="0"/>
              <a:t> -ендоваскулярна емболізація  яєчкової вени;</a:t>
            </a:r>
          </a:p>
          <a:p>
            <a:pPr>
              <a:lnSpc>
                <a:spcPct val="80000"/>
              </a:lnSpc>
            </a:pPr>
            <a:r>
              <a:rPr lang="uk-UA" sz="2000" smtClean="0"/>
              <a:t>-встановлення кава-фільтрів;</a:t>
            </a:r>
          </a:p>
          <a:p>
            <a:pPr>
              <a:lnSpc>
                <a:spcPct val="80000"/>
              </a:lnSpc>
            </a:pPr>
            <a:r>
              <a:rPr lang="uk-UA" sz="2000" smtClean="0"/>
              <a:t>-селективна катетеризація судин для проведення локальної хіміотерапії;</a:t>
            </a:r>
          </a:p>
          <a:p>
            <a:pPr>
              <a:lnSpc>
                <a:spcPct val="80000"/>
              </a:lnSpc>
            </a:pPr>
            <a:r>
              <a:rPr lang="uk-UA" sz="2000" smtClean="0"/>
              <a:t>-ендоваскулярне дослідження брахіоцефального стовбура сонних артерій;</a:t>
            </a:r>
          </a:p>
          <a:p>
            <a:pPr>
              <a:lnSpc>
                <a:spcPct val="80000"/>
              </a:lnSpc>
            </a:pPr>
            <a:r>
              <a:rPr lang="uk-UA" sz="2000" smtClean="0"/>
              <a:t>-малоінвазивні технології в ЛОР-практиці;</a:t>
            </a:r>
          </a:p>
          <a:p>
            <a:pPr>
              <a:lnSpc>
                <a:spcPct val="80000"/>
              </a:lnSpc>
            </a:pPr>
            <a:r>
              <a:rPr lang="uk-UA" sz="2000" smtClean="0"/>
              <a:t>-лазерна абляція судин.</a:t>
            </a:r>
          </a:p>
          <a:p>
            <a:pPr>
              <a:lnSpc>
                <a:spcPct val="80000"/>
              </a:lnSpc>
            </a:pPr>
            <a:r>
              <a:rPr lang="uk-UA" sz="2000" smtClean="0"/>
              <a:t>Протягом 2013року було придбано  дихальний апарат  </a:t>
            </a:r>
            <a:r>
              <a:rPr lang="en-US" sz="2000" smtClean="0"/>
              <a:t>SIPAP</a:t>
            </a:r>
            <a:r>
              <a:rPr lang="uk-UA" sz="2000" smtClean="0"/>
              <a:t> та інше обладнання для  надання медичної допомоги новонародженим. </a:t>
            </a:r>
          </a:p>
          <a:p>
            <a:pPr>
              <a:lnSpc>
                <a:spcPct val="80000"/>
              </a:lnSpc>
            </a:pPr>
            <a:r>
              <a:rPr lang="uk-UA" sz="2000" smtClean="0"/>
              <a:t>За бюджетні   кошти  проведено ремонт хірургічного відділення лікарні,  службових приміщень лікарні та  асфальтування під»їздних шляхів.</a:t>
            </a:r>
          </a:p>
          <a:p>
            <a:pPr>
              <a:lnSpc>
                <a:spcPct val="80000"/>
              </a:lnSpc>
            </a:pPr>
            <a:r>
              <a:rPr lang="uk-UA" sz="2000" smtClean="0"/>
              <a:t>У зв'язку з недостатнім фінансуванням  є проблеми з оновленням медичного обладнання, проведення капітальних ремонтів приміщень лікарні та створення   перинатального міського центру ІІ рівня  на базі  пологових відділень лікарні. </a:t>
            </a:r>
            <a:endParaRPr lang="ru-RU" sz="20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p:nvPr>
        </p:nvSpPr>
        <p:spPr bwMode="auto"/>
        <p:txBody>
          <a:bodyPr/>
          <a:lstStyle/>
          <a:p>
            <a:r>
              <a:rPr lang="uk-UA" sz="4400" smtClean="0">
                <a:effectLst/>
              </a:rPr>
              <a:t>Міська комунальна лікарня №3:</a:t>
            </a:r>
            <a:endParaRPr lang="ru-RU" sz="4400" smtClean="0">
              <a:effectLst/>
            </a:endParaRPr>
          </a:p>
        </p:txBody>
      </p:sp>
      <p:sp>
        <p:nvSpPr>
          <p:cNvPr id="30722" name="Rectangle 3"/>
          <p:cNvSpPr>
            <a:spLocks noGrp="1"/>
          </p:cNvSpPr>
          <p:nvPr>
            <p:ph type="body" idx="1"/>
          </p:nvPr>
        </p:nvSpPr>
        <p:spPr/>
        <p:txBody>
          <a:bodyPr/>
          <a:lstStyle/>
          <a:p>
            <a:pPr>
              <a:lnSpc>
                <a:spcPct val="90000"/>
              </a:lnSpc>
            </a:pPr>
            <a:r>
              <a:rPr lang="uk-UA" b="1" smtClean="0"/>
              <a:t>Придбано апаратури</a:t>
            </a:r>
            <a:r>
              <a:rPr lang="uk-UA" smtClean="0"/>
              <a:t> на загальну суму 1182273 грн., в тому числі для ТМКЗ “ЦПМСД”;</a:t>
            </a:r>
          </a:p>
          <a:p>
            <a:pPr>
              <a:lnSpc>
                <a:spcPct val="90000"/>
              </a:lnSpc>
            </a:pPr>
            <a:r>
              <a:rPr lang="uk-UA" b="1" smtClean="0"/>
              <a:t>Капітальні видатки</a:t>
            </a:r>
            <a:r>
              <a:rPr lang="uk-UA" smtClean="0"/>
              <a:t>  - 91732 грн.</a:t>
            </a:r>
          </a:p>
          <a:p>
            <a:pPr>
              <a:lnSpc>
                <a:spcPct val="90000"/>
              </a:lnSpc>
            </a:pPr>
            <a:r>
              <a:rPr lang="uk-UA" b="1" smtClean="0"/>
              <a:t>Проблеми:</a:t>
            </a:r>
          </a:p>
          <a:p>
            <a:pPr>
              <a:lnSpc>
                <a:spcPct val="90000"/>
              </a:lnSpc>
            </a:pPr>
            <a:r>
              <a:rPr lang="uk-UA" smtClean="0"/>
              <a:t>- відсутність цифровогофлюорографу; цифрового рентгенапарату, іншої апаратури;</a:t>
            </a:r>
          </a:p>
          <a:p>
            <a:pPr>
              <a:lnSpc>
                <a:spcPct val="90000"/>
              </a:lnSpc>
            </a:pPr>
            <a:r>
              <a:rPr lang="uk-UA" smtClean="0"/>
              <a:t>- необхідні кошти для проведення капітального ремонту приміщень,</a:t>
            </a:r>
          </a:p>
          <a:p>
            <a:pPr>
              <a:lnSpc>
                <a:spcPct val="90000"/>
              </a:lnSpc>
            </a:pPr>
            <a:r>
              <a:rPr lang="uk-UA" smtClean="0"/>
              <a:t>- добудова терапевтичного корпусу, перепрофільованого під пологові відділення.</a:t>
            </a:r>
            <a:endParaRPr lang="ru-RU"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bwMode="auto"/>
        <p:txBody>
          <a:bodyPr/>
          <a:lstStyle/>
          <a:p>
            <a:r>
              <a:rPr lang="uk-UA" sz="3600" smtClean="0">
                <a:effectLst/>
              </a:rPr>
              <a:t>Тернопільська міська дитяча комунальна лікарня:</a:t>
            </a:r>
            <a:endParaRPr lang="ru-RU" sz="3600" smtClean="0">
              <a:effectLst/>
            </a:endParaRPr>
          </a:p>
        </p:txBody>
      </p:sp>
      <p:sp>
        <p:nvSpPr>
          <p:cNvPr id="31746" name="Rectangle 3"/>
          <p:cNvSpPr>
            <a:spLocks noGrp="1"/>
          </p:cNvSpPr>
          <p:nvPr>
            <p:ph type="body" idx="1"/>
          </p:nvPr>
        </p:nvSpPr>
        <p:spPr/>
        <p:txBody>
          <a:bodyPr/>
          <a:lstStyle/>
          <a:p>
            <a:pPr>
              <a:lnSpc>
                <a:spcPct val="80000"/>
              </a:lnSpc>
            </a:pPr>
            <a:r>
              <a:rPr lang="uk-UA" sz="1600" b="1" smtClean="0"/>
              <a:t>Новітні методики та технології в лікуванні:</a:t>
            </a:r>
            <a:endParaRPr lang="uk-UA" sz="1600" smtClean="0"/>
          </a:p>
          <a:p>
            <a:pPr>
              <a:lnSpc>
                <a:spcPct val="80000"/>
              </a:lnSpc>
            </a:pPr>
            <a:r>
              <a:rPr lang="uk-UA" sz="1600" smtClean="0"/>
              <a:t>Використання пегельованих інтронів та рібаверіну для лікування дітей з хронічним вірусним гепатитом С.</a:t>
            </a:r>
          </a:p>
          <a:p>
            <a:pPr>
              <a:lnSpc>
                <a:spcPct val="80000"/>
              </a:lnSpc>
            </a:pPr>
            <a:r>
              <a:rPr lang="uk-UA" sz="1600" smtClean="0"/>
              <a:t>Протокольне протирецидивне лікування дітей з гострим лімфобластним лейкозом.</a:t>
            </a:r>
            <a:endParaRPr lang="uk-UA" sz="1600" b="1" smtClean="0"/>
          </a:p>
          <a:p>
            <a:pPr>
              <a:lnSpc>
                <a:spcPct val="80000"/>
              </a:lnSpc>
            </a:pPr>
            <a:r>
              <a:rPr lang="uk-UA" sz="1600" b="1" smtClean="0"/>
              <a:t>Придбання апаратури:</a:t>
            </a:r>
            <a:endParaRPr lang="uk-UA" sz="1600" smtClean="0"/>
          </a:p>
          <a:p>
            <a:pPr>
              <a:lnSpc>
                <a:spcPct val="80000"/>
              </a:lnSpc>
            </a:pPr>
            <a:r>
              <a:rPr lang="uk-UA" sz="1600" smtClean="0"/>
              <a:t>За спецкошти було закуплено Електрокардіограф ЕКЗТ-01-Р-Д  вартістю  9750,0грн.</a:t>
            </a:r>
          </a:p>
          <a:p>
            <a:pPr>
              <a:lnSpc>
                <a:spcPct val="80000"/>
              </a:lnSpc>
            </a:pPr>
            <a:r>
              <a:rPr lang="uk-UA" sz="1600" smtClean="0"/>
              <a:t>Благодійний фонд «Промінь Віри» безкоштовно дав таку медапаратуру для гематологічного відділення та лабораторії:</a:t>
            </a:r>
          </a:p>
          <a:p>
            <a:pPr>
              <a:lnSpc>
                <a:spcPct val="80000"/>
              </a:lnSpc>
            </a:pPr>
            <a:r>
              <a:rPr lang="uk-UA" sz="1600" smtClean="0"/>
              <a:t>1.Апарат цитоцентрифуга CYTOSPIN 4100-240В 50/60 вартістю 136631,0грн.</a:t>
            </a:r>
          </a:p>
          <a:p>
            <a:pPr>
              <a:lnSpc>
                <a:spcPct val="80000"/>
              </a:lnSpc>
            </a:pPr>
            <a:r>
              <a:rPr lang="uk-UA" sz="1600" smtClean="0"/>
              <a:t>2.Перфузор компакт Sшприцевий вартістю 11645,0грн.</a:t>
            </a:r>
          </a:p>
          <a:p>
            <a:pPr>
              <a:lnSpc>
                <a:spcPct val="80000"/>
              </a:lnSpc>
            </a:pPr>
            <a:r>
              <a:rPr lang="uk-UA" sz="1600" smtClean="0"/>
              <a:t>3. Перфузор компакт шприцевий 2шт на суму 20230,0</a:t>
            </a:r>
          </a:p>
          <a:p>
            <a:pPr>
              <a:lnSpc>
                <a:spcPct val="80000"/>
              </a:lnSpc>
            </a:pPr>
            <a:r>
              <a:rPr lang="uk-UA" sz="1600" smtClean="0"/>
              <a:t>	</a:t>
            </a:r>
            <a:r>
              <a:rPr lang="uk-UA" sz="1600" b="1" smtClean="0"/>
              <a:t>- капітальні видатки:</a:t>
            </a:r>
            <a:endParaRPr lang="uk-UA" sz="1600" smtClean="0"/>
          </a:p>
          <a:p>
            <a:pPr>
              <a:lnSpc>
                <a:spcPct val="80000"/>
              </a:lnSpc>
            </a:pPr>
            <a:r>
              <a:rPr lang="uk-UA" sz="1600" smtClean="0"/>
              <a:t>1. Капітальний ремонт покрівлі в стаціонарі (педіатричне відділення №3) – 85163,37грн.</a:t>
            </a:r>
          </a:p>
          <a:p>
            <a:pPr>
              <a:lnSpc>
                <a:spcPct val="80000"/>
              </a:lnSpc>
            </a:pPr>
            <a:r>
              <a:rPr lang="uk-UA" sz="1600" smtClean="0"/>
              <a:t>2. Завершення капітального ремонту покрівлі в центральній поліклініці – 14606,64грн.</a:t>
            </a:r>
          </a:p>
          <a:p>
            <a:pPr>
              <a:lnSpc>
                <a:spcPct val="80000"/>
              </a:lnSpc>
            </a:pPr>
            <a:r>
              <a:rPr lang="uk-UA" sz="1600" smtClean="0"/>
              <a:t>3. Капітальний ремонт коридору в гематологічному відділенні – 49997,56грн.</a:t>
            </a:r>
          </a:p>
          <a:p>
            <a:pPr>
              <a:lnSpc>
                <a:spcPct val="80000"/>
              </a:lnSpc>
            </a:pPr>
            <a:r>
              <a:rPr lang="uk-UA" sz="1600" smtClean="0"/>
              <a:t>	</a:t>
            </a:r>
            <a:r>
              <a:rPr lang="uk-UA" sz="1600" b="1" smtClean="0"/>
              <a:t>- проблеми:</a:t>
            </a:r>
          </a:p>
          <a:p>
            <a:pPr>
              <a:lnSpc>
                <a:spcPct val="80000"/>
              </a:lnSpc>
            </a:pPr>
            <a:r>
              <a:rPr lang="uk-UA" sz="1600" b="1" smtClean="0"/>
              <a:t>- </a:t>
            </a:r>
            <a:r>
              <a:rPr lang="uk-UA" sz="1600" smtClean="0"/>
              <a:t>проведення ремонтних робіт по лікарні;</a:t>
            </a:r>
          </a:p>
          <a:p>
            <a:pPr>
              <a:lnSpc>
                <a:spcPct val="80000"/>
              </a:lnSpc>
            </a:pPr>
            <a:r>
              <a:rPr lang="uk-UA" sz="1600" smtClean="0"/>
              <a:t>- оновлення матеріально-технічної бази.</a:t>
            </a:r>
            <a:endParaRPr lang="ru-RU" sz="160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p:nvPr>
        </p:nvSpPr>
        <p:spPr bwMode="auto"/>
        <p:txBody>
          <a:bodyPr/>
          <a:lstStyle/>
          <a:p>
            <a:r>
              <a:rPr lang="uk-UA" sz="2800" smtClean="0">
                <a:effectLst/>
              </a:rPr>
              <a:t>Тернопільська міська комунальна стоматологічна поліклініка:</a:t>
            </a:r>
            <a:endParaRPr lang="ru-RU" sz="2800" smtClean="0">
              <a:effectLst/>
            </a:endParaRPr>
          </a:p>
        </p:txBody>
      </p:sp>
      <p:sp>
        <p:nvSpPr>
          <p:cNvPr id="32770" name="Rectangle 3"/>
          <p:cNvSpPr>
            <a:spLocks noGrp="1"/>
          </p:cNvSpPr>
          <p:nvPr>
            <p:ph type="body" idx="1"/>
          </p:nvPr>
        </p:nvSpPr>
        <p:spPr/>
        <p:txBody>
          <a:bodyPr/>
          <a:lstStyle/>
          <a:p>
            <a:r>
              <a:rPr lang="uk-UA" sz="2000" b="1" smtClean="0"/>
              <a:t>Новітні методики та технології в лікуванні:</a:t>
            </a:r>
          </a:p>
          <a:p>
            <a:r>
              <a:rPr lang="uk-UA" sz="2000" smtClean="0"/>
              <a:t>- впроваджено термопласти в практику ортопедичної стоматології;</a:t>
            </a:r>
          </a:p>
          <a:p>
            <a:r>
              <a:rPr lang="uk-UA" sz="2000" smtClean="0"/>
              <a:t>- впроваджено виготовлення знімних зубних протезів на замкових кріпленнях.</a:t>
            </a:r>
          </a:p>
          <a:p>
            <a:r>
              <a:rPr lang="uk-UA" sz="2000" b="1" smtClean="0"/>
              <a:t>Придбано апаратури на загальну суму 99999 грн.</a:t>
            </a:r>
          </a:p>
          <a:p>
            <a:r>
              <a:rPr lang="uk-UA" sz="2000" smtClean="0"/>
              <a:t>Капітальні видатки на суму 149539,22 грн., в т.ч. на капітальний ремонт опалення – 49540,22 грн.</a:t>
            </a:r>
          </a:p>
          <a:p>
            <a:r>
              <a:rPr lang="uk-UA" sz="2000" smtClean="0"/>
              <a:t>Пересувний стоматкабінет - 95 тис.грн.</a:t>
            </a:r>
          </a:p>
          <a:p>
            <a:r>
              <a:rPr lang="uk-UA" sz="2000" b="1" smtClean="0"/>
              <a:t>Проблеми:</a:t>
            </a:r>
          </a:p>
          <a:p>
            <a:r>
              <a:rPr lang="uk-UA" sz="2000" smtClean="0"/>
              <a:t>- недостатнє фінансування для забезпечення стоматологічною допомогою населення сучасними методами лікування;</a:t>
            </a:r>
          </a:p>
          <a:p>
            <a:r>
              <a:rPr lang="uk-UA" sz="2000" smtClean="0"/>
              <a:t>- недостатнє фінансування пільгового зубного протезування. </a:t>
            </a:r>
            <a:endParaRPr lang="ru-RU" sz="200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bwMode="auto"/>
        <p:txBody>
          <a:bodyPr/>
          <a:lstStyle/>
          <a:p>
            <a:r>
              <a:rPr lang="uk-UA" sz="4400" smtClean="0">
                <a:effectLst/>
              </a:rPr>
              <a:t>Комунальна дитяча стоматологічна поліклініка:</a:t>
            </a:r>
            <a:endParaRPr lang="ru-RU" sz="4400" smtClean="0">
              <a:effectLst/>
            </a:endParaRPr>
          </a:p>
        </p:txBody>
      </p:sp>
      <p:sp>
        <p:nvSpPr>
          <p:cNvPr id="33794" name="Rectangle 3"/>
          <p:cNvSpPr>
            <a:spLocks noGrp="1"/>
          </p:cNvSpPr>
          <p:nvPr>
            <p:ph type="body" idx="1"/>
          </p:nvPr>
        </p:nvSpPr>
        <p:spPr/>
        <p:txBody>
          <a:bodyPr/>
          <a:lstStyle/>
          <a:p>
            <a:r>
              <a:rPr lang="uk-UA" sz="2400" smtClean="0"/>
              <a:t>Придбання апаратури:</a:t>
            </a:r>
          </a:p>
          <a:p>
            <a:r>
              <a:rPr lang="uk-UA" sz="2400" smtClean="0"/>
              <a:t>Лампа фотополімерна – 2500 грн.</a:t>
            </a:r>
          </a:p>
          <a:p>
            <a:r>
              <a:rPr lang="uk-UA" sz="2400" smtClean="0"/>
              <a:t>Бормашина портативна – 2910 грн.</a:t>
            </a:r>
          </a:p>
          <a:p>
            <a:r>
              <a:rPr lang="uk-UA" sz="2400" smtClean="0"/>
              <a:t>Спалювач голок – 2800 грн.</a:t>
            </a:r>
          </a:p>
          <a:p>
            <a:r>
              <a:rPr lang="uk-UA" sz="2400" smtClean="0"/>
              <a:t>Капітальні видатки на ремонт зуботехнічної лабораторії – 29812 грн.</a:t>
            </a:r>
          </a:p>
          <a:p>
            <a:r>
              <a:rPr lang="uk-UA" sz="2400" smtClean="0"/>
              <a:t>Проблеми:</a:t>
            </a:r>
          </a:p>
          <a:p>
            <a:r>
              <a:rPr lang="uk-UA" sz="2400" smtClean="0"/>
              <a:t>Потреба в придбанні нового обладнання;</a:t>
            </a:r>
          </a:p>
          <a:p>
            <a:r>
              <a:rPr lang="uk-UA" sz="2400" smtClean="0"/>
              <a:t>Проведення капітального ремонту в хірургічному кабінеті.</a:t>
            </a:r>
            <a:endParaRPr lang="ru-RU" sz="240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928670"/>
          </a:xfrm>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a:solidFill>
                  <a:schemeClr val="tx2">
                    <a:shade val="85000"/>
                    <a:satMod val="150000"/>
                  </a:schemeClr>
                </a:solidFill>
              </a:rPr>
              <a:t>Тенденції розвитку галузі</a:t>
            </a:r>
            <a:endParaRPr lang="ru-RU">
              <a:solidFill>
                <a:schemeClr val="tx2">
                  <a:shade val="85000"/>
                  <a:satMod val="150000"/>
                </a:schemeClr>
              </a:solidFill>
            </a:endParaRPr>
          </a:p>
        </p:txBody>
      </p:sp>
      <p:sp>
        <p:nvSpPr>
          <p:cNvPr id="34818" name="Rectangle 3"/>
          <p:cNvSpPr>
            <a:spLocks noChangeArrowheads="1"/>
          </p:cNvSpPr>
          <p:nvPr/>
        </p:nvSpPr>
        <p:spPr bwMode="auto">
          <a:xfrm>
            <a:off x="179388" y="1420813"/>
            <a:ext cx="8713787" cy="4446587"/>
          </a:xfrm>
          <a:prstGeom prst="rect">
            <a:avLst/>
          </a:prstGeom>
          <a:noFill/>
          <a:ln w="9525" algn="ctr">
            <a:noFill/>
            <a:miter lim="800000"/>
            <a:headEnd/>
            <a:tailEnd/>
          </a:ln>
        </p:spPr>
        <p:txBody>
          <a:bodyPr anchor="ctr">
            <a:spAutoFit/>
          </a:bodyPr>
          <a:lstStyle/>
          <a:p>
            <a:pPr>
              <a:buFont typeface="Arial" charset="0"/>
              <a:buChar char="•"/>
              <a:tabLst>
                <a:tab pos="457200" algn="l"/>
              </a:tabLst>
            </a:pPr>
            <a:r>
              <a:rPr lang="uk-UA" sz="2200" b="1"/>
              <a:t>Відносна стабільність і керованість.</a:t>
            </a:r>
            <a:endParaRPr lang="ru-RU" sz="2200" b="1"/>
          </a:p>
          <a:p>
            <a:pPr>
              <a:buFont typeface="Arial" charset="0"/>
              <a:buChar char="•"/>
              <a:tabLst>
                <a:tab pos="457200" algn="l"/>
              </a:tabLst>
            </a:pPr>
            <a:r>
              <a:rPr lang="uk-UA" sz="2200" b="1"/>
              <a:t>Відсутність заборгованості в заробітній платі.</a:t>
            </a:r>
            <a:endParaRPr lang="ru-RU" sz="2200" b="1"/>
          </a:p>
          <a:p>
            <a:pPr>
              <a:buFont typeface="Arial" charset="0"/>
              <a:buChar char="•"/>
              <a:tabLst>
                <a:tab pos="457200" algn="l"/>
              </a:tabLst>
            </a:pPr>
            <a:r>
              <a:rPr lang="uk-UA" sz="2200" b="1"/>
              <a:t>Збереження стандартів та якості надання медичної допомоги.</a:t>
            </a:r>
            <a:endParaRPr lang="ru-RU" sz="2200" b="1"/>
          </a:p>
          <a:p>
            <a:pPr>
              <a:buFont typeface="Arial" charset="0"/>
              <a:buChar char="•"/>
              <a:tabLst>
                <a:tab pos="457200" algn="l"/>
              </a:tabLst>
            </a:pPr>
            <a:r>
              <a:rPr lang="uk-UA" sz="2200" b="1"/>
              <a:t>Позитивний природній приріст населення міста.</a:t>
            </a:r>
            <a:endParaRPr lang="ru-RU" sz="2200" b="1"/>
          </a:p>
          <a:p>
            <a:pPr>
              <a:buFont typeface="Arial" charset="0"/>
              <a:buChar char="•"/>
              <a:tabLst>
                <a:tab pos="457200" algn="l"/>
              </a:tabLst>
            </a:pPr>
            <a:r>
              <a:rPr lang="uk-UA" sz="2200" b="1"/>
              <a:t>Оптимізація закладів охорони здоров‘я, ліжкового фонду, кадрового потенціалу.</a:t>
            </a:r>
            <a:endParaRPr lang="ru-RU" sz="2200" b="1"/>
          </a:p>
          <a:p>
            <a:pPr>
              <a:buFont typeface="Arial" charset="0"/>
              <a:buChar char="•"/>
              <a:tabLst>
                <a:tab pos="457200" algn="l"/>
              </a:tabLst>
            </a:pPr>
            <a:r>
              <a:rPr lang="uk-UA" sz="2200" b="1"/>
              <a:t>Продуктивна співпраця з ДОЗ ОДА, медичним університетом, громадськими, міжнародними організаціями та фондами.</a:t>
            </a:r>
            <a:endParaRPr lang="ru-RU" sz="2200" b="1"/>
          </a:p>
          <a:p>
            <a:pPr>
              <a:buFont typeface="Arial" charset="0"/>
              <a:buChar char="•"/>
              <a:tabLst>
                <a:tab pos="457200" algn="l"/>
              </a:tabLst>
            </a:pPr>
            <a:r>
              <a:rPr lang="uk-UA" sz="2200" b="1"/>
              <a:t>Зміщення акценту надання медичної допомоги в місті на первинний рівень.</a:t>
            </a:r>
            <a:endParaRPr lang="ru-RU" sz="2200" b="1"/>
          </a:p>
          <a:p>
            <a:pPr>
              <a:buFont typeface="Arial" charset="0"/>
              <a:buChar char="•"/>
              <a:tabLst>
                <a:tab pos="457200" algn="l"/>
              </a:tabLst>
            </a:pPr>
            <a:r>
              <a:rPr lang="uk-UA" sz="2200" b="1"/>
              <a:t>Впровадження нових напрямків в медичну практику міста (ангіографія, хоспісна служба, соціальні аптеки, лікування ран, літотрипсія і т.д.)</a:t>
            </a:r>
          </a:p>
        </p:txBody>
      </p:sp>
    </p:spTree>
  </p:cSld>
  <p:clrMapOvr>
    <a:masterClrMapping/>
  </p:clrMapOvr>
  <p:transition advClick="0" advTm="4000">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60648"/>
            <a:ext cx="8786874" cy="914400"/>
          </a:xfrm>
        </p:spPr>
        <p:style>
          <a:lnRef idx="2">
            <a:schemeClr val="accent6">
              <a:shade val="50000"/>
            </a:schemeClr>
          </a:lnRef>
          <a:fillRef idx="1">
            <a:schemeClr val="accent6"/>
          </a:fillRef>
          <a:effectRef idx="0">
            <a:schemeClr val="accent6"/>
          </a:effectRef>
          <a:fontRef idx="minor">
            <a:schemeClr val="lt1"/>
          </a:fontRef>
        </p:style>
        <p:txBody>
          <a:bodyPr>
            <a:noAutofit/>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sz="3000">
                <a:solidFill>
                  <a:schemeClr val="accent5">
                    <a:lumMod val="20000"/>
                    <a:lumOff val="80000"/>
                  </a:schemeClr>
                </a:solidFill>
              </a:rPr>
              <a:t>Мережа лікувально-профілактичних </a:t>
            </a:r>
            <a:br>
              <a:rPr lang="uk-UA" sz="3000">
                <a:solidFill>
                  <a:schemeClr val="accent5">
                    <a:lumMod val="20000"/>
                    <a:lumOff val="80000"/>
                  </a:schemeClr>
                </a:solidFill>
              </a:rPr>
            </a:br>
            <a:r>
              <a:rPr lang="uk-UA" sz="3000">
                <a:solidFill>
                  <a:schemeClr val="accent5">
                    <a:lumMod val="20000"/>
                    <a:lumOff val="80000"/>
                  </a:schemeClr>
                </a:solidFill>
              </a:rPr>
              <a:t>закладів міста </a:t>
            </a:r>
            <a:endParaRPr lang="ru-RU" sz="3000">
              <a:solidFill>
                <a:schemeClr val="accent5">
                  <a:lumMod val="20000"/>
                  <a:lumOff val="80000"/>
                </a:schemeClr>
              </a:solidFill>
            </a:endParaRPr>
          </a:p>
        </p:txBody>
      </p:sp>
      <p:pic>
        <p:nvPicPr>
          <p:cNvPr id="4" name="Объект 3"/>
          <p:cNvPicPr>
            <a:picLocks noGrp="1" noChangeAspect="1"/>
          </p:cNvPicPr>
          <p:nvPr>
            <p:ph idx="1"/>
          </p:nvPr>
        </p:nvPicPr>
        <p:blipFill>
          <a:blip r:embed="rId3" cstate="print">
            <a:extLst>
              <a:ext uri="{BEBA8EAE-BF5A-486C-A8C5-ECC9F3942E4B}"/>
              <a:ext uri="{28A0092B-C50C-407E-A947-70E740481C1C}"/>
            </a:extLst>
          </a:blip>
          <a:stretch>
            <a:fillRect/>
          </a:stretch>
        </p:blipFill>
        <p:spPr>
          <a:xfrm>
            <a:off x="136494" y="1171062"/>
            <a:ext cx="9001156" cy="5680588"/>
          </a:xfrm>
          <a:effectLst>
            <a:softEdge rad="112500"/>
          </a:effectLst>
        </p:spPr>
      </p:pic>
      <p:sp>
        <p:nvSpPr>
          <p:cNvPr id="15363" name="TextBox 5"/>
          <p:cNvSpPr txBox="1">
            <a:spLocks noChangeArrowheads="1"/>
          </p:cNvSpPr>
          <p:nvPr/>
        </p:nvSpPr>
        <p:spPr bwMode="auto">
          <a:xfrm>
            <a:off x="357188" y="1357313"/>
            <a:ext cx="4370387" cy="1281112"/>
          </a:xfrm>
          <a:prstGeom prst="rect">
            <a:avLst/>
          </a:prstGeom>
          <a:noFill/>
          <a:ln w="9525">
            <a:noFill/>
            <a:miter lim="800000"/>
            <a:headEnd/>
            <a:tailEnd/>
          </a:ln>
        </p:spPr>
        <p:txBody>
          <a:bodyPr>
            <a:spAutoFit/>
          </a:bodyPr>
          <a:lstStyle/>
          <a:p>
            <a:r>
              <a:rPr lang="uk-UA" sz="2000" b="1">
                <a:solidFill>
                  <a:srgbClr val="6600CC"/>
                </a:solidFill>
              </a:rPr>
              <a:t>Тернопільська міська комунальна лікарня швидкої допомоги </a:t>
            </a:r>
          </a:p>
          <a:p>
            <a:r>
              <a:rPr lang="uk-UA" sz="2000" b="1">
                <a:solidFill>
                  <a:srgbClr val="6600CC"/>
                </a:solidFill>
              </a:rPr>
              <a:t>                   (255 ліжок)</a:t>
            </a:r>
          </a:p>
          <a:p>
            <a:endParaRPr lang="ru-RU" b="1">
              <a:solidFill>
                <a:srgbClr val="C00000"/>
              </a:solidFill>
            </a:endParaRPr>
          </a:p>
        </p:txBody>
      </p:sp>
      <p:sp>
        <p:nvSpPr>
          <p:cNvPr id="15364" name="TextBox 6"/>
          <p:cNvSpPr txBox="1">
            <a:spLocks noChangeArrowheads="1"/>
          </p:cNvSpPr>
          <p:nvPr/>
        </p:nvSpPr>
        <p:spPr bwMode="auto">
          <a:xfrm>
            <a:off x="4716463" y="1196975"/>
            <a:ext cx="4214812" cy="1555750"/>
          </a:xfrm>
          <a:prstGeom prst="rect">
            <a:avLst/>
          </a:prstGeom>
          <a:noFill/>
          <a:ln w="9525">
            <a:noFill/>
            <a:miter lim="800000"/>
            <a:headEnd/>
            <a:tailEnd/>
          </a:ln>
        </p:spPr>
        <p:txBody>
          <a:bodyPr>
            <a:spAutoFit/>
          </a:bodyPr>
          <a:lstStyle/>
          <a:p>
            <a:r>
              <a:rPr lang="uk-UA" sz="2000" b="1">
                <a:solidFill>
                  <a:srgbClr val="522F10"/>
                </a:solidFill>
              </a:rPr>
              <a:t>Тернопільська комунальна міська лікарня № 2 (435 ліжок)</a:t>
            </a:r>
          </a:p>
          <a:p>
            <a:pPr>
              <a:buFont typeface="Arial" charset="0"/>
              <a:buNone/>
            </a:pPr>
            <a:endParaRPr lang="uk-UA" sz="2000" b="1">
              <a:solidFill>
                <a:srgbClr val="522F10"/>
              </a:solidFill>
            </a:endParaRPr>
          </a:p>
          <a:p>
            <a:pPr marL="742950" lvl="1" indent="-285750">
              <a:buFont typeface="Arial" charset="0"/>
              <a:buChar char="•"/>
            </a:pPr>
            <a:endParaRPr lang="uk-UA"/>
          </a:p>
          <a:p>
            <a:pPr marL="742950" lvl="1" indent="-285750">
              <a:buFont typeface="Arial" charset="0"/>
              <a:buChar char="•"/>
            </a:pPr>
            <a:endParaRPr lang="ru-RU"/>
          </a:p>
        </p:txBody>
      </p:sp>
      <p:sp>
        <p:nvSpPr>
          <p:cNvPr id="15365" name="TextBox 7"/>
          <p:cNvSpPr txBox="1">
            <a:spLocks noChangeArrowheads="1"/>
          </p:cNvSpPr>
          <p:nvPr/>
        </p:nvSpPr>
        <p:spPr bwMode="auto">
          <a:xfrm>
            <a:off x="357188" y="2928938"/>
            <a:ext cx="3929062" cy="1006475"/>
          </a:xfrm>
          <a:prstGeom prst="rect">
            <a:avLst/>
          </a:prstGeom>
          <a:noFill/>
          <a:ln w="9525">
            <a:noFill/>
            <a:miter lim="800000"/>
            <a:headEnd/>
            <a:tailEnd/>
          </a:ln>
        </p:spPr>
        <p:txBody>
          <a:bodyPr>
            <a:spAutoFit/>
          </a:bodyPr>
          <a:lstStyle/>
          <a:p>
            <a:r>
              <a:rPr lang="uk-UA" sz="2000" b="1">
                <a:solidFill>
                  <a:srgbClr val="000000"/>
                </a:solidFill>
              </a:rPr>
              <a:t>Міська комунальна                  лікарня №3 (125 ліжок)</a:t>
            </a:r>
          </a:p>
          <a:p>
            <a:endParaRPr lang="uk-UA" sz="2000" b="1">
              <a:solidFill>
                <a:srgbClr val="000000"/>
              </a:solidFill>
            </a:endParaRPr>
          </a:p>
        </p:txBody>
      </p:sp>
      <p:sp>
        <p:nvSpPr>
          <p:cNvPr id="15366" name="TextBox 9"/>
          <p:cNvSpPr txBox="1">
            <a:spLocks noChangeArrowheads="1"/>
          </p:cNvSpPr>
          <p:nvPr/>
        </p:nvSpPr>
        <p:spPr bwMode="auto">
          <a:xfrm>
            <a:off x="4500563" y="2924175"/>
            <a:ext cx="3960812" cy="1006475"/>
          </a:xfrm>
          <a:prstGeom prst="rect">
            <a:avLst/>
          </a:prstGeom>
          <a:noFill/>
          <a:ln w="9525">
            <a:noFill/>
            <a:miter lim="800000"/>
            <a:headEnd/>
            <a:tailEnd/>
          </a:ln>
        </p:spPr>
        <p:txBody>
          <a:bodyPr>
            <a:spAutoFit/>
          </a:bodyPr>
          <a:lstStyle/>
          <a:p>
            <a:r>
              <a:rPr lang="uk-UA" sz="2000" b="1">
                <a:solidFill>
                  <a:srgbClr val="663300"/>
                </a:solidFill>
              </a:rPr>
              <a:t>Тернопільська міська комунальна дитяча лікарня </a:t>
            </a:r>
          </a:p>
          <a:p>
            <a:r>
              <a:rPr lang="uk-UA" sz="2000" b="1">
                <a:solidFill>
                  <a:srgbClr val="663300"/>
                </a:solidFill>
              </a:rPr>
              <a:t>(200 ліжок)</a:t>
            </a:r>
          </a:p>
        </p:txBody>
      </p:sp>
      <p:sp>
        <p:nvSpPr>
          <p:cNvPr id="15367" name="TextBox 10"/>
          <p:cNvSpPr txBox="1">
            <a:spLocks noChangeArrowheads="1"/>
          </p:cNvSpPr>
          <p:nvPr/>
        </p:nvSpPr>
        <p:spPr bwMode="auto">
          <a:xfrm>
            <a:off x="4572000" y="4076700"/>
            <a:ext cx="4143375" cy="1160463"/>
          </a:xfrm>
          <a:prstGeom prst="rect">
            <a:avLst/>
          </a:prstGeom>
          <a:noFill/>
          <a:ln w="9525">
            <a:noFill/>
            <a:miter lim="800000"/>
            <a:headEnd/>
            <a:tailEnd/>
          </a:ln>
        </p:spPr>
        <p:txBody>
          <a:bodyPr>
            <a:spAutoFit/>
          </a:bodyPr>
          <a:lstStyle/>
          <a:p>
            <a:r>
              <a:rPr lang="uk-UA" sz="1600" b="1">
                <a:solidFill>
                  <a:srgbClr val="660066"/>
                </a:solidFill>
                <a:latin typeface="Arial" charset="0"/>
              </a:rPr>
              <a:t>ТМКЗ</a:t>
            </a:r>
            <a:r>
              <a:rPr lang="uk-UA" sz="1600" b="1">
                <a:solidFill>
                  <a:srgbClr val="660066"/>
                </a:solidFill>
              </a:rPr>
              <a:t> «</a:t>
            </a:r>
            <a:r>
              <a:rPr lang="uk-UA" sz="1600" b="1">
                <a:solidFill>
                  <a:srgbClr val="660066"/>
                </a:solidFill>
                <a:latin typeface="Arial" charset="0"/>
              </a:rPr>
              <a:t>Центр первинної </a:t>
            </a:r>
            <a:r>
              <a:rPr lang="uk-UA" sz="1600" b="1">
                <a:solidFill>
                  <a:srgbClr val="660066"/>
                </a:solidFill>
              </a:rPr>
              <a:t> </a:t>
            </a:r>
            <a:r>
              <a:rPr lang="uk-UA" sz="1600" b="1">
                <a:solidFill>
                  <a:srgbClr val="660066"/>
                </a:solidFill>
                <a:latin typeface="Arial" charset="0"/>
              </a:rPr>
              <a:t>медико-санітарної допомоги</a:t>
            </a:r>
            <a:r>
              <a:rPr lang="uk-UA" sz="1600" b="1">
                <a:solidFill>
                  <a:srgbClr val="660066"/>
                </a:solidFill>
              </a:rPr>
              <a:t>» </a:t>
            </a:r>
          </a:p>
          <a:p>
            <a:pPr marL="285750" lvl="1" indent="-285750">
              <a:buFont typeface="Arial" charset="0"/>
              <a:buChar char="•"/>
            </a:pPr>
            <a:endParaRPr lang="uk-UA" sz="2000" b="1"/>
          </a:p>
          <a:p>
            <a:endParaRPr lang="ru-RU">
              <a:solidFill>
                <a:srgbClr val="660066"/>
              </a:solidFill>
            </a:endParaRPr>
          </a:p>
        </p:txBody>
      </p:sp>
      <p:sp>
        <p:nvSpPr>
          <p:cNvPr id="15368" name="TextBox 11"/>
          <p:cNvSpPr txBox="1">
            <a:spLocks noChangeArrowheads="1"/>
          </p:cNvSpPr>
          <p:nvPr/>
        </p:nvSpPr>
        <p:spPr bwMode="auto">
          <a:xfrm>
            <a:off x="214313" y="4357688"/>
            <a:ext cx="4160837" cy="701675"/>
          </a:xfrm>
          <a:prstGeom prst="rect">
            <a:avLst/>
          </a:prstGeom>
          <a:noFill/>
          <a:ln w="9525">
            <a:noFill/>
            <a:miter lim="800000"/>
            <a:headEnd/>
            <a:tailEnd/>
          </a:ln>
        </p:spPr>
        <p:txBody>
          <a:bodyPr>
            <a:spAutoFit/>
          </a:bodyPr>
          <a:lstStyle/>
          <a:p>
            <a:r>
              <a:rPr lang="uk-UA" sz="2000" b="1">
                <a:solidFill>
                  <a:srgbClr val="002060"/>
                </a:solidFill>
              </a:rPr>
              <a:t>Тернопільська міська комунальна стоматологічна поліклініка</a:t>
            </a:r>
            <a:endParaRPr lang="ru-RU" sz="2000" b="1">
              <a:solidFill>
                <a:srgbClr val="002060"/>
              </a:solidFill>
            </a:endParaRPr>
          </a:p>
        </p:txBody>
      </p:sp>
      <p:sp>
        <p:nvSpPr>
          <p:cNvPr id="15369" name="TextBox 12"/>
          <p:cNvSpPr txBox="1">
            <a:spLocks noChangeArrowheads="1"/>
          </p:cNvSpPr>
          <p:nvPr/>
        </p:nvSpPr>
        <p:spPr bwMode="auto">
          <a:xfrm>
            <a:off x="2339975" y="5157788"/>
            <a:ext cx="5472113" cy="701675"/>
          </a:xfrm>
          <a:prstGeom prst="rect">
            <a:avLst/>
          </a:prstGeom>
          <a:noFill/>
          <a:ln w="9525">
            <a:noFill/>
            <a:miter lim="800000"/>
            <a:headEnd/>
            <a:tailEnd/>
          </a:ln>
        </p:spPr>
        <p:txBody>
          <a:bodyPr>
            <a:spAutoFit/>
          </a:bodyPr>
          <a:lstStyle/>
          <a:p>
            <a:r>
              <a:rPr lang="uk-UA" sz="2000" b="1">
                <a:solidFill>
                  <a:srgbClr val="1F1F33"/>
                </a:solidFill>
              </a:rPr>
              <a:t>Міська комунальна дитяча стоматологічна поліклініка</a:t>
            </a:r>
            <a:endParaRPr lang="ru-RU" sz="2000" b="1">
              <a:solidFill>
                <a:srgbClr val="1F1F33"/>
              </a:solidFill>
            </a:endParaRPr>
          </a:p>
        </p:txBody>
      </p:sp>
      <p:sp>
        <p:nvSpPr>
          <p:cNvPr id="14" name="TextBox 13"/>
          <p:cNvSpPr txBox="1"/>
          <p:nvPr/>
        </p:nvSpPr>
        <p:spPr>
          <a:xfrm>
            <a:off x="830182" y="5812388"/>
            <a:ext cx="8030250" cy="369332"/>
          </a:xfrm>
          <a:prstGeom prst="rect">
            <a:avLst/>
          </a:prstGeom>
          <a:noFill/>
        </p:spPr>
        <p:txBody>
          <a:bodyPr>
            <a:spAutoFit/>
          </a:bodyPr>
          <a:lstStyle/>
          <a:p>
            <a:pPr algn="just" fontAlgn="auto">
              <a:spcBef>
                <a:spcPts val="0"/>
              </a:spcBef>
              <a:spcAft>
                <a:spcPts val="0"/>
              </a:spcAft>
              <a:defRPr/>
            </a:pPr>
            <a:r>
              <a:rPr lang="uk-UA" dirty="0">
                <a:solidFill>
                  <a:srgbClr val="990000"/>
                </a:solidFill>
                <a:effectLst>
                  <a:reflection blurRad="6350" stA="55000" endA="300" endPos="45500" dir="5400000" sy="-100000" algn="bl" rotWithShape="0"/>
                </a:effectLst>
                <a:latin typeface="+mn-lt"/>
              </a:rPr>
              <a:t>     </a:t>
            </a:r>
            <a:endParaRPr lang="ru-RU" dirty="0">
              <a:solidFill>
                <a:srgbClr val="990000"/>
              </a:solidFill>
              <a:effectLst>
                <a:reflection blurRad="6350" stA="55000" endA="300" endPos="45500" dir="5400000" sy="-100000" algn="bl" rotWithShape="0"/>
              </a:effectLst>
              <a:latin typeface="+mn-lt"/>
            </a:endParaRPr>
          </a:p>
        </p:txBody>
      </p:sp>
      <p:sp>
        <p:nvSpPr>
          <p:cNvPr id="3" name="TextBox 13"/>
          <p:cNvSpPr txBox="1"/>
          <p:nvPr/>
        </p:nvSpPr>
        <p:spPr>
          <a:xfrm>
            <a:off x="552370" y="5437738"/>
            <a:ext cx="8031836" cy="369332"/>
          </a:xfrm>
          <a:prstGeom prst="rect">
            <a:avLst/>
          </a:prstGeom>
          <a:noFill/>
        </p:spPr>
        <p:txBody>
          <a:bodyPr>
            <a:spAutoFit/>
          </a:bodyPr>
          <a:lstStyle/>
          <a:p>
            <a:pPr algn="just" fontAlgn="auto">
              <a:spcBef>
                <a:spcPts val="0"/>
              </a:spcBef>
              <a:spcAft>
                <a:spcPts val="0"/>
              </a:spcAft>
              <a:defRPr/>
            </a:pPr>
            <a:r>
              <a:rPr lang="uk-UA" dirty="0">
                <a:solidFill>
                  <a:srgbClr val="990000"/>
                </a:solidFill>
                <a:effectLst>
                  <a:reflection blurRad="6350" stA="55000" endA="300" endPos="45500" dir="5400000" sy="-100000" algn="bl" rotWithShape="0"/>
                </a:effectLst>
                <a:latin typeface="+mn-lt"/>
              </a:rPr>
              <a:t>     </a:t>
            </a:r>
            <a:endParaRPr lang="ru-RU" dirty="0">
              <a:solidFill>
                <a:srgbClr val="990000"/>
              </a:solidFill>
              <a:effectLst>
                <a:reflection blurRad="6350" stA="55000" endA="300" endPos="45500" dir="5400000" sy="-100000" algn="bl" rotWithShape="0"/>
              </a:effectLst>
              <a:latin typeface="+mn-lt"/>
            </a:endParaRPr>
          </a:p>
        </p:txBody>
      </p:sp>
      <p:sp>
        <p:nvSpPr>
          <p:cNvPr id="5" name="TextBox 13"/>
          <p:cNvSpPr txBox="1"/>
          <p:nvPr/>
        </p:nvSpPr>
        <p:spPr>
          <a:xfrm>
            <a:off x="768270" y="5653638"/>
            <a:ext cx="8031836" cy="369332"/>
          </a:xfrm>
          <a:prstGeom prst="rect">
            <a:avLst/>
          </a:prstGeom>
          <a:noFill/>
        </p:spPr>
        <p:txBody>
          <a:bodyPr>
            <a:spAutoFit/>
          </a:bodyPr>
          <a:lstStyle/>
          <a:p>
            <a:pPr algn="just" fontAlgn="auto">
              <a:spcBef>
                <a:spcPts val="0"/>
              </a:spcBef>
              <a:spcAft>
                <a:spcPts val="0"/>
              </a:spcAft>
              <a:defRPr/>
            </a:pPr>
            <a:r>
              <a:rPr lang="uk-UA" dirty="0">
                <a:solidFill>
                  <a:srgbClr val="990000"/>
                </a:solidFill>
                <a:effectLst>
                  <a:reflection blurRad="6350" stA="55000" endA="300" endPos="45500" dir="5400000" sy="-100000" algn="bl" rotWithShape="0"/>
                </a:effectLst>
                <a:latin typeface="+mn-lt"/>
              </a:rPr>
              <a:t>     </a:t>
            </a:r>
            <a:endParaRPr lang="ru-RU" dirty="0">
              <a:solidFill>
                <a:srgbClr val="990000"/>
              </a:solidFill>
              <a:effectLst>
                <a:reflection blurRad="6350" stA="55000" endA="300" endPos="45500" dir="5400000" sy="-100000" algn="bl" rotWithShape="0"/>
              </a:effectLst>
              <a:latin typeface="+mn-lt"/>
            </a:endParaRPr>
          </a:p>
        </p:txBody>
      </p:sp>
      <p:sp>
        <p:nvSpPr>
          <p:cNvPr id="15373" name="Rectangle 15"/>
          <p:cNvSpPr>
            <a:spLocks noChangeArrowheads="1"/>
          </p:cNvSpPr>
          <p:nvPr/>
        </p:nvSpPr>
        <p:spPr bwMode="auto">
          <a:xfrm>
            <a:off x="3851275" y="5949950"/>
            <a:ext cx="914400" cy="1417638"/>
          </a:xfrm>
          <a:prstGeom prst="rect">
            <a:avLst/>
          </a:prstGeom>
          <a:noFill/>
          <a:ln w="9525" algn="ctr">
            <a:noFill/>
            <a:miter lim="800000"/>
            <a:headEnd/>
            <a:tailEnd/>
          </a:ln>
        </p:spPr>
        <p:txBody>
          <a:bodyPr anchor="ctr">
            <a:spAutoFit/>
          </a:bodyPr>
          <a:lstStyle/>
          <a:p>
            <a:pPr>
              <a:buFont typeface="Arial" charset="0"/>
              <a:buChar char="•"/>
            </a:pPr>
            <a:endParaRPr lang="ru-RU"/>
          </a:p>
        </p:txBody>
      </p:sp>
      <p:sp>
        <p:nvSpPr>
          <p:cNvPr id="15374" name="Text Box 16"/>
          <p:cNvSpPr txBox="1">
            <a:spLocks noChangeArrowheads="1"/>
          </p:cNvSpPr>
          <p:nvPr/>
        </p:nvSpPr>
        <p:spPr bwMode="auto">
          <a:xfrm>
            <a:off x="539750" y="6192838"/>
            <a:ext cx="8064500" cy="396875"/>
          </a:xfrm>
          <a:prstGeom prst="rect">
            <a:avLst/>
          </a:prstGeom>
          <a:noFill/>
          <a:ln w="9525" algn="ctr">
            <a:noFill/>
            <a:miter lim="800000"/>
            <a:headEnd/>
            <a:tailEnd/>
          </a:ln>
        </p:spPr>
        <p:txBody>
          <a:bodyPr>
            <a:spAutoFit/>
          </a:bodyPr>
          <a:lstStyle/>
          <a:p>
            <a:pPr marL="742950" indent="-285750" algn="ctr">
              <a:buFont typeface="Arial" charset="0"/>
              <a:buChar char="•"/>
            </a:pPr>
            <a:r>
              <a:rPr lang="uk-UA" sz="2000" b="1">
                <a:solidFill>
                  <a:schemeClr val="tx1"/>
                </a:solidFill>
              </a:rPr>
              <a:t>Всього розгорнуто 1015 ліжок</a:t>
            </a:r>
            <a:endParaRPr lang="ru-RU" sz="2000" b="1">
              <a:solidFill>
                <a:schemeClr val="tx1"/>
              </a:solidFill>
            </a:endParaRPr>
          </a:p>
        </p:txBody>
      </p:sp>
    </p:spTree>
  </p:cSld>
  <p:clrMapOvr>
    <a:masterClrMapping/>
  </p:clrMapOvr>
  <p:transition spd="slow" advClick="0" advTm="4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35842" name="Содержимое 3" descr="ccc790488ffbe1df8c102b820569d3eb.jpg"/>
          <p:cNvPicPr>
            <a:picLocks noGrp="1" noChangeAspect="1"/>
          </p:cNvPicPr>
          <p:nvPr>
            <p:ph idx="1"/>
          </p:nvPr>
        </p:nvPicPr>
        <p:blipFill>
          <a:blip r:embed="rId2"/>
          <a:srcRect/>
          <a:stretch>
            <a:fillRect/>
          </a:stretch>
        </p:blipFill>
        <p:spPr>
          <a:xfrm>
            <a:off x="0" y="0"/>
            <a:ext cx="9144000" cy="6858000"/>
          </a:xfrm>
        </p:spPr>
      </p:pic>
      <p:sp>
        <p:nvSpPr>
          <p:cNvPr id="35843" name="Rectangle 10"/>
          <p:cNvSpPr>
            <a:spLocks noGrp="1"/>
          </p:cNvSpPr>
          <p:nvPr>
            <p:ph type="subTitle" idx="4294967295"/>
          </p:nvPr>
        </p:nvSpPr>
        <p:spPr>
          <a:xfrm>
            <a:off x="0" y="1484313"/>
            <a:ext cx="8604250" cy="5040312"/>
          </a:xfrm>
        </p:spPr>
        <p:txBody>
          <a:bodyPr/>
          <a:lstStyle/>
          <a:p>
            <a:pPr marL="260350" indent="-533400" algn="just">
              <a:lnSpc>
                <a:spcPct val="80000"/>
              </a:lnSpc>
              <a:buFont typeface="Wingdings 2" pitchFamily="18" charset="2"/>
              <a:buAutoNum type="arabicPeriod"/>
            </a:pPr>
            <a:r>
              <a:rPr lang="en-US" sz="2400" b="1" i="1" smtClean="0"/>
              <a:t>1. </a:t>
            </a:r>
            <a:r>
              <a:rPr lang="uk-UA" sz="2400" b="1" i="1" smtClean="0"/>
              <a:t>Недофінансування галузі ОЗО міста.</a:t>
            </a:r>
            <a:endParaRPr lang="en-US" sz="2400" b="1" i="1" smtClean="0"/>
          </a:p>
          <a:p>
            <a:pPr marL="260350" indent="-533400" algn="just">
              <a:lnSpc>
                <a:spcPct val="80000"/>
              </a:lnSpc>
              <a:buFont typeface="Wingdings 2" pitchFamily="18" charset="2"/>
              <a:buAutoNum type="arabicPeriod"/>
            </a:pPr>
            <a:r>
              <a:rPr lang="en-US" sz="2400" b="1" i="1" smtClean="0"/>
              <a:t>2. </a:t>
            </a:r>
            <a:r>
              <a:rPr lang="uk-UA" sz="2400" b="1" i="1" smtClean="0"/>
              <a:t>Проплата казначейством рахунків лікувальних закладів. </a:t>
            </a:r>
            <a:endParaRPr lang="ru-RU" sz="2400" smtClean="0"/>
          </a:p>
          <a:p>
            <a:pPr marL="260350" indent="-533400" algn="just">
              <a:lnSpc>
                <a:spcPct val="80000"/>
              </a:lnSpc>
              <a:buFont typeface="Wingdings 2" pitchFamily="18" charset="2"/>
              <a:buAutoNum type="arabicPeriod"/>
            </a:pPr>
            <a:r>
              <a:rPr lang="en-US" sz="2400" b="1" i="1" smtClean="0"/>
              <a:t>3. </a:t>
            </a:r>
            <a:r>
              <a:rPr lang="uk-UA" sz="2400" b="1" i="1" smtClean="0"/>
              <a:t>Забезпечення медичним обладнанням закладів ОЗО міста. </a:t>
            </a:r>
            <a:endParaRPr lang="ru-RU" sz="2400" smtClean="0"/>
          </a:p>
          <a:p>
            <a:pPr marL="260350" indent="-533400" algn="just">
              <a:lnSpc>
                <a:spcPct val="80000"/>
              </a:lnSpc>
              <a:buFont typeface="Wingdings 2" pitchFamily="18" charset="2"/>
              <a:buAutoNum type="arabicPeriod"/>
            </a:pPr>
            <a:r>
              <a:rPr lang="en-US" sz="2400" b="1" i="1" smtClean="0"/>
              <a:t>4. </a:t>
            </a:r>
            <a:r>
              <a:rPr lang="uk-UA" sz="2400" b="1" i="1" smtClean="0"/>
              <a:t>Наявність відділень обласного значення в міських закладах ОЗО (опікове, гематологічне, інфекційне).</a:t>
            </a:r>
            <a:endParaRPr lang="ru-RU" sz="2400" smtClean="0"/>
          </a:p>
          <a:p>
            <a:pPr marL="260350" indent="-533400" algn="just">
              <a:lnSpc>
                <a:spcPct val="80000"/>
              </a:lnSpc>
              <a:buFont typeface="Wingdings 2" pitchFamily="18" charset="2"/>
              <a:buAutoNum type="arabicPeriod"/>
            </a:pPr>
            <a:r>
              <a:rPr lang="en-US" sz="2400" b="1" i="1" smtClean="0"/>
              <a:t> 5. </a:t>
            </a:r>
            <a:r>
              <a:rPr lang="uk-UA" sz="2400" b="1" i="1" smtClean="0"/>
              <a:t>Лікування міських хворих, що повинні забезпечуватись медикаментами з державного бюджету (хворі, що потребують гемодіалізу, з пересадженими нирками, гематологічні, онкохворі, хворі на цукровий діабет).Потреба на забезпечення безкоштовними рецептами хворих з пересадженими нирками – 800,0 тис.грн, таблетованими препаратами хворі на цукровий діабет- 600,0 </a:t>
            </a:r>
            <a:r>
              <a:rPr lang="en-US" sz="2400" b="1" i="1" smtClean="0"/>
              <a:t>   </a:t>
            </a:r>
            <a:r>
              <a:rPr lang="uk-UA" sz="2400" b="1" i="1" smtClean="0"/>
              <a:t>тис.грн.</a:t>
            </a:r>
            <a:endParaRPr lang="en-US" sz="2400" b="1" i="1" smtClean="0"/>
          </a:p>
          <a:p>
            <a:pPr marL="260350" indent="-533400" algn="just">
              <a:lnSpc>
                <a:spcPct val="80000"/>
              </a:lnSpc>
              <a:buFont typeface="Wingdings 2" pitchFamily="18" charset="2"/>
              <a:buAutoNum type="arabicPeriod"/>
            </a:pPr>
            <a:r>
              <a:rPr lang="en-US" sz="2400" b="1" i="1" smtClean="0"/>
              <a:t>6. </a:t>
            </a:r>
            <a:r>
              <a:rPr lang="uk-UA" sz="2400" b="1" i="1" smtClean="0"/>
              <a:t>Недобудований терапевтичний корпус в лікарні № 3.</a:t>
            </a:r>
            <a:r>
              <a:rPr lang="uk-UA" sz="2400" smtClean="0"/>
              <a:t> </a:t>
            </a:r>
            <a:endParaRPr lang="en-US" sz="2400" smtClean="0"/>
          </a:p>
          <a:p>
            <a:pPr marL="260350" indent="-533400" algn="just">
              <a:lnSpc>
                <a:spcPct val="80000"/>
              </a:lnSpc>
              <a:buFont typeface="Wingdings 2" pitchFamily="18" charset="2"/>
              <a:buAutoNum type="arabicPeriod"/>
            </a:pPr>
            <a:r>
              <a:rPr lang="en-US" sz="2400" b="1" i="1" smtClean="0"/>
              <a:t>7. </a:t>
            </a:r>
            <a:r>
              <a:rPr lang="uk-UA" sz="2400" b="1" i="1" smtClean="0"/>
              <a:t>Автомобільний парк.</a:t>
            </a:r>
            <a:endParaRPr lang="ru-RU" sz="2400" smtClean="0"/>
          </a:p>
          <a:p>
            <a:pPr marL="260350" indent="-533400" algn="just">
              <a:lnSpc>
                <a:spcPct val="80000"/>
              </a:lnSpc>
              <a:buFont typeface="Wingdings 2" pitchFamily="18" charset="2"/>
              <a:buAutoNum type="arabicPeriod"/>
            </a:pPr>
            <a:endParaRPr lang="ru-RU" sz="2400" smtClean="0"/>
          </a:p>
          <a:p>
            <a:pPr marL="260350" indent="-533400">
              <a:lnSpc>
                <a:spcPct val="80000"/>
              </a:lnSpc>
              <a:buFont typeface="Wingdings 2" pitchFamily="18" charset="2"/>
              <a:buNone/>
            </a:pPr>
            <a:endParaRPr lang="ru-RU" sz="2400" smtClean="0"/>
          </a:p>
        </p:txBody>
      </p:sp>
      <p:sp>
        <p:nvSpPr>
          <p:cNvPr id="5" name="TextBox 4"/>
          <p:cNvSpPr txBox="1"/>
          <p:nvPr/>
        </p:nvSpPr>
        <p:spPr>
          <a:xfrm>
            <a:off x="428596" y="214290"/>
            <a:ext cx="7715304" cy="830997"/>
          </a:xfrm>
          <a:prstGeom prst="rect">
            <a:avLst/>
          </a:prstGeom>
          <a:noFill/>
          <a:ln>
            <a:noFill/>
          </a:ln>
          <a:effectLst>
            <a:outerShdw blurRad="44450" dist="27940" dir="5400000" algn="ctr">
              <a:srgbClr val="000000">
                <a:alpha val="32000"/>
              </a:srgbClr>
            </a:outerShdw>
          </a:effectLst>
          <a:scene3d>
            <a:camera prst="isometricOffAxis1Right"/>
            <a:lightRig rig="balanced" dir="t">
              <a:rot lat="0" lon="0" rev="8700000"/>
            </a:lightRig>
          </a:scene3d>
          <a:sp3d>
            <a:bevelT w="190500" h="38100"/>
          </a:sp3d>
        </p:spPr>
        <p:txBody>
          <a:bodyPr>
            <a:spAutoFit/>
          </a:bodyPr>
          <a:lstStyle/>
          <a:p>
            <a:pPr algn="ctr" fontAlgn="auto">
              <a:spcBef>
                <a:spcPts val="0"/>
              </a:spcBef>
              <a:spcAft>
                <a:spcPts val="0"/>
              </a:spcAft>
              <a:defRPr/>
            </a:pPr>
            <a:r>
              <a:rPr lang="uk-UA" sz="4800" b="1" dirty="0">
                <a:solidFill>
                  <a:schemeClr val="accent1">
                    <a:lumMod val="50000"/>
                  </a:schemeClr>
                </a:solidFill>
                <a:latin typeface="Garamond" pitchFamily="18" charset="0"/>
              </a:rPr>
              <a:t>Проблемні питання </a:t>
            </a:r>
            <a:endParaRPr lang="ru-RU" sz="4800" b="1" dirty="0">
              <a:solidFill>
                <a:schemeClr val="accent1">
                  <a:lumMod val="50000"/>
                </a:schemeClr>
              </a:solidFill>
              <a:latin typeface="Garamond" pitchFamily="18" charset="0"/>
            </a:endParaRPr>
          </a:p>
        </p:txBody>
      </p:sp>
    </p:spTree>
  </p:cSld>
  <p:clrMapOvr>
    <a:masterClrMapping/>
  </p:clrMapOvr>
  <p:transition spd="slow" advClick="0" advTm="4000">
    <p:strips dir="ru"/>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728" y="158463"/>
            <a:ext cx="8216920" cy="694050"/>
          </a:xfrm>
        </p:spPr>
        <p:txBody>
          <a:bodyPr>
            <a:noAutofit/>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sz="4000">
                <a:solidFill>
                  <a:srgbClr val="00B050"/>
                </a:solidFill>
                <a:latin typeface="Times New Roman" pitchFamily="18" charset="0"/>
                <a:cs typeface="Times New Roman" pitchFamily="18" charset="0"/>
              </a:rPr>
              <a:t>Першочергові завдання галузі</a:t>
            </a:r>
            <a:endParaRPr lang="ru-RU" sz="4000">
              <a:solidFill>
                <a:srgbClr val="00B050"/>
              </a:solidFill>
              <a:latin typeface="Times New Roman" pitchFamily="18" charset="0"/>
              <a:cs typeface="Times New Roman" pitchFamily="18" charset="0"/>
            </a:endParaRPr>
          </a:p>
        </p:txBody>
      </p:sp>
      <p:sp>
        <p:nvSpPr>
          <p:cNvPr id="30723" name="Rectangle 4"/>
          <p:cNvSpPr>
            <a:spLocks noGrp="1"/>
          </p:cNvSpPr>
          <p:nvPr>
            <p:ph type="body" idx="4294967295"/>
          </p:nvPr>
        </p:nvSpPr>
        <p:spPr>
          <a:xfrm>
            <a:off x="0" y="981075"/>
            <a:ext cx="8480425" cy="5472113"/>
          </a:xfrm>
        </p:spPr>
        <p:txBody>
          <a:bodyPr/>
          <a:lstStyle/>
          <a:p>
            <a:pPr>
              <a:lnSpc>
                <a:spcPct val="90000"/>
              </a:lnSpc>
            </a:pPr>
            <a:r>
              <a:rPr lang="uk-UA" sz="2100" smtClean="0">
                <a:solidFill>
                  <a:schemeClr val="accent2"/>
                </a:solidFill>
                <a:effectLst>
                  <a:outerShdw blurRad="38100" dist="38100" dir="2700000" algn="tl">
                    <a:srgbClr val="000000"/>
                  </a:outerShdw>
                </a:effectLst>
              </a:rPr>
              <a:t>1.Розширення і модернізація первинної ланки – створення окремих підрозділів, розширення мережі амбулаторій лікарів загальної практики-сімейної медицини, їх матеріальне забезпечення.</a:t>
            </a:r>
          </a:p>
          <a:p>
            <a:pPr>
              <a:lnSpc>
                <a:spcPct val="90000"/>
              </a:lnSpc>
            </a:pPr>
            <a:r>
              <a:rPr lang="uk-UA" sz="2100" smtClean="0">
                <a:solidFill>
                  <a:schemeClr val="accent2"/>
                </a:solidFill>
                <a:effectLst>
                  <a:outerShdw blurRad="38100" dist="38100" dir="2700000" algn="tl">
                    <a:srgbClr val="000000"/>
                  </a:outerShdw>
                </a:effectLst>
              </a:rPr>
              <a:t>2.Впровадження нових технологій в наданні медичної допомоги ІІ рівня: </a:t>
            </a:r>
          </a:p>
          <a:p>
            <a:pPr>
              <a:lnSpc>
                <a:spcPct val="90000"/>
              </a:lnSpc>
            </a:pPr>
            <a:r>
              <a:rPr lang="uk-UA" sz="2100" smtClean="0">
                <a:solidFill>
                  <a:schemeClr val="accent2"/>
                </a:solidFill>
                <a:effectLst>
                  <a:outerShdw blurRad="38100" dist="38100" dir="2700000" algn="tl">
                    <a:srgbClr val="000000"/>
                  </a:outerShdw>
                </a:effectLst>
              </a:rPr>
              <a:t>	- малоінвазивні технології в ЛОР (отоларингології)</a:t>
            </a:r>
          </a:p>
          <a:p>
            <a:pPr>
              <a:lnSpc>
                <a:spcPct val="90000"/>
              </a:lnSpc>
            </a:pPr>
            <a:r>
              <a:rPr lang="uk-UA" sz="2100" smtClean="0">
                <a:solidFill>
                  <a:schemeClr val="accent2"/>
                </a:solidFill>
                <a:effectLst>
                  <a:outerShdw blurRad="38100" dist="38100" dir="2700000" algn="tl">
                    <a:srgbClr val="000000"/>
                  </a:outerShdw>
                </a:effectLst>
              </a:rPr>
              <a:t>	- впровадження використання інтраопераційного лазеру в хірургії (урології) та інші.</a:t>
            </a:r>
          </a:p>
          <a:p>
            <a:pPr>
              <a:lnSpc>
                <a:spcPct val="90000"/>
              </a:lnSpc>
            </a:pPr>
            <a:r>
              <a:rPr lang="uk-UA" sz="2100" smtClean="0">
                <a:solidFill>
                  <a:schemeClr val="accent2"/>
                </a:solidFill>
                <a:effectLst>
                  <a:outerShdw blurRad="38100" dist="38100" dir="2700000" algn="tl">
                    <a:srgbClr val="000000"/>
                  </a:outerShdw>
                </a:effectLst>
              </a:rPr>
              <a:t>3. Розширення спектру діяльності служби ендоваскулярної хірургії.</a:t>
            </a:r>
          </a:p>
          <a:p>
            <a:pPr>
              <a:lnSpc>
                <a:spcPct val="90000"/>
              </a:lnSpc>
            </a:pPr>
            <a:r>
              <a:rPr lang="uk-UA" sz="2100" smtClean="0">
                <a:solidFill>
                  <a:schemeClr val="accent2"/>
                </a:solidFill>
                <a:effectLst>
                  <a:outerShdw blurRad="38100" dist="38100" dir="2700000" algn="tl">
                    <a:srgbClr val="000000"/>
                  </a:outerShdw>
                </a:effectLst>
              </a:rPr>
              <a:t>4. Оновлення матеріально-технічної бази ЛПЗ.</a:t>
            </a:r>
          </a:p>
          <a:p>
            <a:pPr>
              <a:lnSpc>
                <a:spcPct val="90000"/>
              </a:lnSpc>
            </a:pPr>
            <a:r>
              <a:rPr lang="uk-UA" sz="2100" smtClean="0">
                <a:solidFill>
                  <a:schemeClr val="accent2"/>
                </a:solidFill>
                <a:effectLst>
                  <a:outerShdw blurRad="38100" dist="38100" dir="2700000" algn="tl">
                    <a:srgbClr val="000000"/>
                  </a:outerShdw>
                </a:effectLst>
              </a:rPr>
              <a:t>5. Продовження реконструкції інфекційного відділення Тернопільської міської комунальної лікарні швидкої допомоги.</a:t>
            </a:r>
          </a:p>
          <a:p>
            <a:pPr>
              <a:lnSpc>
                <a:spcPct val="90000"/>
              </a:lnSpc>
            </a:pPr>
            <a:r>
              <a:rPr lang="en-US" sz="2100" smtClean="0">
                <a:solidFill>
                  <a:schemeClr val="accent2"/>
                </a:solidFill>
                <a:effectLst>
                  <a:outerShdw blurRad="38100" dist="38100" dir="2700000" algn="tl">
                    <a:srgbClr val="000000"/>
                  </a:outerShdw>
                </a:effectLst>
              </a:rPr>
              <a:t>6</a:t>
            </a:r>
            <a:r>
              <a:rPr lang="uk-UA" sz="2100" smtClean="0">
                <a:solidFill>
                  <a:schemeClr val="accent2"/>
                </a:solidFill>
                <a:effectLst>
                  <a:outerShdw blurRad="38100" dist="38100" dir="2700000" algn="tl">
                    <a:srgbClr val="000000"/>
                  </a:outerShdw>
                </a:effectLst>
              </a:rPr>
              <a:t>. Продовження роботи по</a:t>
            </a:r>
            <a:r>
              <a:rPr lang="ru-RU" sz="2100" smtClean="0">
                <a:solidFill>
                  <a:schemeClr val="accent2"/>
                </a:solidFill>
                <a:effectLst>
                  <a:outerShdw blurRad="38100" dist="38100" dir="2700000" algn="tl">
                    <a:srgbClr val="000000"/>
                  </a:outerShdw>
                </a:effectLst>
              </a:rPr>
              <a:t> електронномудокументообігу в лікувально-профілактичних закладах</a:t>
            </a:r>
            <a:r>
              <a:rPr lang="en-US" sz="2100" smtClean="0">
                <a:solidFill>
                  <a:schemeClr val="accent2"/>
                </a:solidFill>
                <a:effectLst>
                  <a:outerShdw blurRad="38100" dist="38100" dir="2700000" algn="tl">
                    <a:srgbClr val="000000"/>
                  </a:outerShdw>
                </a:effectLst>
              </a:rPr>
              <a:t> </a:t>
            </a:r>
            <a:r>
              <a:rPr lang="ru-RU" sz="2100" smtClean="0">
                <a:solidFill>
                  <a:schemeClr val="accent2"/>
                </a:solidFill>
                <a:effectLst>
                  <a:outerShdw blurRad="38100" dist="38100" dir="2700000" algn="tl">
                    <a:srgbClr val="000000"/>
                  </a:outerShdw>
                </a:effectLst>
              </a:rPr>
              <a:t>міста (ЦПМСД – електронна реєстратура)</a:t>
            </a:r>
            <a:r>
              <a:rPr lang="uk-UA" sz="2100" smtClean="0">
                <a:solidFill>
                  <a:schemeClr val="accent2"/>
                </a:solidFill>
                <a:effectLst>
                  <a:outerShdw blurRad="38100" dist="38100" dir="2700000" algn="tl">
                    <a:srgbClr val="000000"/>
                  </a:outerShdw>
                </a:effectLst>
              </a:rPr>
              <a:t>.</a:t>
            </a:r>
          </a:p>
          <a:p>
            <a:pPr>
              <a:lnSpc>
                <a:spcPct val="90000"/>
              </a:lnSpc>
            </a:pPr>
            <a:r>
              <a:rPr lang="en-US" sz="2100" smtClean="0">
                <a:solidFill>
                  <a:schemeClr val="accent2"/>
                </a:solidFill>
                <a:effectLst>
                  <a:outerShdw blurRad="38100" dist="38100" dir="2700000" algn="tl">
                    <a:srgbClr val="000000"/>
                  </a:outerShdw>
                </a:effectLst>
              </a:rPr>
              <a:t>7</a:t>
            </a:r>
            <a:r>
              <a:rPr lang="uk-UA" sz="2100" smtClean="0">
                <a:solidFill>
                  <a:schemeClr val="accent2"/>
                </a:solidFill>
                <a:effectLst>
                  <a:outerShdw blurRad="38100" dist="38100" dir="2700000" algn="tl">
                    <a:srgbClr val="000000"/>
                  </a:outerShdw>
                </a:effectLst>
              </a:rPr>
              <a:t>.</a:t>
            </a:r>
            <a:r>
              <a:rPr lang="uk-UA" sz="2100" i="1" smtClean="0">
                <a:solidFill>
                  <a:schemeClr val="accent2"/>
                </a:solidFill>
                <a:effectLst>
                  <a:outerShdw blurRad="38100" dist="38100" dir="2700000" algn="tl">
                    <a:srgbClr val="000000"/>
                  </a:outerShdw>
                </a:effectLst>
              </a:rPr>
              <a:t> Р</a:t>
            </a:r>
            <a:r>
              <a:rPr lang="ru-RU" sz="2100" smtClean="0">
                <a:solidFill>
                  <a:schemeClr val="accent2"/>
                </a:solidFill>
                <a:effectLst>
                  <a:outerShdw blurRad="38100" dist="38100" dir="2700000" algn="tl">
                    <a:srgbClr val="000000"/>
                  </a:outerShdw>
                </a:effectLst>
              </a:rPr>
              <a:t>еконструкція терапевтичного корпусу МКЛ №3 або його консервація.</a:t>
            </a:r>
          </a:p>
          <a:p>
            <a:pPr>
              <a:lnSpc>
                <a:spcPct val="90000"/>
              </a:lnSpc>
            </a:pPr>
            <a:r>
              <a:rPr lang="uk-UA" sz="2100" smtClean="0">
                <a:solidFill>
                  <a:schemeClr val="accent2"/>
                </a:solidFill>
                <a:effectLst>
                  <a:outerShdw blurRad="38100" dist="38100" dir="2700000" algn="tl">
                    <a:srgbClr val="000000"/>
                  </a:outerShdw>
                </a:effectLst>
              </a:rPr>
              <a:t>8. Створення перинатального центру ІІ рівня</a:t>
            </a:r>
            <a:r>
              <a:rPr lang="uk-UA" sz="2100" smtClean="0">
                <a:solidFill>
                  <a:schemeClr val="accent2"/>
                </a:solidFill>
              </a:rPr>
              <a:t>.</a:t>
            </a:r>
            <a:endParaRPr lang="ru-RU" sz="2100" smtClean="0">
              <a:solidFill>
                <a:schemeClr val="accent2"/>
              </a:solidFill>
            </a:endParaRPr>
          </a:p>
        </p:txBody>
      </p:sp>
    </p:spTree>
  </p:cSld>
  <p:clrMapOvr>
    <a:masterClrMapping/>
  </p:clrMapOvr>
  <p:transition advClick="0" advTm="4000">
    <p:cover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endParaRPr lang="ru-RU">
              <a:solidFill>
                <a:schemeClr val="tx2">
                  <a:shade val="85000"/>
                  <a:satMod val="150000"/>
                </a:schemeClr>
              </a:solidFill>
            </a:endParaRPr>
          </a:p>
        </p:txBody>
      </p:sp>
      <p:pic>
        <p:nvPicPr>
          <p:cNvPr id="37890" name="Содержимое 6" descr="27dc20c1eb7b6e7e16d78fe006769ba9.jpg"/>
          <p:cNvPicPr>
            <a:picLocks noGrp="1" noChangeAspect="1"/>
          </p:cNvPicPr>
          <p:nvPr>
            <p:ph idx="1"/>
          </p:nvPr>
        </p:nvPicPr>
        <p:blipFill>
          <a:blip r:embed="rId2"/>
          <a:srcRect/>
          <a:stretch>
            <a:fillRect/>
          </a:stretch>
        </p:blipFill>
        <p:spPr>
          <a:xfrm>
            <a:off x="0" y="0"/>
            <a:ext cx="9144000" cy="6858000"/>
          </a:xfrm>
        </p:spPr>
      </p:pic>
      <p:sp>
        <p:nvSpPr>
          <p:cNvPr id="37891" name="TextBox 7"/>
          <p:cNvSpPr txBox="1">
            <a:spLocks noChangeArrowheads="1"/>
          </p:cNvSpPr>
          <p:nvPr/>
        </p:nvSpPr>
        <p:spPr bwMode="auto">
          <a:xfrm>
            <a:off x="785813" y="1214438"/>
            <a:ext cx="7643812" cy="3478212"/>
          </a:xfrm>
          <a:prstGeom prst="rect">
            <a:avLst/>
          </a:prstGeom>
          <a:noFill/>
          <a:ln w="9525">
            <a:noFill/>
            <a:miter lim="800000"/>
            <a:headEnd/>
            <a:tailEnd/>
          </a:ln>
        </p:spPr>
        <p:txBody>
          <a:bodyPr>
            <a:spAutoFit/>
          </a:bodyPr>
          <a:lstStyle/>
          <a:p>
            <a:pPr algn="ctr"/>
            <a:r>
              <a:rPr lang="uk-UA" sz="11000">
                <a:solidFill>
                  <a:srgbClr val="CC6600"/>
                </a:solidFill>
                <a:latin typeface="Garamond" pitchFamily="18" charset="0"/>
              </a:rPr>
              <a:t>Дякую </a:t>
            </a:r>
          </a:p>
          <a:p>
            <a:pPr algn="ctr"/>
            <a:r>
              <a:rPr lang="uk-UA" sz="11000">
                <a:solidFill>
                  <a:srgbClr val="CC6600"/>
                </a:solidFill>
                <a:latin typeface="Garamond" pitchFamily="18" charset="0"/>
              </a:rPr>
              <a:t>за увагу!</a:t>
            </a:r>
            <a:endParaRPr lang="ru-RU" sz="11000">
              <a:solidFill>
                <a:srgbClr val="CC6600"/>
              </a:solidFill>
              <a:latin typeface="Garamond" pitchFamily="18" charset="0"/>
            </a:endParaRPr>
          </a:p>
        </p:txBody>
      </p:sp>
    </p:spTree>
  </p:cSld>
  <p:clrMapOvr>
    <a:masterClrMapping/>
  </p:clrMapOvr>
  <p:transition advClick="0" advTm="4000">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282154"/>
          </a:xfrm>
        </p:spPr>
        <p:txBody>
          <a:bodyPr>
            <a:normAutofit fontScale="90000"/>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sz="2800" i="1">
                <a:solidFill>
                  <a:srgbClr val="002060"/>
                </a:solidFill>
              </a:rPr>
              <a:t/>
            </a:r>
            <a:br>
              <a:rPr lang="uk-UA" sz="2800" i="1">
                <a:solidFill>
                  <a:srgbClr val="002060"/>
                </a:solidFill>
              </a:rPr>
            </a:br>
            <a:r>
              <a:rPr lang="uk-UA" sz="2800" i="1">
                <a:solidFill>
                  <a:srgbClr val="002060"/>
                </a:solidFill>
              </a:rPr>
              <a:t/>
            </a:r>
            <a:br>
              <a:rPr lang="uk-UA" sz="2800" i="1">
                <a:solidFill>
                  <a:srgbClr val="002060"/>
                </a:solidFill>
              </a:rPr>
            </a:br>
            <a:r>
              <a:rPr lang="uk-UA" i="1">
                <a:solidFill>
                  <a:srgbClr val="002060"/>
                </a:solidFill>
              </a:rPr>
              <a:t>Фінансування галузі</a:t>
            </a:r>
            <a:r>
              <a:rPr lang="uk-UA">
                <a:solidFill>
                  <a:srgbClr val="002060"/>
                </a:solidFill>
              </a:rPr>
              <a:t/>
            </a:r>
            <a:br>
              <a:rPr lang="uk-UA">
                <a:solidFill>
                  <a:srgbClr val="002060"/>
                </a:solidFill>
              </a:rPr>
            </a:br>
            <a:r>
              <a:rPr lang="uk-UA" sz="2800" i="1">
                <a:solidFill>
                  <a:srgbClr val="002060"/>
                </a:solidFill>
              </a:rPr>
              <a:t>структура видатків</a:t>
            </a:r>
            <a:endParaRPr lang="ru-RU" i="1">
              <a:solidFill>
                <a:srgbClr val="002060"/>
              </a:solidFill>
            </a:endParaRPr>
          </a:p>
        </p:txBody>
      </p:sp>
      <p:graphicFrame>
        <p:nvGraphicFramePr>
          <p:cNvPr id="17459" name="Group 51"/>
          <p:cNvGraphicFramePr>
            <a:graphicFrameLocks noGrp="1"/>
          </p:cNvGraphicFramePr>
          <p:nvPr>
            <p:ph idx="1"/>
          </p:nvPr>
        </p:nvGraphicFramePr>
        <p:xfrm>
          <a:off x="214313" y="3000375"/>
          <a:ext cx="8712200" cy="3175000"/>
        </p:xfrm>
        <a:graphic>
          <a:graphicData uri="http://schemas.openxmlformats.org/drawingml/2006/table">
            <a:tbl>
              <a:tblPr/>
              <a:tblGrid>
                <a:gridCol w="2774950"/>
                <a:gridCol w="1581150"/>
                <a:gridCol w="1452562"/>
                <a:gridCol w="1509713"/>
                <a:gridCol w="1393825"/>
              </a:tblGrid>
              <a:tr h="3429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Candara" pitchFamily="34" charset="0"/>
                          <a:ea typeface="Candara" pitchFamily="34" charset="0"/>
                          <a:cs typeface="Candara" pitchFamily="34" charset="0"/>
                        </a:rPr>
                        <a:t>Найменування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Candara" pitchFamily="34" charset="0"/>
                          <a:ea typeface="Candara" pitchFamily="34" charset="0"/>
                          <a:cs typeface="Candara" pitchFamily="34" charset="0"/>
                        </a:rPr>
                        <a:t>видатків </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Arial" charset="0"/>
                          <a:ea typeface="Candara" pitchFamily="34" charset="0"/>
                          <a:cs typeface="Candara" pitchFamily="34" charset="0"/>
                        </a:rPr>
                        <a:t>2012 рік</a:t>
                      </a: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Arial" charset="0"/>
                          <a:ea typeface="Candara" pitchFamily="34" charset="0"/>
                          <a:cs typeface="Candara" pitchFamily="34" charset="0"/>
                        </a:rPr>
                        <a:t>2013 рік</a:t>
                      </a: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hMerge="1">
                  <a:txBody>
                    <a:bodyPr/>
                    <a:lstStyle/>
                    <a:p>
                      <a:endParaRPr lang="ru-RU"/>
                    </a:p>
                  </a:txBody>
                  <a:tcPr/>
                </a:tc>
              </a:tr>
              <a:tr h="371475">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заплановано</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на рік</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тис.грн.</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використано</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тис.грн.</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заплановано</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на рік</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тис.грн.</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використано</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тис.грн.</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Виплата заробітної плати з нарахуваннями</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Arial" charset="0"/>
                          <a:ea typeface="Candara" pitchFamily="34" charset="0"/>
                          <a:cs typeface="Candara" pitchFamily="34" charset="0"/>
                        </a:rPr>
                        <a:t>107670,2</a:t>
                      </a:r>
                      <a:endParaRPr kumimoji="0" lang="ru-RU" sz="1400" b="0"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Arial" charset="0"/>
                          <a:ea typeface="Candara" pitchFamily="34" charset="0"/>
                          <a:cs typeface="Candara" pitchFamily="34" charset="0"/>
                        </a:rPr>
                        <a:t>107669,7</a:t>
                      </a:r>
                      <a:endParaRPr kumimoji="0" lang="ru-RU" sz="1400" b="1"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Candara" pitchFamily="34" charset="0"/>
                          <a:cs typeface="Candara" pitchFamily="34" charset="0"/>
                        </a:rPr>
                        <a:t>99460.6</a:t>
                      </a:r>
                      <a:endParaRPr kumimoji="0" lang="ru-RU" sz="1400" b="0"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ea typeface="Candara" pitchFamily="34" charset="0"/>
                          <a:cs typeface="Candara" pitchFamily="34" charset="0"/>
                        </a:rPr>
                        <a:t>99460.6</a:t>
                      </a:r>
                      <a:endParaRPr kumimoji="0" lang="ru-RU" sz="1400" b="1"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Медикаменти </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Arial" charset="0"/>
                          <a:ea typeface="Candara" pitchFamily="34" charset="0"/>
                          <a:cs typeface="Candara" pitchFamily="34" charset="0"/>
                        </a:rPr>
                        <a:t>5494,4</a:t>
                      </a:r>
                      <a:endParaRPr kumimoji="0" lang="ru-RU" sz="1400" b="0"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Arial" charset="0"/>
                          <a:ea typeface="Candara" pitchFamily="34" charset="0"/>
                          <a:cs typeface="Candara" pitchFamily="34" charset="0"/>
                        </a:rPr>
                        <a:t>5481,8</a:t>
                      </a:r>
                      <a:endParaRPr kumimoji="0" lang="ru-RU" sz="1400" b="1"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ea typeface="Candara" pitchFamily="34" charset="0"/>
                          <a:cs typeface="Candara" pitchFamily="34" charset="0"/>
                        </a:rPr>
                        <a:t>3816.4</a:t>
                      </a:r>
                      <a:endParaRPr kumimoji="0" lang="ru-RU" sz="1400" b="0"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ea typeface="Candara" pitchFamily="34" charset="0"/>
                          <a:cs typeface="Candara" pitchFamily="34" charset="0"/>
                        </a:rPr>
                        <a:t>3781.3</a:t>
                      </a:r>
                      <a:endParaRPr kumimoji="0" lang="ru-RU" sz="1400" b="1"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Продукти харчування </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Arial" charset="0"/>
                          <a:ea typeface="Candara" pitchFamily="34" charset="0"/>
                          <a:cs typeface="Candara" pitchFamily="34" charset="0"/>
                        </a:rPr>
                        <a:t>1991,3</a:t>
                      </a:r>
                      <a:endParaRPr kumimoji="0" lang="ru-RU" sz="1400" b="0"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Arial" charset="0"/>
                          <a:ea typeface="Candara" pitchFamily="34" charset="0"/>
                          <a:cs typeface="Candara" pitchFamily="34" charset="0"/>
                        </a:rPr>
                        <a:t>1990,6</a:t>
                      </a:r>
                      <a:endParaRPr kumimoji="0" lang="ru-RU" sz="1400" b="1"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Arial" charset="0"/>
                          <a:ea typeface="Candara" pitchFamily="34" charset="0"/>
                          <a:cs typeface="Candara" pitchFamily="34" charset="0"/>
                        </a:rPr>
                        <a:t>1898,6</a:t>
                      </a:r>
                      <a:endParaRPr kumimoji="0" lang="ru-RU" sz="1400" b="0"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00000"/>
                          </a:solidFill>
                          <a:effectLst/>
                          <a:latin typeface="Arial" charset="0"/>
                          <a:ea typeface="Candara" pitchFamily="34" charset="0"/>
                          <a:cs typeface="Candara" pitchFamily="34" charset="0"/>
                        </a:rPr>
                        <a:t>1898,6</a:t>
                      </a:r>
                      <a:endParaRPr kumimoji="0" lang="ru-RU" sz="1400" b="1" i="0" u="none" strike="noStrike" cap="none" normalizeH="0" baseline="0" smtClean="0">
                        <a:ln>
                          <a:noFill/>
                        </a:ln>
                        <a:solidFill>
                          <a:srgbClr val="000000"/>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r>
              <a:tr h="320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Безкоштовні рецепти пільговим категоріям</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D0D0D"/>
                          </a:solidFill>
                          <a:effectLst/>
                          <a:latin typeface="Arial" charset="0"/>
                          <a:ea typeface="Candara" pitchFamily="34" charset="0"/>
                          <a:cs typeface="Candara" pitchFamily="34" charset="0"/>
                        </a:rPr>
                        <a:t>574,0</a:t>
                      </a:r>
                      <a:endParaRPr kumimoji="0" lang="ru-RU" sz="1400" b="0" i="0" u="none" strike="noStrike" cap="none" normalizeH="0" baseline="0" smtClean="0">
                        <a:ln>
                          <a:noFill/>
                        </a:ln>
                        <a:solidFill>
                          <a:srgbClr val="0D0D0D"/>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D0D0D"/>
                          </a:solidFill>
                          <a:effectLst/>
                          <a:latin typeface="Arial" charset="0"/>
                          <a:ea typeface="Candara" pitchFamily="34" charset="0"/>
                          <a:cs typeface="Candara" pitchFamily="34" charset="0"/>
                        </a:rPr>
                        <a:t>574,7</a:t>
                      </a:r>
                      <a:endParaRPr kumimoji="0" lang="ru-RU" sz="1400" b="1" i="0" u="none" strike="noStrike" cap="none" normalizeH="0" baseline="0" smtClean="0">
                        <a:ln>
                          <a:noFill/>
                        </a:ln>
                        <a:solidFill>
                          <a:srgbClr val="0D0D0D"/>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D0D0D"/>
                          </a:solidFill>
                          <a:effectLst/>
                          <a:latin typeface="Arial" charset="0"/>
                          <a:ea typeface="Candara" pitchFamily="34" charset="0"/>
                          <a:cs typeface="Candara" pitchFamily="34" charset="0"/>
                        </a:rPr>
                        <a:t>912.3</a:t>
                      </a:r>
                      <a:endParaRPr kumimoji="0" lang="ru-RU" sz="1400" b="0" i="0" u="none" strike="noStrike" cap="none" normalizeH="0" baseline="0" smtClean="0">
                        <a:ln>
                          <a:noFill/>
                        </a:ln>
                        <a:solidFill>
                          <a:srgbClr val="0D0D0D"/>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D0D0D"/>
                          </a:solidFill>
                          <a:effectLst/>
                          <a:latin typeface="Arial" charset="0"/>
                          <a:ea typeface="Candara" pitchFamily="34" charset="0"/>
                          <a:cs typeface="Candara" pitchFamily="34" charset="0"/>
                        </a:rPr>
                        <a:t>912.3</a:t>
                      </a:r>
                      <a:endParaRPr kumimoji="0" lang="ru-RU" sz="1400" b="1" i="0" u="none" strike="noStrike" cap="none" normalizeH="0" baseline="0" smtClean="0">
                        <a:ln>
                          <a:noFill/>
                        </a:ln>
                        <a:solidFill>
                          <a:srgbClr val="0D0D0D"/>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E0D2CC"/>
                    </a:solidFill>
                  </a:tcPr>
                </a:tc>
              </a:tr>
              <a:tr h="320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Candara" pitchFamily="34" charset="0"/>
                          <a:ea typeface="Candara" pitchFamily="34" charset="0"/>
                          <a:cs typeface="Candara" pitchFamily="34" charset="0"/>
                        </a:rPr>
                        <a:t>Пільгове зубопротезування </a:t>
                      </a:r>
                      <a:endParaRPr kumimoji="0" lang="ru-RU" sz="1400" b="1" i="0" u="none" strike="noStrike" cap="none" normalizeH="0" baseline="0" smtClean="0">
                        <a:ln>
                          <a:noFill/>
                        </a:ln>
                        <a:solidFill>
                          <a:srgbClr val="000000"/>
                        </a:solidFill>
                        <a:effectLst/>
                        <a:latin typeface="Candara" pitchFamily="34"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D0D0D"/>
                          </a:solidFill>
                          <a:effectLst/>
                          <a:latin typeface="Candara" pitchFamily="34" charset="0"/>
                          <a:ea typeface="Candara" pitchFamily="34" charset="0"/>
                          <a:cs typeface="Candara" pitchFamily="34" charset="0"/>
                        </a:rPr>
                        <a:t>4</a:t>
                      </a:r>
                      <a:r>
                        <a:rPr kumimoji="0" lang="ru-RU" sz="1400" b="0" i="0" u="none" strike="noStrike" cap="none" normalizeH="0" baseline="0" smtClean="0">
                          <a:ln>
                            <a:noFill/>
                          </a:ln>
                          <a:solidFill>
                            <a:srgbClr val="0D0D0D"/>
                          </a:solidFill>
                          <a:effectLst/>
                          <a:latin typeface="Arial" charset="0"/>
                          <a:ea typeface="Candara" pitchFamily="34" charset="0"/>
                          <a:cs typeface="Candara" pitchFamily="34" charset="0"/>
                        </a:rPr>
                        <a:t>3</a:t>
                      </a:r>
                      <a:r>
                        <a:rPr kumimoji="0" lang="ru-RU" sz="1400" b="0" i="0" u="none" strike="noStrike" cap="none" normalizeH="0" baseline="0" smtClean="0">
                          <a:ln>
                            <a:noFill/>
                          </a:ln>
                          <a:solidFill>
                            <a:srgbClr val="0D0D0D"/>
                          </a:solidFill>
                          <a:effectLst/>
                          <a:latin typeface="Candara" pitchFamily="34" charset="0"/>
                          <a:ea typeface="Candara" pitchFamily="34" charset="0"/>
                          <a:cs typeface="Candara" pitchFamily="34" charset="0"/>
                        </a:rPr>
                        <a:t>0,</a:t>
                      </a:r>
                      <a:r>
                        <a:rPr kumimoji="0" lang="ru-RU" sz="1400" b="0" i="0" u="none" strike="noStrike" cap="none" normalizeH="0" baseline="0" smtClean="0">
                          <a:ln>
                            <a:noFill/>
                          </a:ln>
                          <a:solidFill>
                            <a:srgbClr val="0D0D0D"/>
                          </a:solidFill>
                          <a:effectLst/>
                          <a:latin typeface="Arial" charset="0"/>
                          <a:ea typeface="Candara" pitchFamily="34" charset="0"/>
                          <a:cs typeface="Candara" pitchFamily="34" charset="0"/>
                        </a:rPr>
                        <a:t>3</a:t>
                      </a: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rgbClr val="0D0D0D"/>
                          </a:solidFill>
                          <a:effectLst/>
                          <a:latin typeface="Arial" charset="0"/>
                          <a:ea typeface="Candara" pitchFamily="34" charset="0"/>
                          <a:cs typeface="Candara" pitchFamily="34" charset="0"/>
                        </a:rPr>
                        <a:t>430,3</a:t>
                      </a:r>
                      <a:endParaRPr kumimoji="0" lang="ru-RU" sz="1400" b="1" i="0" u="none" strike="noStrike" cap="none" normalizeH="0" baseline="0" smtClean="0">
                        <a:ln>
                          <a:noFill/>
                        </a:ln>
                        <a:solidFill>
                          <a:srgbClr val="0D0D0D"/>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D0D0D"/>
                          </a:solidFill>
                          <a:effectLst/>
                          <a:latin typeface="Arial" charset="0"/>
                          <a:ea typeface="Candara" pitchFamily="34" charset="0"/>
                          <a:cs typeface="Candara" pitchFamily="34" charset="0"/>
                        </a:rPr>
                        <a:t>500.0</a:t>
                      </a:r>
                      <a:endParaRPr kumimoji="0" lang="ru-RU" sz="1400" b="0" i="0" u="none" strike="noStrike" cap="none" normalizeH="0" baseline="0" smtClean="0">
                        <a:ln>
                          <a:noFill/>
                        </a:ln>
                        <a:solidFill>
                          <a:srgbClr val="0D0D0D"/>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D0D0D"/>
                          </a:solidFill>
                          <a:effectLst/>
                          <a:latin typeface="Arial" charset="0"/>
                          <a:ea typeface="Candara" pitchFamily="34" charset="0"/>
                          <a:cs typeface="Candara" pitchFamily="34" charset="0"/>
                        </a:rPr>
                        <a:t>500.0</a:t>
                      </a:r>
                      <a:endParaRPr kumimoji="0" lang="ru-RU" sz="1400" b="1" i="0" u="none" strike="noStrike" cap="none" normalizeH="0" baseline="0" smtClean="0">
                        <a:ln>
                          <a:noFill/>
                        </a:ln>
                        <a:solidFill>
                          <a:srgbClr val="0D0D0D"/>
                        </a:solidFill>
                        <a:effectLst/>
                        <a:latin typeface="Arial" charset="0"/>
                        <a:ea typeface="Candara" pitchFamily="34" charset="0"/>
                        <a:cs typeface="Candara" pitchFamily="34" charset="0"/>
                      </a:endParaRPr>
                    </a:p>
                  </a:txBody>
                  <a:tcPr horzOverflow="overflow">
                    <a:lnL w="12700" cap="flat" cmpd="sng" algn="ctr">
                      <a:solidFill>
                        <a:srgbClr val="A35E21"/>
                      </a:solidFill>
                      <a:prstDash val="solid"/>
                      <a:round/>
                      <a:headEnd type="none" w="med" len="med"/>
                      <a:tailEnd type="none" w="med" len="med"/>
                    </a:lnL>
                    <a:lnR w="12700" cap="flat" cmpd="sng" algn="ctr">
                      <a:solidFill>
                        <a:srgbClr val="A35E21"/>
                      </a:solidFill>
                      <a:prstDash val="solid"/>
                      <a:round/>
                      <a:headEnd type="none" w="med" len="med"/>
                      <a:tailEnd type="none" w="med" len="med"/>
                    </a:lnR>
                    <a:lnT w="12700" cap="flat" cmpd="sng" algn="ctr">
                      <a:solidFill>
                        <a:srgbClr val="A35E21"/>
                      </a:solidFill>
                      <a:prstDash val="solid"/>
                      <a:round/>
                      <a:headEnd type="none" w="med" len="med"/>
                      <a:tailEnd type="none" w="med" len="med"/>
                    </a:lnT>
                    <a:lnB w="12700" cap="flat" cmpd="sng" algn="ctr">
                      <a:solidFill>
                        <a:srgbClr val="A35E21"/>
                      </a:solidFill>
                      <a:prstDash val="solid"/>
                      <a:round/>
                      <a:headEnd type="none" w="med" len="med"/>
                      <a:tailEnd type="none" w="med" len="med"/>
                    </a:lnB>
                    <a:lnTlToBr>
                      <a:noFill/>
                    </a:lnTlToBr>
                    <a:lnBlToTr>
                      <a:noFill/>
                    </a:lnBlToTr>
                    <a:solidFill>
                      <a:srgbClr val="F0EAE8"/>
                    </a:solidFill>
                  </a:tcPr>
                </a:tc>
              </a:tr>
            </a:tbl>
          </a:graphicData>
        </a:graphic>
      </p:graphicFrame>
      <p:sp>
        <p:nvSpPr>
          <p:cNvPr id="17457" name="TextBox 2"/>
          <p:cNvSpPr txBox="1">
            <a:spLocks noChangeArrowheads="1"/>
          </p:cNvSpPr>
          <p:nvPr/>
        </p:nvSpPr>
        <p:spPr bwMode="auto">
          <a:xfrm>
            <a:off x="323850" y="1341438"/>
            <a:ext cx="8569325" cy="1431925"/>
          </a:xfrm>
          <a:prstGeom prst="rect">
            <a:avLst/>
          </a:prstGeom>
          <a:noFill/>
          <a:ln w="9525">
            <a:noFill/>
            <a:miter lim="800000"/>
            <a:headEnd/>
            <a:tailEnd/>
          </a:ln>
        </p:spPr>
        <p:txBody>
          <a:bodyPr>
            <a:spAutoFit/>
          </a:bodyPr>
          <a:lstStyle/>
          <a:p>
            <a:pPr indent="360363" algn="just"/>
            <a:r>
              <a:rPr lang="uk-UA" sz="2200" b="1">
                <a:solidFill>
                  <a:srgbClr val="5B3E2B"/>
                </a:solidFill>
                <a:latin typeface="Calibri" pitchFamily="34" charset="0"/>
              </a:rPr>
              <a:t>Бюджет галузі на 201</a:t>
            </a:r>
            <a:r>
              <a:rPr lang="en-US" sz="2200" b="1">
                <a:solidFill>
                  <a:srgbClr val="5B3E2B"/>
                </a:solidFill>
                <a:latin typeface="Calibri" pitchFamily="34" charset="0"/>
              </a:rPr>
              <a:t>3</a:t>
            </a:r>
            <a:r>
              <a:rPr lang="uk-UA" sz="2200" b="1">
                <a:solidFill>
                  <a:srgbClr val="5B3E2B"/>
                </a:solidFill>
                <a:latin typeface="Calibri" pitchFamily="34" charset="0"/>
              </a:rPr>
              <a:t> рік складає </a:t>
            </a:r>
            <a:r>
              <a:rPr lang="en-US" sz="2200" b="1">
                <a:solidFill>
                  <a:srgbClr val="5B3E2B"/>
                </a:solidFill>
                <a:latin typeface="Arial" charset="0"/>
              </a:rPr>
              <a:t>119263.7</a:t>
            </a:r>
            <a:r>
              <a:rPr lang="uk-UA" sz="2200" b="1">
                <a:solidFill>
                  <a:srgbClr val="5B3E2B"/>
                </a:solidFill>
                <a:latin typeface="Arial" charset="0"/>
              </a:rPr>
              <a:t> тис</a:t>
            </a:r>
            <a:r>
              <a:rPr lang="uk-UA" sz="2200" b="1">
                <a:solidFill>
                  <a:srgbClr val="5B3E2B"/>
                </a:solidFill>
                <a:latin typeface="Calibri" pitchFamily="34" charset="0"/>
              </a:rPr>
              <a:t>. грн., що менше мінімальної потреби на 21484,1</a:t>
            </a:r>
            <a:r>
              <a:rPr lang="en-US" sz="2200" b="1">
                <a:solidFill>
                  <a:srgbClr val="5B3E2B"/>
                </a:solidFill>
                <a:latin typeface="Calibri" pitchFamily="34" charset="0"/>
              </a:rPr>
              <a:t> </a:t>
            </a:r>
            <a:r>
              <a:rPr lang="uk-UA" sz="2200" b="1">
                <a:solidFill>
                  <a:srgbClr val="5B3E2B"/>
                </a:solidFill>
                <a:latin typeface="Arial" charset="0"/>
              </a:rPr>
              <a:t>тис</a:t>
            </a:r>
            <a:r>
              <a:rPr lang="uk-UA" sz="2200" b="1">
                <a:solidFill>
                  <a:srgbClr val="5B3E2B"/>
                </a:solidFill>
                <a:latin typeface="Calibri" pitchFamily="34" charset="0"/>
              </a:rPr>
              <a:t>. грн., тому робота  проводиться в режимі жорсткої економії з збереженням якості і стандартів надання медичної допомоги.</a:t>
            </a:r>
          </a:p>
        </p:txBody>
      </p:sp>
    </p:spTree>
    <p:custDataLst>
      <p:tags r:id="rId1"/>
    </p:custDataLst>
  </p:cSld>
  <p:clrMapOvr>
    <a:masterClrMapping/>
  </p:clrMapOvr>
  <p:transition spd="slow"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459"/>
                                        </p:tgtEl>
                                        <p:attrNameLst>
                                          <p:attrName>style.visibility</p:attrName>
                                        </p:attrNameLst>
                                      </p:cBhvr>
                                      <p:to>
                                        <p:strVal val="visible"/>
                                      </p:to>
                                    </p:set>
                                    <p:anim calcmode="lin" valueType="num">
                                      <p:cBhvr additive="base">
                                        <p:cTn id="7" dur="500" fill="hold"/>
                                        <p:tgtEl>
                                          <p:spTgt spid="17459"/>
                                        </p:tgtEl>
                                        <p:attrNameLst>
                                          <p:attrName>ppt_x</p:attrName>
                                        </p:attrNameLst>
                                      </p:cBhvr>
                                      <p:tavLst>
                                        <p:tav tm="0">
                                          <p:val>
                                            <p:strVal val="#ppt_x"/>
                                          </p:val>
                                        </p:tav>
                                        <p:tav tm="100000">
                                          <p:val>
                                            <p:strVal val="#ppt_x"/>
                                          </p:val>
                                        </p:tav>
                                      </p:tavLst>
                                    </p:anim>
                                    <p:anim calcmode="lin" valueType="num">
                                      <p:cBhvr additive="base">
                                        <p:cTn id="8" dur="500" fill="hold"/>
                                        <p:tgtEl>
                                          <p:spTgt spid="17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a:solidFill>
                  <a:schemeClr val="tx2">
                    <a:shade val="85000"/>
                    <a:satMod val="150000"/>
                  </a:schemeClr>
                </a:solidFill>
              </a:rPr>
              <a:t>Демографічна ситуація</a:t>
            </a:r>
            <a:endParaRPr lang="ru-RU">
              <a:solidFill>
                <a:schemeClr val="tx2">
                  <a:shade val="85000"/>
                  <a:satMod val="150000"/>
                </a:schemeClr>
              </a:solidFill>
            </a:endParaRPr>
          </a:p>
        </p:txBody>
      </p:sp>
      <p:pic>
        <p:nvPicPr>
          <p:cNvPr id="18435" name="Содержимое 3" descr="Дитина1.png"/>
          <p:cNvPicPr>
            <a:picLocks noGrp="1" noChangeAspect="1"/>
          </p:cNvPicPr>
          <p:nvPr>
            <p:ph idx="1"/>
          </p:nvPr>
        </p:nvPicPr>
        <p:blipFill>
          <a:blip r:embed="rId3"/>
          <a:srcRect/>
          <a:stretch>
            <a:fillRect/>
          </a:stretch>
        </p:blipFill>
        <p:spPr>
          <a:xfrm>
            <a:off x="5141913" y="1428750"/>
            <a:ext cx="4002087" cy="5429250"/>
          </a:xfrm>
        </p:spPr>
      </p:pic>
      <p:sp>
        <p:nvSpPr>
          <p:cNvPr id="6" name="TextBox 5"/>
          <p:cNvSpPr txBox="1">
            <a:spLocks noChangeArrowheads="1"/>
          </p:cNvSpPr>
          <p:nvPr/>
        </p:nvSpPr>
        <p:spPr bwMode="auto">
          <a:xfrm>
            <a:off x="142875" y="1428750"/>
            <a:ext cx="5072063" cy="4054475"/>
          </a:xfrm>
          <a:prstGeom prst="rect">
            <a:avLst/>
          </a:prstGeom>
          <a:noFill/>
          <a:ln w="9525">
            <a:noFill/>
            <a:miter lim="800000"/>
            <a:headEnd/>
            <a:tailEnd/>
          </a:ln>
        </p:spPr>
        <p:txBody>
          <a:bodyPr>
            <a:spAutoFit/>
          </a:bodyPr>
          <a:lstStyle/>
          <a:p>
            <a:r>
              <a:rPr lang="uk-UA">
                <a:solidFill>
                  <a:schemeClr val="tx1"/>
                </a:solidFill>
              </a:rPr>
              <a:t>   </a:t>
            </a:r>
            <a:r>
              <a:rPr lang="uk-UA" sz="2000">
                <a:solidFill>
                  <a:schemeClr val="tx1"/>
                </a:solidFill>
              </a:rPr>
              <a:t>За  201</a:t>
            </a:r>
            <a:r>
              <a:rPr lang="en-US" sz="2000">
                <a:solidFill>
                  <a:schemeClr val="tx1"/>
                </a:solidFill>
              </a:rPr>
              <a:t>3</a:t>
            </a:r>
            <a:r>
              <a:rPr lang="uk-UA" sz="2000">
                <a:solidFill>
                  <a:schemeClr val="tx1"/>
                </a:solidFill>
              </a:rPr>
              <a:t> рік у м. Тернополі : </a:t>
            </a:r>
            <a:endParaRPr lang="ru-RU" sz="2000">
              <a:solidFill>
                <a:schemeClr val="tx1"/>
              </a:solidFill>
            </a:endParaRPr>
          </a:p>
          <a:p>
            <a:r>
              <a:rPr lang="uk-UA" sz="2000">
                <a:solidFill>
                  <a:schemeClr val="tx1"/>
                </a:solidFill>
              </a:rPr>
              <a:t>народилось </a:t>
            </a:r>
            <a:r>
              <a:rPr lang="en-US" sz="2000">
                <a:solidFill>
                  <a:schemeClr val="tx1"/>
                </a:solidFill>
              </a:rPr>
              <a:t>3007</a:t>
            </a:r>
            <a:r>
              <a:rPr lang="uk-UA" sz="2000">
                <a:solidFill>
                  <a:schemeClr val="tx1"/>
                </a:solidFill>
              </a:rPr>
              <a:t> дітей ( відповідно 201</a:t>
            </a:r>
            <a:r>
              <a:rPr lang="en-US" sz="2000">
                <a:solidFill>
                  <a:schemeClr val="tx1"/>
                </a:solidFill>
              </a:rPr>
              <a:t>2</a:t>
            </a:r>
            <a:r>
              <a:rPr lang="uk-UA" sz="2000">
                <a:solidFill>
                  <a:schemeClr val="tx1"/>
                </a:solidFill>
              </a:rPr>
              <a:t> р. – </a:t>
            </a:r>
            <a:r>
              <a:rPr lang="en-US" sz="2000">
                <a:solidFill>
                  <a:schemeClr val="tx1"/>
                </a:solidFill>
              </a:rPr>
              <a:t>2596</a:t>
            </a:r>
            <a:r>
              <a:rPr lang="uk-UA" sz="2000">
                <a:solidFill>
                  <a:schemeClr val="tx1"/>
                </a:solidFill>
              </a:rPr>
              <a:t>), показник народжуваності становить </a:t>
            </a:r>
            <a:r>
              <a:rPr lang="en-US" sz="2000">
                <a:solidFill>
                  <a:schemeClr val="tx1"/>
                </a:solidFill>
              </a:rPr>
              <a:t>13.8</a:t>
            </a:r>
            <a:r>
              <a:rPr lang="uk-UA" sz="2000">
                <a:solidFill>
                  <a:schemeClr val="tx1"/>
                </a:solidFill>
              </a:rPr>
              <a:t> на 1000 середньорічного населення (відповідно 201</a:t>
            </a:r>
            <a:r>
              <a:rPr lang="en-US" sz="2000">
                <a:solidFill>
                  <a:schemeClr val="tx1"/>
                </a:solidFill>
              </a:rPr>
              <a:t>2</a:t>
            </a:r>
            <a:r>
              <a:rPr lang="uk-UA" sz="2000">
                <a:solidFill>
                  <a:schemeClr val="tx1"/>
                </a:solidFill>
              </a:rPr>
              <a:t> р. – 1</a:t>
            </a:r>
            <a:r>
              <a:rPr lang="en-US" sz="2000">
                <a:solidFill>
                  <a:schemeClr val="tx1"/>
                </a:solidFill>
              </a:rPr>
              <a:t>2.0</a:t>
            </a:r>
            <a:r>
              <a:rPr lang="uk-UA" sz="2000">
                <a:solidFill>
                  <a:schemeClr val="tx1"/>
                </a:solidFill>
              </a:rPr>
              <a:t> ); природній приріст по місту  - +3,9, по області – (-2,9)</a:t>
            </a:r>
          </a:p>
          <a:p>
            <a:endParaRPr lang="uk-UA" sz="2000">
              <a:solidFill>
                <a:schemeClr val="tx1"/>
              </a:solidFill>
            </a:endParaRPr>
          </a:p>
          <a:p>
            <a:r>
              <a:rPr lang="uk-UA" sz="2000">
                <a:solidFill>
                  <a:schemeClr val="tx1"/>
                </a:solidFill>
              </a:rPr>
              <a:t>Головним критерієм здоров'я населення є рівень дитячої смертності. За 201</a:t>
            </a:r>
            <a:r>
              <a:rPr lang="en-US" sz="2000">
                <a:solidFill>
                  <a:schemeClr val="tx1"/>
                </a:solidFill>
              </a:rPr>
              <a:t>3</a:t>
            </a:r>
            <a:r>
              <a:rPr lang="uk-UA" sz="2000">
                <a:solidFill>
                  <a:schemeClr val="tx1"/>
                </a:solidFill>
              </a:rPr>
              <a:t> рік він становив 4,7  на 1 тис.населення (по області – 6,77).</a:t>
            </a:r>
            <a:endParaRPr lang="ru-RU" sz="2000">
              <a:solidFill>
                <a:schemeClr val="tx1"/>
              </a:solidFill>
            </a:endParaRPr>
          </a:p>
          <a:p>
            <a:endParaRPr lang="ru-RU" sz="2000">
              <a:solidFill>
                <a:schemeClr val="tx1"/>
              </a:solidFill>
            </a:endParaRPr>
          </a:p>
          <a:p>
            <a:pPr algn="just"/>
            <a:endParaRPr lang="ru-RU" sz="2000">
              <a:solidFill>
                <a:schemeClr val="tx1"/>
              </a:solidFill>
            </a:endParaRPr>
          </a:p>
        </p:txBody>
      </p:sp>
    </p:spTree>
  </p:cSld>
  <p:clrMapOvr>
    <a:masterClrMapping/>
  </p:clrMapOvr>
  <p:transition advClick="0" advTm="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endParaRPr lang="ru-RU">
              <a:solidFill>
                <a:schemeClr val="tx2">
                  <a:shade val="85000"/>
                  <a:satMod val="150000"/>
                </a:schemeClr>
              </a:solidFill>
            </a:endParaRPr>
          </a:p>
        </p:txBody>
      </p:sp>
      <p:pic>
        <p:nvPicPr>
          <p:cNvPr id="20482" name="Содержимое 3" descr="иол.png"/>
          <p:cNvPicPr>
            <a:picLocks noGrp="1" noChangeAspect="1"/>
          </p:cNvPicPr>
          <p:nvPr>
            <p:ph idx="1"/>
          </p:nvPr>
        </p:nvPicPr>
        <p:blipFill>
          <a:blip r:embed="rId2"/>
          <a:srcRect/>
          <a:stretch>
            <a:fillRect/>
          </a:stretch>
        </p:blipFill>
        <p:spPr>
          <a:xfrm>
            <a:off x="0" y="0"/>
            <a:ext cx="9144000" cy="6858000"/>
          </a:xfrm>
          <a:blipFill dpi="0" rotWithShape="1">
            <a:blip r:embed="rId3"/>
            <a:srcRect/>
            <a:tile tx="0" ty="0" sx="100000" sy="100000" flip="none" algn="tl"/>
          </a:blipFill>
        </p:spPr>
      </p:pic>
      <p:sp>
        <p:nvSpPr>
          <p:cNvPr id="20483" name="TextBox 4"/>
          <p:cNvSpPr txBox="1">
            <a:spLocks noChangeArrowheads="1"/>
          </p:cNvSpPr>
          <p:nvPr/>
        </p:nvSpPr>
        <p:spPr bwMode="auto">
          <a:xfrm>
            <a:off x="785813" y="357188"/>
            <a:ext cx="7643812" cy="701675"/>
          </a:xfrm>
          <a:prstGeom prst="rect">
            <a:avLst/>
          </a:prstGeom>
          <a:noFill/>
          <a:ln w="9525">
            <a:noFill/>
            <a:miter lim="800000"/>
            <a:headEnd/>
            <a:tailEnd/>
          </a:ln>
        </p:spPr>
        <p:txBody>
          <a:bodyPr>
            <a:spAutoFit/>
          </a:bodyPr>
          <a:lstStyle/>
          <a:p>
            <a:pPr algn="ctr"/>
            <a:r>
              <a:rPr lang="uk-UA" sz="4000" b="1" i="1">
                <a:solidFill>
                  <a:srgbClr val="0070C0"/>
                </a:solidFill>
                <a:latin typeface="Arial" charset="0"/>
              </a:rPr>
              <a:t>Залучено інвестицій, з них:</a:t>
            </a:r>
            <a:endParaRPr lang="ru-RU" sz="4000" b="1" i="1">
              <a:solidFill>
                <a:srgbClr val="0070C0"/>
              </a:solidFill>
              <a:latin typeface="Arial" charset="0"/>
            </a:endParaRPr>
          </a:p>
        </p:txBody>
      </p:sp>
      <p:sp>
        <p:nvSpPr>
          <p:cNvPr id="6" name="TextBox 5"/>
          <p:cNvSpPr txBox="1">
            <a:spLocks noChangeArrowheads="1"/>
          </p:cNvSpPr>
          <p:nvPr/>
        </p:nvSpPr>
        <p:spPr bwMode="auto">
          <a:xfrm>
            <a:off x="250825" y="1628775"/>
            <a:ext cx="8429625" cy="5545138"/>
          </a:xfrm>
          <a:prstGeom prst="rect">
            <a:avLst/>
          </a:prstGeom>
          <a:noFill/>
          <a:ln w="9525">
            <a:noFill/>
            <a:miter lim="800000"/>
            <a:headEnd/>
            <a:tailEnd/>
          </a:ln>
        </p:spPr>
        <p:txBody>
          <a:bodyPr>
            <a:spAutoFit/>
          </a:bodyPr>
          <a:lstStyle/>
          <a:p>
            <a:pPr algn="just">
              <a:buFont typeface="Wingdings" pitchFamily="2" charset="2"/>
              <a:buNone/>
            </a:pPr>
            <a:endParaRPr lang="uk-UA" sz="2000">
              <a:solidFill>
                <a:srgbClr val="113D5C"/>
              </a:solidFill>
            </a:endParaRPr>
          </a:p>
          <a:p>
            <a:pPr algn="just">
              <a:buFont typeface="Wingdings" pitchFamily="2" charset="2"/>
              <a:buChar char="Ø"/>
            </a:pPr>
            <a:r>
              <a:rPr lang="uk-UA" sz="2200" b="1">
                <a:solidFill>
                  <a:srgbClr val="DE736D"/>
                </a:solidFill>
              </a:rPr>
              <a:t>Придбання медичного обладнання за рахунок коштів міського бюджету (апарат </a:t>
            </a:r>
            <a:r>
              <a:rPr lang="en-US" sz="2200" b="1">
                <a:solidFill>
                  <a:srgbClr val="DE736D"/>
                </a:solidFill>
              </a:rPr>
              <a:t>SIPAP</a:t>
            </a:r>
            <a:r>
              <a:rPr lang="uk-UA" sz="2200" b="1">
                <a:solidFill>
                  <a:srgbClr val="DE736D"/>
                </a:solidFill>
              </a:rPr>
              <a:t>, обладнання для ЦПМСД на 1093,1 тис.грн., пересувна стоматологічна установка на 100,0 тис.грн., стерилізатор на 60,0 тис.грн.</a:t>
            </a:r>
          </a:p>
          <a:p>
            <a:pPr algn="just">
              <a:buFont typeface="Wingdings" pitchFamily="2" charset="2"/>
              <a:buChar char="Ø"/>
            </a:pPr>
            <a:r>
              <a:rPr lang="uk-UA" sz="2200" b="1">
                <a:solidFill>
                  <a:srgbClr val="DE736D"/>
                </a:solidFill>
              </a:rPr>
              <a:t>Отримано обладнання (гуманітарна допомога) на суму 1165,6 тис.грн.:</a:t>
            </a:r>
          </a:p>
          <a:p>
            <a:pPr algn="just">
              <a:buFont typeface="Wingdings" pitchFamily="2" charset="2"/>
              <a:buNone/>
            </a:pPr>
            <a:r>
              <a:rPr lang="uk-UA" sz="2000">
                <a:solidFill>
                  <a:srgbClr val="DE736D"/>
                </a:solidFill>
              </a:rPr>
              <a:t>-</a:t>
            </a:r>
            <a:r>
              <a:rPr lang="uk-UA" sz="2000">
                <a:solidFill>
                  <a:srgbClr val="A50021"/>
                </a:solidFill>
              </a:rPr>
              <a:t>ТМКЛШД -  медобладнання, столи і ліжка на суму 211,0 тис.грн.</a:t>
            </a:r>
          </a:p>
          <a:p>
            <a:pPr algn="just">
              <a:buFontTx/>
              <a:buChar char="-"/>
            </a:pPr>
            <a:r>
              <a:rPr lang="uk-UA" sz="2000">
                <a:solidFill>
                  <a:srgbClr val="A50021"/>
                </a:solidFill>
              </a:rPr>
              <a:t>ТКМЛ №2 – санітарний автомобіль “Мерседес” (306,0 тис.грн.),рентгенівська трубка (187,0тис.грн.)</a:t>
            </a:r>
          </a:p>
          <a:p>
            <a:pPr algn="just">
              <a:buFontTx/>
              <a:buChar char="-"/>
            </a:pPr>
            <a:r>
              <a:rPr lang="uk-UA" sz="2000">
                <a:solidFill>
                  <a:srgbClr val="A50021"/>
                </a:solidFill>
              </a:rPr>
              <a:t>МКЛ №3 – медобладнання на суму 61 тис.грн.</a:t>
            </a:r>
          </a:p>
          <a:p>
            <a:pPr algn="just">
              <a:buFontTx/>
              <a:buChar char="-"/>
            </a:pPr>
            <a:r>
              <a:rPr lang="uk-UA" sz="2000">
                <a:solidFill>
                  <a:srgbClr val="A50021"/>
                </a:solidFill>
              </a:rPr>
              <a:t>ТМКДЛ – медобладнання на 195 тис.грн., з нихапарат центрифуги – 136,0 тис.грн</a:t>
            </a:r>
          </a:p>
          <a:p>
            <a:pPr algn="just">
              <a:buFont typeface="Wingdings" pitchFamily="2" charset="2"/>
              <a:buChar char="Ø"/>
            </a:pPr>
            <a:r>
              <a:rPr lang="uk-UA" sz="2200" b="1">
                <a:solidFill>
                  <a:srgbClr val="DE736D"/>
                </a:solidFill>
              </a:rPr>
              <a:t>Проведено капітальні ремонти приміщень в ЛПЗ міста на суму 2001,1 тис.грн.</a:t>
            </a:r>
          </a:p>
          <a:p>
            <a:pPr algn="just">
              <a:buFontTx/>
              <a:buChar char="-"/>
            </a:pPr>
            <a:endParaRPr lang="uk-UA" sz="2200">
              <a:solidFill>
                <a:srgbClr val="DE736D"/>
              </a:solidFill>
            </a:endParaRPr>
          </a:p>
          <a:p>
            <a:pPr algn="just">
              <a:buFontTx/>
              <a:buChar char="-"/>
            </a:pPr>
            <a:endParaRPr lang="uk-UA" sz="2000">
              <a:solidFill>
                <a:srgbClr val="DE736D"/>
              </a:solidFill>
            </a:endParaRPr>
          </a:p>
        </p:txBody>
      </p:sp>
      <p:sp>
        <p:nvSpPr>
          <p:cNvPr id="7" name="Прямоугольник 6"/>
          <p:cNvSpPr/>
          <p:nvPr/>
        </p:nvSpPr>
        <p:spPr>
          <a:xfrm>
            <a:off x="1000125" y="3286125"/>
            <a:ext cx="7715250" cy="646113"/>
          </a:xfrm>
          <a:prstGeom prst="rect">
            <a:avLst/>
          </a:prstGeom>
        </p:spPr>
        <p:txBody>
          <a:bodyPr>
            <a:spAutoFit/>
          </a:bodyPr>
          <a:lstStyle/>
          <a:p>
            <a:pPr algn="just" fontAlgn="auto">
              <a:spcBef>
                <a:spcPts val="0"/>
              </a:spcBef>
              <a:spcAft>
                <a:spcPts val="0"/>
              </a:spcAft>
              <a:defRPr/>
            </a:pPr>
            <a:endParaRPr lang="uk-UA" b="1" dirty="0">
              <a:solidFill>
                <a:schemeClr val="accent6">
                  <a:lumMod val="60000"/>
                  <a:lumOff val="40000"/>
                </a:schemeClr>
              </a:solidFill>
              <a:latin typeface="+mn-lt"/>
            </a:endParaRPr>
          </a:p>
          <a:p>
            <a:pPr algn="just" fontAlgn="auto">
              <a:spcBef>
                <a:spcPts val="0"/>
              </a:spcBef>
              <a:spcAft>
                <a:spcPts val="0"/>
              </a:spcAft>
              <a:defRPr/>
            </a:pPr>
            <a:endParaRPr lang="uk-UA" dirty="0">
              <a:solidFill>
                <a:schemeClr val="accent6">
                  <a:lumMod val="60000"/>
                  <a:lumOff val="40000"/>
                </a:schemeClr>
              </a:solidFill>
              <a:latin typeface="+mn-lt"/>
            </a:endParaRPr>
          </a:p>
        </p:txBody>
      </p:sp>
    </p:spTree>
  </p:cSld>
  <p:clrMapOvr>
    <a:masterClrMapping/>
  </p:clrMapOvr>
  <p:transition spd="slow" advClick="0" advTm="400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 calcmode="lin" valueType="num">
                                      <p:cBhvr additive="base">
                                        <p:cTn id="43"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endParaRPr lang="ru-RU">
              <a:solidFill>
                <a:schemeClr val="tx2">
                  <a:shade val="85000"/>
                  <a:satMod val="150000"/>
                </a:schemeClr>
              </a:solidFill>
            </a:endParaRPr>
          </a:p>
        </p:txBody>
      </p:sp>
      <p:pic>
        <p:nvPicPr>
          <p:cNvPr id="21506" name="Содержимое 3" descr="лд ср.png"/>
          <p:cNvPicPr>
            <a:picLocks noGrp="1" noChangeAspect="1"/>
          </p:cNvPicPr>
          <p:nvPr>
            <p:ph idx="1"/>
          </p:nvPr>
        </p:nvPicPr>
        <p:blipFill>
          <a:blip r:embed="rId2"/>
          <a:srcRect/>
          <a:stretch>
            <a:fillRect/>
          </a:stretch>
        </p:blipFill>
        <p:spPr>
          <a:xfrm>
            <a:off x="0" y="0"/>
            <a:ext cx="9144000" cy="6858000"/>
          </a:xfrm>
        </p:spPr>
      </p:pic>
      <p:sp>
        <p:nvSpPr>
          <p:cNvPr id="21507" name="TextBox 4"/>
          <p:cNvSpPr txBox="1">
            <a:spLocks noChangeArrowheads="1"/>
          </p:cNvSpPr>
          <p:nvPr/>
        </p:nvSpPr>
        <p:spPr bwMode="auto">
          <a:xfrm>
            <a:off x="642938" y="142875"/>
            <a:ext cx="7786687" cy="519113"/>
          </a:xfrm>
          <a:prstGeom prst="rect">
            <a:avLst/>
          </a:prstGeom>
          <a:noFill/>
          <a:ln w="9525">
            <a:noFill/>
            <a:miter lim="800000"/>
            <a:headEnd/>
            <a:tailEnd/>
          </a:ln>
        </p:spPr>
        <p:txBody>
          <a:bodyPr>
            <a:spAutoFit/>
          </a:bodyPr>
          <a:lstStyle/>
          <a:p>
            <a:pPr algn="ctr"/>
            <a:r>
              <a:rPr lang="uk-UA" sz="2800" b="1">
                <a:solidFill>
                  <a:srgbClr val="A50021"/>
                </a:solidFill>
              </a:rPr>
              <a:t>Впровадження та інновації:</a:t>
            </a:r>
            <a:endParaRPr lang="ru-RU" sz="2800" b="1">
              <a:solidFill>
                <a:srgbClr val="A50021"/>
              </a:solidFill>
            </a:endParaRPr>
          </a:p>
        </p:txBody>
      </p:sp>
      <p:sp>
        <p:nvSpPr>
          <p:cNvPr id="21508" name="TextBox 5"/>
          <p:cNvSpPr txBox="1">
            <a:spLocks noChangeArrowheads="1"/>
          </p:cNvSpPr>
          <p:nvPr/>
        </p:nvSpPr>
        <p:spPr bwMode="auto">
          <a:xfrm>
            <a:off x="250825" y="2060575"/>
            <a:ext cx="8429625" cy="3140075"/>
          </a:xfrm>
          <a:prstGeom prst="rect">
            <a:avLst/>
          </a:prstGeom>
          <a:noFill/>
          <a:ln w="9525">
            <a:noFill/>
            <a:miter lim="800000"/>
            <a:headEnd/>
            <a:tailEnd/>
          </a:ln>
        </p:spPr>
        <p:txBody>
          <a:bodyPr>
            <a:spAutoFit/>
          </a:bodyPr>
          <a:lstStyle/>
          <a:p>
            <a:pPr indent="360363">
              <a:buFontTx/>
              <a:buAutoNum type="arabicPeriod"/>
            </a:pPr>
            <a:r>
              <a:rPr lang="uk-UA" sz="2500">
                <a:solidFill>
                  <a:schemeClr val="tx1"/>
                </a:solidFill>
                <a:latin typeface="Arial" charset="0"/>
              </a:rPr>
              <a:t>Лапароскопічне лікування захворювання органів черевної порожнини.</a:t>
            </a:r>
          </a:p>
          <a:p>
            <a:pPr indent="360363">
              <a:buFontTx/>
              <a:buAutoNum type="arabicPeriod"/>
            </a:pPr>
            <a:r>
              <a:rPr lang="uk-UA" sz="2500">
                <a:solidFill>
                  <a:schemeClr val="tx1"/>
                </a:solidFill>
                <a:latin typeface="Arial" charset="0"/>
              </a:rPr>
              <a:t>Артроскопічне лікування патології суглобів. </a:t>
            </a:r>
          </a:p>
          <a:p>
            <a:pPr indent="360363">
              <a:buFontTx/>
              <a:buAutoNum type="arabicPeriod"/>
            </a:pPr>
            <a:r>
              <a:rPr lang="uk-UA" sz="2500">
                <a:solidFill>
                  <a:schemeClr val="tx1"/>
                </a:solidFill>
                <a:latin typeface="Arial" charset="0"/>
              </a:rPr>
              <a:t>Технологія Лігашу в хірургії.</a:t>
            </a:r>
          </a:p>
          <a:p>
            <a:pPr indent="360363">
              <a:buFontTx/>
              <a:buAutoNum type="arabicPeriod"/>
            </a:pPr>
            <a:r>
              <a:rPr lang="uk-UA" sz="2500">
                <a:solidFill>
                  <a:schemeClr val="tx1"/>
                </a:solidFill>
                <a:latin typeface="Arial" charset="0"/>
              </a:rPr>
              <a:t>Відео-ендоскопічні методи діагностики і лікування захворювань шлунково – кишкового тракту.</a:t>
            </a:r>
          </a:p>
          <a:p>
            <a:pPr indent="360363">
              <a:buFontTx/>
              <a:buAutoNum type="arabicPeriod"/>
            </a:pPr>
            <a:r>
              <a:rPr lang="uk-UA" sz="2500">
                <a:solidFill>
                  <a:schemeClr val="tx1"/>
                </a:solidFill>
                <a:latin typeface="Arial" charset="0"/>
              </a:rPr>
              <a:t>Малоінвазивні технології в ЛОР-практиці.</a:t>
            </a:r>
          </a:p>
          <a:p>
            <a:pPr indent="360363">
              <a:buFontTx/>
              <a:buAutoNum type="arabicPeriod"/>
            </a:pPr>
            <a:r>
              <a:rPr lang="uk-UA" sz="2500">
                <a:solidFill>
                  <a:schemeClr val="tx1"/>
                </a:solidFill>
                <a:latin typeface="Arial" charset="0"/>
              </a:rPr>
              <a:t>Лазерна абляція судин.</a:t>
            </a:r>
            <a:endParaRPr lang="ru-RU" sz="2500" b="1">
              <a:solidFill>
                <a:srgbClr val="FF0000"/>
              </a:solidFill>
            </a:endParaRPr>
          </a:p>
        </p:txBody>
      </p:sp>
    </p:spTree>
  </p:cSld>
  <p:clrMapOvr>
    <a:masterClrMapping/>
  </p:clrMapOvr>
  <p:transition advClick="0" advTm="4000">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endParaRPr lang="ru-RU">
              <a:solidFill>
                <a:schemeClr val="tx2">
                  <a:shade val="85000"/>
                  <a:satMod val="150000"/>
                </a:schemeClr>
              </a:solidFill>
            </a:endParaRPr>
          </a:p>
        </p:txBody>
      </p:sp>
      <p:pic>
        <p:nvPicPr>
          <p:cNvPr id="4" name="Содержимое 3" descr="shake2_m.jpg"/>
          <p:cNvPicPr>
            <a:picLocks noGrp="1" noChangeAspect="1"/>
          </p:cNvPicPr>
          <p:nvPr>
            <p:ph idx="1"/>
          </p:nvPr>
        </p:nvPicPr>
        <p:blipFill>
          <a:blip r:embed="rId2" cstate="print">
            <a:duotone>
              <a:schemeClr val="accent2">
                <a:shade val="45000"/>
                <a:satMod val="135000"/>
              </a:schemeClr>
              <a:prstClr val="white"/>
            </a:duotone>
          </a:blip>
          <a:stretch>
            <a:fillRect/>
          </a:stretch>
        </p:blipFill>
        <p:spPr>
          <a:xfrm>
            <a:off x="0" y="0"/>
            <a:ext cx="9144000" cy="6858000"/>
          </a:xfrm>
        </p:spPr>
      </p:pic>
      <p:sp>
        <p:nvSpPr>
          <p:cNvPr id="5" name="TextBox 4"/>
          <p:cNvSpPr txBox="1"/>
          <p:nvPr/>
        </p:nvSpPr>
        <p:spPr>
          <a:xfrm>
            <a:off x="571472" y="142852"/>
            <a:ext cx="7929618" cy="707886"/>
          </a:xfrm>
          <a:prstGeom prst="rect">
            <a:avLst/>
          </a:prstGeom>
          <a:solidFill>
            <a:schemeClr val="bg1">
              <a:lumMod val="65000"/>
            </a:schemeClr>
          </a:solidFill>
          <a:scene3d>
            <a:camera prst="orthographicFront"/>
            <a:lightRig rig="threePt" dir="t"/>
          </a:scene3d>
          <a:sp3d>
            <a:bevelT prst="convex"/>
          </a:sp3d>
        </p:spPr>
        <p:txBody>
          <a:bodyPr>
            <a:spAutoFit/>
          </a:bodyPr>
          <a:lstStyle/>
          <a:p>
            <a:pPr algn="ctr" fontAlgn="auto">
              <a:spcBef>
                <a:spcPts val="0"/>
              </a:spcBef>
              <a:spcAft>
                <a:spcPts val="0"/>
              </a:spcAft>
              <a:defRPr/>
            </a:pPr>
            <a:r>
              <a:rPr lang="uk-UA" sz="4000" b="1" dirty="0">
                <a:solidFill>
                  <a:schemeClr val="accent1">
                    <a:lumMod val="75000"/>
                  </a:schemeClr>
                </a:solidFill>
                <a:latin typeface="Book Antiqua" pitchFamily="18" charset="0"/>
                <a:cs typeface="Courier New" pitchFamily="49" charset="0"/>
              </a:rPr>
              <a:t>Інвестиційні проекти </a:t>
            </a:r>
            <a:endParaRPr lang="ru-RU" sz="4000" b="1" dirty="0">
              <a:solidFill>
                <a:schemeClr val="accent1">
                  <a:lumMod val="75000"/>
                </a:schemeClr>
              </a:solidFill>
              <a:latin typeface="Book Antiqua" pitchFamily="18" charset="0"/>
              <a:cs typeface="Courier New" pitchFamily="49" charset="0"/>
            </a:endParaRPr>
          </a:p>
        </p:txBody>
      </p:sp>
      <p:sp>
        <p:nvSpPr>
          <p:cNvPr id="22534" name="Rectangle 3"/>
          <p:cNvSpPr>
            <a:spLocks noChangeArrowheads="1"/>
          </p:cNvSpPr>
          <p:nvPr/>
        </p:nvSpPr>
        <p:spPr bwMode="auto">
          <a:xfrm>
            <a:off x="250825" y="417513"/>
            <a:ext cx="8501063" cy="2006600"/>
          </a:xfrm>
          <a:prstGeom prst="rect">
            <a:avLst/>
          </a:prstGeom>
          <a:noFill/>
          <a:ln w="9525">
            <a:noFill/>
            <a:miter lim="800000"/>
            <a:headEnd/>
            <a:tailEnd/>
          </a:ln>
        </p:spPr>
        <p:txBody>
          <a:bodyPr anchor="ctr">
            <a:spAutoFit/>
          </a:bodyPr>
          <a:lstStyle/>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a:p>
            <a:pPr indent="457200" algn="just">
              <a:tabLst>
                <a:tab pos="685800" algn="l"/>
              </a:tabLst>
            </a:pPr>
            <a:endParaRPr lang="uk-UA" sz="1400">
              <a:solidFill>
                <a:schemeClr val="tx1"/>
              </a:solidFill>
              <a:latin typeface="Times New Roman" pitchFamily="18" charset="0"/>
              <a:cs typeface="Times New Roman" pitchFamily="18" charset="0"/>
            </a:endParaRPr>
          </a:p>
        </p:txBody>
      </p:sp>
      <p:sp>
        <p:nvSpPr>
          <p:cNvPr id="22535" name="TextBox 10"/>
          <p:cNvSpPr txBox="1">
            <a:spLocks noChangeArrowheads="1"/>
          </p:cNvSpPr>
          <p:nvPr/>
        </p:nvSpPr>
        <p:spPr bwMode="auto">
          <a:xfrm>
            <a:off x="214313" y="1000125"/>
            <a:ext cx="8786812" cy="5297488"/>
          </a:xfrm>
          <a:prstGeom prst="rect">
            <a:avLst/>
          </a:prstGeom>
          <a:noFill/>
          <a:ln w="9525">
            <a:noFill/>
            <a:miter lim="800000"/>
            <a:headEnd/>
            <a:tailEnd/>
          </a:ln>
        </p:spPr>
        <p:txBody>
          <a:bodyPr>
            <a:spAutoFit/>
          </a:bodyPr>
          <a:lstStyle/>
          <a:p>
            <a:pPr algn="just">
              <a:buFont typeface="Wingdings" pitchFamily="2" charset="2"/>
              <a:buChar char="Ø"/>
            </a:pPr>
            <a:r>
              <a:rPr lang="uk-UA" sz="2400" b="1">
                <a:solidFill>
                  <a:srgbClr val="836816"/>
                </a:solidFill>
                <a:latin typeface="Corbel" pitchFamily="34" charset="0"/>
              </a:rPr>
              <a:t>рентгенендоваскулярна хірургія та інтервенційна кардіологія на базі лікарні №2;</a:t>
            </a:r>
          </a:p>
          <a:p>
            <a:pPr algn="just">
              <a:buFont typeface="Wingdings" pitchFamily="2" charset="2"/>
              <a:buChar char="Ø"/>
            </a:pPr>
            <a:r>
              <a:rPr lang="uk-UA" sz="2400" b="1">
                <a:solidFill>
                  <a:srgbClr val="836816"/>
                </a:solidFill>
                <a:latin typeface="Corbel" pitchFamily="34" charset="0"/>
              </a:rPr>
              <a:t>   комп'ютерна томографія на базі лікарні швидкої допомоги;</a:t>
            </a:r>
          </a:p>
          <a:p>
            <a:pPr algn="just">
              <a:buFont typeface="Wingdings" pitchFamily="2" charset="2"/>
              <a:buChar char="Ø"/>
            </a:pPr>
            <a:r>
              <a:rPr lang="uk-UA" sz="2400" b="1">
                <a:solidFill>
                  <a:srgbClr val="836816"/>
                </a:solidFill>
                <a:latin typeface="Corbel" pitchFamily="34" charset="0"/>
              </a:rPr>
              <a:t>   «Соціальні аптеки» (з метою забезпечення територіальної громади м. Тернополя медикаментами та виробами медичного призначення за зниженими цінами, які мали б бути максимально наближені до відпускних цін товаровиробників в лікувальних закладах);</a:t>
            </a:r>
          </a:p>
          <a:p>
            <a:pPr algn="just">
              <a:buFont typeface="Wingdings" pitchFamily="2" charset="2"/>
              <a:buChar char="Ø"/>
            </a:pPr>
            <a:r>
              <a:rPr lang="uk-UA" sz="2400" b="1">
                <a:solidFill>
                  <a:srgbClr val="836816"/>
                </a:solidFill>
                <a:latin typeface="Corbel" pitchFamily="34" charset="0"/>
              </a:rPr>
              <a:t>дистанційна літотрипсія;</a:t>
            </a:r>
          </a:p>
          <a:p>
            <a:pPr algn="just">
              <a:buFont typeface="Wingdings" pitchFamily="2" charset="2"/>
              <a:buChar char="Ø"/>
            </a:pPr>
            <a:r>
              <a:rPr lang="uk-UA" sz="2400" b="1">
                <a:solidFill>
                  <a:srgbClr val="836816"/>
                </a:solidFill>
                <a:latin typeface="Corbel" pitchFamily="34" charset="0"/>
              </a:rPr>
              <a:t> кабінет амбулаторного лікування ран та діабетичної стопи (лікарня швидкої допомоги).</a:t>
            </a:r>
          </a:p>
          <a:p>
            <a:pPr algn="just"/>
            <a:endParaRPr lang="uk-UA" sz="2400" b="1">
              <a:solidFill>
                <a:srgbClr val="836816"/>
              </a:solidFill>
              <a:latin typeface="Corbel" pitchFamily="34" charset="0"/>
            </a:endParaRPr>
          </a:p>
          <a:p>
            <a:pPr algn="just"/>
            <a:endParaRPr lang="uk-UA" b="1">
              <a:solidFill>
                <a:srgbClr val="836816"/>
              </a:solidFill>
              <a:latin typeface="Corbel" pitchFamily="34" charset="0"/>
            </a:endParaRPr>
          </a:p>
          <a:p>
            <a:pPr algn="just"/>
            <a:endParaRPr lang="ru-RU" b="1">
              <a:solidFill>
                <a:srgbClr val="836816"/>
              </a:solidFill>
              <a:latin typeface="Corbel" pitchFamily="34" charset="0"/>
            </a:endParaRPr>
          </a:p>
          <a:p>
            <a:endParaRPr lang="ru-RU">
              <a:solidFill>
                <a:srgbClr val="836816"/>
              </a:solidFill>
            </a:endParaRPr>
          </a:p>
        </p:txBody>
      </p:sp>
    </p:spTree>
  </p:cSld>
  <p:clrMapOvr>
    <a:masterClrMapping/>
  </p:clrMapOvr>
  <p:transition advClick="0" advTm="4000">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err="1">
                <a:solidFill>
                  <a:schemeClr val="tx2">
                    <a:shade val="85000"/>
                    <a:satMod val="150000"/>
                  </a:schemeClr>
                </a:solidFill>
              </a:rPr>
              <a:t>Рентгенендоваскулярна</a:t>
            </a:r>
            <a:r>
              <a:rPr lang="uk-UA">
                <a:solidFill>
                  <a:schemeClr val="tx2">
                    <a:shade val="85000"/>
                    <a:satMod val="150000"/>
                  </a:schemeClr>
                </a:solidFill>
              </a:rPr>
              <a:t> хірургія та інтервенційна кардіологія</a:t>
            </a:r>
            <a:endParaRPr lang="ru-RU">
              <a:solidFill>
                <a:schemeClr val="tx2">
                  <a:shade val="85000"/>
                  <a:satMod val="150000"/>
                </a:schemeClr>
              </a:solidFill>
            </a:endParaRPr>
          </a:p>
        </p:txBody>
      </p:sp>
      <p:sp>
        <p:nvSpPr>
          <p:cNvPr id="23554" name="Содержимое 2"/>
          <p:cNvSpPr>
            <a:spLocks noGrp="1"/>
          </p:cNvSpPr>
          <p:nvPr>
            <p:ph idx="1"/>
          </p:nvPr>
        </p:nvSpPr>
        <p:spPr/>
        <p:txBody>
          <a:bodyPr/>
          <a:lstStyle/>
          <a:p>
            <a:pPr eaLnBrk="1" hangingPunct="1">
              <a:lnSpc>
                <a:spcPct val="80000"/>
              </a:lnSpc>
              <a:spcBef>
                <a:spcPct val="0"/>
              </a:spcBef>
            </a:pPr>
            <a:r>
              <a:rPr lang="uk-UA" sz="2200" smtClean="0"/>
              <a:t>В листопаді 2011 року н</a:t>
            </a:r>
            <a:r>
              <a:rPr lang="uk-UA" sz="2200" b="1" smtClean="0"/>
              <a:t>а базі </a:t>
            </a:r>
            <a:r>
              <a:rPr lang="uk-UA" sz="2200" smtClean="0"/>
              <a:t>хірургічного відділення </a:t>
            </a:r>
            <a:r>
              <a:rPr lang="uk-UA" sz="2200" b="1" smtClean="0"/>
              <a:t>Тернопільської комунальної міської лікарні №2 </a:t>
            </a:r>
            <a:r>
              <a:rPr lang="uk-UA" sz="2200" smtClean="0"/>
              <a:t>створено службу рентгенедоваскулярної  хірургії та інтервенційної кардіології, яка </a:t>
            </a:r>
            <a:r>
              <a:rPr lang="uk-UA" sz="2200" b="1" smtClean="0"/>
              <a:t>оснащена ангіографом. Це сучасний прилад, призначений для профілактики та лікування серцево-судинних захворювань, передано безкоштовно інвестором для потреб медичного закладу. З його допомогою лікарі можуть робити операції на судинах серця, головного мозку. </a:t>
            </a:r>
            <a:r>
              <a:rPr lang="uk-UA" sz="2200" smtClean="0"/>
              <a:t>На сьогодні проблеми судинної патології набувають дедалі більшої актуальності, адже це, як правило, невпинно прогресуючі захворювання. </a:t>
            </a:r>
            <a:endParaRPr lang="ru-RU" sz="2200" smtClean="0"/>
          </a:p>
          <a:p>
            <a:pPr eaLnBrk="1" hangingPunct="1">
              <a:lnSpc>
                <a:spcPct val="80000"/>
              </a:lnSpc>
              <a:spcBef>
                <a:spcPct val="0"/>
              </a:spcBef>
            </a:pPr>
            <a:r>
              <a:rPr lang="uk-UA" sz="2200" smtClean="0"/>
              <a:t>Впроваджені в практику новітні оперативні техніки та сучасне обладнання – це ті фактори, які забезпечують ефективне надання високваліфікованої допомоги в ендоваскулярній хірургії.  </a:t>
            </a:r>
            <a:endParaRPr lang="ru-RU" sz="2200" smtClean="0"/>
          </a:p>
          <a:p>
            <a:pPr eaLnBrk="1" hangingPunct="1">
              <a:lnSpc>
                <a:spcPct val="80000"/>
              </a:lnSpc>
              <a:spcBef>
                <a:spcPct val="0"/>
              </a:spcBef>
            </a:pPr>
            <a:r>
              <a:rPr lang="uk-UA" sz="2200" smtClean="0"/>
              <a:t>За 2013 рік проведено 38 тромболізисів, з них препаратами актелізе (14) та стрептокіназа (15), фармакінази (9) для ранньої тромболітичної терапії при інфаркті міокарда. Проведено  службою ендуваскулярної хірургії та інтервентарної кардіології проведено оперативних втручань 162 хворому. На коронарних судинах – 357, на переферичних судинах – 109.</a:t>
            </a:r>
            <a:endParaRPr lang="ru-RU" sz="2200" smtClean="0"/>
          </a:p>
          <a:p>
            <a:pPr eaLnBrk="1" hangingPunct="1">
              <a:lnSpc>
                <a:spcPct val="80000"/>
              </a:lnSpc>
              <a:spcBef>
                <a:spcPct val="0"/>
              </a:spcBef>
            </a:pPr>
            <a:endParaRPr lang="ru-RU" sz="22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233510"/>
          </a:xfrm>
        </p:spPr>
        <p:txBody>
          <a:bodyPr>
            <a:normAutofit fontScale="90000"/>
            <a:scene3d>
              <a:camera prst="orthographicFront"/>
              <a:lightRig rig="soft" dir="t">
                <a:rot lat="0" lon="0" rev="2100000"/>
              </a:lightRig>
            </a:scene3d>
            <a:sp3d prstMaterial="matte">
              <a:bevelT w="38100" h="38100"/>
            </a:sp3d>
          </a:bodyPr>
          <a:lstStyle/>
          <a:p>
            <a:pPr eaLnBrk="1" fontAlgn="auto" hangingPunct="1">
              <a:spcBef>
                <a:spcPts val="0"/>
              </a:spcBef>
              <a:spcAft>
                <a:spcPts val="0"/>
              </a:spcAft>
              <a:defRPr/>
            </a:pPr>
            <a:r>
              <a:rPr lang="uk-UA" i="1">
                <a:solidFill>
                  <a:schemeClr val="tx1">
                    <a:lumMod val="50000"/>
                    <a:lumOff val="50000"/>
                  </a:schemeClr>
                </a:solidFill>
                <a:latin typeface="+mn-lt"/>
              </a:rPr>
              <a:t>Протидія захворюванню на туберкульоз</a:t>
            </a:r>
            <a:r>
              <a:rPr lang="uk-UA" i="1">
                <a:solidFill>
                  <a:schemeClr val="tx2">
                    <a:lumMod val="20000"/>
                    <a:lumOff val="80000"/>
                  </a:schemeClr>
                </a:solidFill>
                <a:latin typeface="+mn-lt"/>
              </a:rPr>
              <a:t> </a:t>
            </a:r>
            <a:endParaRPr lang="ru-RU" i="1">
              <a:solidFill>
                <a:schemeClr val="tx2">
                  <a:lumMod val="20000"/>
                  <a:lumOff val="80000"/>
                </a:schemeClr>
              </a:solidFill>
              <a:latin typeface="+mn-lt"/>
            </a:endParaRPr>
          </a:p>
        </p:txBody>
      </p:sp>
      <p:sp>
        <p:nvSpPr>
          <p:cNvPr id="24579" name="Содержимое 2"/>
          <p:cNvSpPr>
            <a:spLocks noGrp="1"/>
          </p:cNvSpPr>
          <p:nvPr>
            <p:ph idx="1"/>
          </p:nvPr>
        </p:nvSpPr>
        <p:spPr>
          <a:xfrm>
            <a:off x="457200" y="1600200"/>
            <a:ext cx="8229600" cy="4829175"/>
          </a:xfrm>
        </p:spPr>
        <p:txBody>
          <a:bodyPr/>
          <a:lstStyle/>
          <a:p>
            <a:pPr algn="just" eaLnBrk="1" hangingPunct="1">
              <a:spcBef>
                <a:spcPct val="0"/>
              </a:spcBef>
            </a:pPr>
            <a:r>
              <a:rPr lang="uk-UA" smtClean="0"/>
              <a:t>В 2013 році захворюваність на туберкульоз становить 37,1 на 100 тис.населення проти 49,1 у 2012 році. На легеневі форми туберкульозу захворіло 70 осіб, з них діагностовано бацилярні форми – 31, деструктивні – 19. </a:t>
            </a:r>
            <a:endParaRPr lang="ru-RU" smtClean="0"/>
          </a:p>
        </p:txBody>
      </p:sp>
    </p:spTree>
  </p:cSld>
  <p:clrMapOvr>
    <a:masterClrMapping/>
  </p:clrMapOvr>
  <p:transition advClick="0" advTm="4000">
    <p:pull dir="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6|1.2|1.1"/>
</p:tagLst>
</file>

<file path=ppt/theme/theme1.xml><?xml version="1.0" encoding="utf-8"?>
<a:theme xmlns:a="http://schemas.openxmlformats.org/drawingml/2006/main" name="Human">
  <a:themeElements>
    <a:clrScheme name="Human">
      <a:dk1>
        <a:sysClr val="windowText" lastClr="000000"/>
      </a:dk1>
      <a:lt1>
        <a:sysClr val="window" lastClr="FFFFFF"/>
      </a:lt1>
      <a:dk2>
        <a:srgbClr val="795339"/>
      </a:dk2>
      <a:lt2>
        <a:srgbClr val="F7EEDD"/>
      </a:lt2>
      <a:accent1>
        <a:srgbClr val="AD2E27"/>
      </a:accent1>
      <a:accent2>
        <a:srgbClr val="3F3D66"/>
      </a:accent2>
      <a:accent3>
        <a:srgbClr val="17517A"/>
      </a:accent3>
      <a:accent4>
        <a:srgbClr val="877E48"/>
      </a:accent4>
      <a:accent5>
        <a:srgbClr val="AF8B1E"/>
      </a:accent5>
      <a:accent6>
        <a:srgbClr val="A35E21"/>
      </a:accent6>
      <a:hlink>
        <a:srgbClr val="9B7300"/>
      </a:hlink>
      <a:folHlink>
        <a:srgbClr val="D6A73B"/>
      </a:folHlink>
    </a:clrScheme>
    <a:fontScheme name="Human">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Human">
      <a:fillStyleLst>
        <a:solidFill>
          <a:schemeClr val="phClr">
            <a:tint val="100000"/>
          </a:schemeClr>
        </a:solidFill>
        <a:gradFill>
          <a:gsLst>
            <a:gs pos="0">
              <a:schemeClr val="phClr">
                <a:tint val="30000"/>
                <a:satMod val="175000"/>
              </a:schemeClr>
            </a:gs>
            <a:gs pos="50000">
              <a:schemeClr val="phClr">
                <a:tint val="55000"/>
                <a:satMod val="200000"/>
              </a:schemeClr>
            </a:gs>
            <a:gs pos="70000">
              <a:schemeClr val="phClr">
                <a:tint val="70000"/>
                <a:satMod val="175000"/>
              </a:schemeClr>
            </a:gs>
            <a:gs pos="100000">
              <a:schemeClr val="phClr">
                <a:tint val="85000"/>
                <a:satMod val="175000"/>
              </a:schemeClr>
            </a:gs>
          </a:gsLst>
          <a:lin ang="8000000" scaled="1"/>
        </a:gradFill>
        <a:gradFill>
          <a:gsLst>
            <a:gs pos="0">
              <a:schemeClr val="phClr">
                <a:shade val="100000"/>
                <a:satMod val="140000"/>
              </a:schemeClr>
            </a:gs>
            <a:gs pos="40000">
              <a:schemeClr val="phClr">
                <a:shade val="65000"/>
                <a:satMod val="140000"/>
              </a:schemeClr>
            </a:gs>
            <a:gs pos="70000">
              <a:schemeClr val="phClr">
                <a:shade val="40000"/>
                <a:satMod val="115000"/>
              </a:schemeClr>
            </a:gs>
            <a:gs pos="100000">
              <a:schemeClr val="phClr">
                <a:shade val="20000"/>
                <a:satMod val="115000"/>
              </a:schemeClr>
            </a:gs>
          </a:gsLst>
          <a:lin ang="8000000" scaled="1"/>
        </a:gradFill>
      </a:fillStyleLst>
      <a:lnStyleLst>
        <a:ln w="5000">
          <a:solidFill>
            <a:schemeClr val="phClr"/>
          </a:solidFill>
          <a:prstDash val="solid"/>
        </a:ln>
        <a:ln w="12700">
          <a:solidFill>
            <a:schemeClr val="phClr"/>
          </a:solidFill>
          <a:prstDash val="solid"/>
        </a:ln>
        <a:ln w="28100">
          <a:solidFill>
            <a:schemeClr val="phClr"/>
          </a:solidFill>
          <a:prstDash val="solid"/>
        </a:ln>
      </a:lnStyleLst>
      <a:effectStyleLst>
        <a:effectStyle>
          <a:effectLst>
            <a:outerShdw blurRad="39000" dist="25400" dir="9000000">
              <a:srgbClr val="1A0000">
                <a:alpha val="35000"/>
              </a:srgbClr>
            </a:outerShdw>
          </a:effectLst>
        </a:effectStyle>
        <a:effectStyle>
          <a:effectLst>
            <a:outerShdw blurRad="39000" dist="25400" dir="9000000">
              <a:srgbClr val="1A0000">
                <a:alpha val="40000"/>
              </a:srgbClr>
            </a:outerShdw>
          </a:effectLst>
        </a:effectStyle>
        <a:effectStyle>
          <a:effectLst>
            <a:outerShdw blurRad="39000" dist="25400" dir="9000000">
              <a:srgbClr val="000000">
                <a:alpha val="40000"/>
              </a:srgbClr>
            </a:outerShdw>
          </a:effectLst>
          <a:scene3d>
            <a:camera prst="perspectiveFront">
              <a:rot lat="0" lon="0" rev="0"/>
            </a:camera>
            <a:lightRig rig="brightRoom" dir="tr">
              <a:rot lat="0" lon="0" rev="3540000"/>
            </a:lightRig>
          </a:scene3d>
          <a:sp3d prstMaterial="matte">
            <a:bevelT w="190500" h="44450" prst="cross"/>
          </a:sp3d>
        </a:effectStyle>
      </a:effectStyleLst>
      <a:bgFillStyleLst>
        <a:solidFill>
          <a:schemeClr val="phClr">
            <a:tint val="100000"/>
          </a:schemeClr>
        </a:solidFill>
        <a:gradFill flip="none" rotWithShape="1">
          <a:gsLst>
            <a:gs pos="0">
              <a:schemeClr val="phClr">
                <a:tint val="85000"/>
                <a:satMod val="275000"/>
              </a:schemeClr>
            </a:gs>
            <a:gs pos="3000">
              <a:schemeClr val="phClr">
                <a:tint val="87000"/>
                <a:satMod val="275000"/>
              </a:schemeClr>
            </a:gs>
            <a:gs pos="10000">
              <a:schemeClr val="phClr">
                <a:tint val="90000"/>
                <a:satMod val="275000"/>
              </a:schemeClr>
            </a:gs>
            <a:gs pos="70000">
              <a:schemeClr val="phClr">
                <a:shade val="38000"/>
                <a:satMod val="275000"/>
              </a:schemeClr>
            </a:gs>
            <a:gs pos="90000">
              <a:schemeClr val="phClr">
                <a:shade val="25000"/>
                <a:satMod val="300000"/>
              </a:schemeClr>
            </a:gs>
            <a:gs pos="100000">
              <a:schemeClr val="phClr">
                <a:shade val="22000"/>
                <a:satMod val="300000"/>
              </a:schemeClr>
            </a:gs>
          </a:gsLst>
          <a:path path="circle">
            <a:fillToRect l="60000" t="-3300" b="200000"/>
          </a:path>
          <a:tileRect/>
        </a:gradFill>
        <a:gradFill rotWithShape="1">
          <a:gsLst>
            <a:gs pos="0">
              <a:schemeClr val="phClr">
                <a:tint val="57000"/>
                <a:satMod val="400000"/>
              </a:schemeClr>
            </a:gs>
            <a:gs pos="100000">
              <a:schemeClr val="phClr">
                <a:tint val="87000"/>
                <a:shade val="40000"/>
                <a:satMod val="5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Human</Template>
  <TotalTime>2367</TotalTime>
  <Words>1485</Words>
  <Application>Microsoft Office PowerPoint</Application>
  <PresentationFormat>Экран (4:3)</PresentationFormat>
  <Paragraphs>230</Paragraphs>
  <Slides>22</Slides>
  <Notes>2</Notes>
  <HiddenSlides>0</HiddenSlides>
  <MMClips>0</MMClips>
  <ScaleCrop>false</ScaleCrop>
  <HeadingPairs>
    <vt:vector size="6" baseType="variant">
      <vt:variant>
        <vt:lpstr>Использованные шрифты</vt:lpstr>
      </vt:variant>
      <vt:variant>
        <vt:i4>11</vt:i4>
      </vt:variant>
      <vt:variant>
        <vt:lpstr>Шаблон оформления</vt:lpstr>
      </vt:variant>
      <vt:variant>
        <vt:i4>2</vt:i4>
      </vt:variant>
      <vt:variant>
        <vt:lpstr>Заголовки слайдов</vt:lpstr>
      </vt:variant>
      <vt:variant>
        <vt:i4>22</vt:i4>
      </vt:variant>
    </vt:vector>
  </HeadingPairs>
  <TitlesOfParts>
    <vt:vector size="35" baseType="lpstr">
      <vt:lpstr>Candara</vt:lpstr>
      <vt:lpstr>Arial</vt:lpstr>
      <vt:lpstr>Wingdings 2</vt:lpstr>
      <vt:lpstr>Calibri</vt:lpstr>
      <vt:lpstr>Cambria Math</vt:lpstr>
      <vt:lpstr>Wingdings</vt:lpstr>
      <vt:lpstr>Book Antiqua</vt:lpstr>
      <vt:lpstr>Courier New</vt:lpstr>
      <vt:lpstr>Times New Roman</vt:lpstr>
      <vt:lpstr>Corbel</vt:lpstr>
      <vt:lpstr>Garamond</vt:lpstr>
      <vt:lpstr>Human</vt:lpstr>
      <vt:lpstr>Human</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Тернопільська міська комунальна лікарня швидкої допомоги:</vt:lpstr>
      <vt:lpstr>Тернопільська комунальна міська лікарня №2:</vt:lpstr>
      <vt:lpstr>Міська комунальна лікарня №3:</vt:lpstr>
      <vt:lpstr>Тернопільська міська дитяча комунальна лікарня:</vt:lpstr>
      <vt:lpstr>Тернопільська міська комунальна стоматологічна поліклініка:</vt:lpstr>
      <vt:lpstr>Комунальна дитяча стоматологічна поліклініка:</vt:lpstr>
      <vt:lpstr>Слайд 19</vt:lpstr>
      <vt:lpstr>Слайд 20</vt:lpstr>
      <vt:lpstr>Слайд 21</vt:lpstr>
      <vt:lpstr>Слайд 22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Пользователь</cp:lastModifiedBy>
  <cp:revision>194</cp:revision>
  <dcterms:created xsi:type="dcterms:W3CDTF">2011-10-20T07:25:53Z</dcterms:created>
  <dcterms:modified xsi:type="dcterms:W3CDTF">2014-04-08T08:24:53Z</dcterms:modified>
</cp:coreProperties>
</file>